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2" r:id="rId2"/>
    <p:sldMasterId id="2147483747" r:id="rId3"/>
  </p:sldMasterIdLst>
  <p:notesMasterIdLst>
    <p:notesMasterId r:id="rId40"/>
  </p:notesMasterIdLst>
  <p:sldIdLst>
    <p:sldId id="303" r:id="rId4"/>
    <p:sldId id="626" r:id="rId5"/>
    <p:sldId id="627" r:id="rId6"/>
    <p:sldId id="609" r:id="rId7"/>
    <p:sldId id="610" r:id="rId8"/>
    <p:sldId id="611" r:id="rId9"/>
    <p:sldId id="612" r:id="rId10"/>
    <p:sldId id="613" r:id="rId11"/>
    <p:sldId id="614" r:id="rId12"/>
    <p:sldId id="615" r:id="rId13"/>
    <p:sldId id="616" r:id="rId14"/>
    <p:sldId id="617" r:id="rId15"/>
    <p:sldId id="618" r:id="rId16"/>
    <p:sldId id="619" r:id="rId17"/>
    <p:sldId id="620" r:id="rId18"/>
    <p:sldId id="621" r:id="rId19"/>
    <p:sldId id="622" r:id="rId20"/>
    <p:sldId id="623" r:id="rId21"/>
    <p:sldId id="624" r:id="rId22"/>
    <p:sldId id="625" r:id="rId23"/>
    <p:sldId id="373" r:id="rId24"/>
    <p:sldId id="415" r:id="rId25"/>
    <p:sldId id="413" r:id="rId26"/>
    <p:sldId id="375" r:id="rId27"/>
    <p:sldId id="388" r:id="rId28"/>
    <p:sldId id="408" r:id="rId29"/>
    <p:sldId id="407" r:id="rId30"/>
    <p:sldId id="389" r:id="rId31"/>
    <p:sldId id="390" r:id="rId32"/>
    <p:sldId id="398" r:id="rId33"/>
    <p:sldId id="608" r:id="rId34"/>
    <p:sldId id="374" r:id="rId35"/>
    <p:sldId id="376" r:id="rId36"/>
    <p:sldId id="402" r:id="rId37"/>
    <p:sldId id="403" r:id="rId38"/>
    <p:sldId id="372" r:id="rId39"/>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derrafi Issami" initials="AI" lastIdx="1" clrIdx="0">
    <p:extLst>
      <p:ext uri="{19B8F6BF-5375-455C-9EA6-DF929625EA0E}">
        <p15:presenceInfo xmlns:p15="http://schemas.microsoft.com/office/powerpoint/2012/main" userId="S-1-5-21-1178779211-1430261201-1819217697-11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FFFFFF"/>
    <a:srgbClr val="8B2F0F"/>
    <a:srgbClr val="3333CC"/>
    <a:srgbClr val="0066FF"/>
    <a:srgbClr val="006600"/>
    <a:srgbClr val="CCECFF"/>
    <a:srgbClr val="99CCFF"/>
    <a:srgbClr val="66CC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50" autoAdjust="0"/>
    <p:restoredTop sz="93915" autoAdjust="0"/>
  </p:normalViewPr>
  <p:slideViewPr>
    <p:cSldViewPr snapToGrid="0">
      <p:cViewPr varScale="1">
        <p:scale>
          <a:sx n="68" d="100"/>
          <a:sy n="68" d="100"/>
        </p:scale>
        <p:origin x="52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M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BA25AB0-BA7C-42CE-B3F5-6BCAA75D25EA}" type="datetimeFigureOut">
              <a:rPr lang="fr-MA" smtClean="0"/>
              <a:t>22/04/2019</a:t>
            </a:fld>
            <a:endParaRPr lang="fr-M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M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M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M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B17F98D-AB3C-4143-8E94-332B1FCB73A3}" type="slidenum">
              <a:rPr lang="fr-MA" smtClean="0"/>
              <a:t>‹#›</a:t>
            </a:fld>
            <a:endParaRPr lang="fr-MA"/>
          </a:p>
        </p:txBody>
      </p:sp>
    </p:spTree>
    <p:extLst>
      <p:ext uri="{BB962C8B-B14F-4D97-AF65-F5344CB8AC3E}">
        <p14:creationId xmlns:p14="http://schemas.microsoft.com/office/powerpoint/2010/main" val="323905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82688"/>
            <a:ext cx="5667375" cy="31877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876998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26</a:t>
            </a:fld>
            <a:endParaRPr lang="fr-MA"/>
          </a:p>
        </p:txBody>
      </p:sp>
    </p:spTree>
    <p:extLst>
      <p:ext uri="{BB962C8B-B14F-4D97-AF65-F5344CB8AC3E}">
        <p14:creationId xmlns:p14="http://schemas.microsoft.com/office/powerpoint/2010/main" val="3767342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30</a:t>
            </a:fld>
            <a:endParaRPr lang="fr-MA"/>
          </a:p>
        </p:txBody>
      </p:sp>
    </p:spTree>
    <p:extLst>
      <p:ext uri="{BB962C8B-B14F-4D97-AF65-F5344CB8AC3E}">
        <p14:creationId xmlns:p14="http://schemas.microsoft.com/office/powerpoint/2010/main" val="858335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B17F98D-AB3C-4143-8E94-332B1FCB73A3}" type="slidenum">
              <a:rPr lang="fr-MA" smtClean="0"/>
              <a:t>31</a:t>
            </a:fld>
            <a:endParaRPr lang="fr-MA"/>
          </a:p>
        </p:txBody>
      </p:sp>
    </p:spTree>
    <p:extLst>
      <p:ext uri="{BB962C8B-B14F-4D97-AF65-F5344CB8AC3E}">
        <p14:creationId xmlns:p14="http://schemas.microsoft.com/office/powerpoint/2010/main" val="965748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9263" y="1263650"/>
            <a:ext cx="6049962" cy="340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4096616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howeet.com/" TargetMode="Externa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37" name="Freeform: Shape 36"/>
          <p:cNvSpPr/>
          <p:nvPr userDrawn="1"/>
        </p:nvSpPr>
        <p:spPr>
          <a:xfrm>
            <a:off x="4064000" y="3200400"/>
            <a:ext cx="8128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4064000" y="5029200"/>
            <a:ext cx="4064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userDrawn="1"/>
        </p:nvSpPr>
        <p:spPr>
          <a:xfrm>
            <a:off x="8128000" y="5029200"/>
            <a:ext cx="406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225452"/>
            <a:ext cx="8128000" cy="1067644"/>
          </a:xfrm>
          <a:prstGeom prst="rect">
            <a:avLst/>
          </a:prstGeom>
        </p:spPr>
        <p:txBody>
          <a:bodyPr lIns="274320" rIns="457200" anchor="b">
            <a:noAutofit/>
          </a:bodyPr>
          <a:lstStyle>
            <a:lvl1pPr algn="l">
              <a:defRPr sz="4400" b="1">
                <a:solidFill>
                  <a:schemeClr val="bg1"/>
                </a:solidFill>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bg2">
                    <a:lumMod val="50000"/>
                  </a:schemeClr>
                </a:solidFill>
              </a:defRPr>
            </a:lvl1pPr>
          </a:lstStyle>
          <a:p>
            <a:fld id="{FC1CF07D-8B3F-4D32-B059-0039CEA46DB1}" type="slidenum">
              <a:rPr lang="en-US" smtClean="0">
                <a:solidFill>
                  <a:srgbClr val="E9E5DC">
                    <a:lumMod val="50000"/>
                  </a:srgbClr>
                </a:solidFill>
              </a:rPr>
              <a:pPr/>
              <a:t>‹#›</a:t>
            </a:fld>
            <a:endParaRPr lang="en-US">
              <a:solidFill>
                <a:srgbClr val="E9E5DC">
                  <a:lumMod val="50000"/>
                </a:srgbClr>
              </a:solidFill>
            </a:endParaRPr>
          </a:p>
        </p:txBody>
      </p:sp>
      <p:sp>
        <p:nvSpPr>
          <p:cNvPr id="3" name="Subtitle 2"/>
          <p:cNvSpPr>
            <a:spLocks noGrp="1"/>
          </p:cNvSpPr>
          <p:nvPr>
            <p:ph type="subTitle" idx="1"/>
          </p:nvPr>
        </p:nvSpPr>
        <p:spPr>
          <a:xfrm>
            <a:off x="4064000" y="4323604"/>
            <a:ext cx="8128000" cy="407890"/>
          </a:xfrm>
          <a:prstGeom prst="rect">
            <a:avLst/>
          </a:prstGeom>
        </p:spPr>
        <p:txBody>
          <a:bodyPr lIns="274320"/>
          <a:lstStyle>
            <a:lvl1pPr marL="0" indent="0" algn="l">
              <a:buNone/>
              <a:defRPr sz="24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47480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Slide 8">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16017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Slide 9">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80284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nsition Slide 10">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3">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71564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1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4072719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accent3"/>
                </a:solidFill>
                <a:latin typeface="+mj-lt"/>
              </a:defRPr>
            </a:lvl1pPr>
            <a:lvl2pPr>
              <a:spcAft>
                <a:spcPts val="1200"/>
              </a:spcAft>
              <a:defRPr sz="3600">
                <a:solidFill>
                  <a:schemeClr val="accent3"/>
                </a:solidFill>
                <a:latin typeface="+mj-lt"/>
              </a:defRPr>
            </a:lvl2pPr>
            <a:lvl3pPr>
              <a:spcAft>
                <a:spcPts val="1200"/>
              </a:spcAft>
              <a:defRPr sz="3200">
                <a:solidFill>
                  <a:schemeClr val="accent3"/>
                </a:solidFill>
                <a:latin typeface="+mj-lt"/>
              </a:defRPr>
            </a:lvl3pPr>
            <a:lvl4pPr>
              <a:spcAft>
                <a:spcPts val="1200"/>
              </a:spcAft>
              <a:defRPr sz="2800">
                <a:solidFill>
                  <a:schemeClr val="accent3"/>
                </a:solidFill>
                <a:latin typeface="+mj-lt"/>
              </a:defRPr>
            </a:lvl4pPr>
            <a:lvl5pPr>
              <a:spcAft>
                <a:spcPts val="1200"/>
              </a:spcAft>
              <a:defRPr sz="28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576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883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Description">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8"/>
          <p:cNvSpPr>
            <a:spLocks noGrp="1"/>
          </p:cNvSpPr>
          <p:nvPr>
            <p:ph type="body" sz="quarter" idx="13" hasCustomPrompt="1"/>
          </p:nvPr>
        </p:nvSpPr>
        <p:spPr>
          <a:xfrm>
            <a:off x="838200" y="5589240"/>
            <a:ext cx="10515600" cy="626368"/>
          </a:xfrm>
          <a:prstGeom prst="rect">
            <a:avLst/>
          </a:prstGeom>
        </p:spPr>
        <p:txBody>
          <a:bodyPr anchor="b"/>
          <a:lstStyle>
            <a:lvl1pPr>
              <a:defRPr>
                <a:solidFill>
                  <a:schemeClr val="accent1"/>
                </a:solidFill>
              </a:defRPr>
            </a:lvl1pPr>
            <a:lvl2pPr>
              <a:defRPr>
                <a:solidFill>
                  <a:schemeClr val="tx1">
                    <a:lumMod val="65000"/>
                    <a:lumOff val="35000"/>
                  </a:schemeClr>
                </a:solidFill>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spcBef>
                <a:spcPts val="1200"/>
              </a:spcBef>
            </a:pPr>
            <a:r>
              <a:rPr lang="en-US"/>
              <a:t>Insert a short description here</a:t>
            </a:r>
          </a:p>
        </p:txBody>
      </p:sp>
    </p:spTree>
    <p:extLst>
      <p:ext uri="{BB962C8B-B14F-4D97-AF65-F5344CB8AC3E}">
        <p14:creationId xmlns:p14="http://schemas.microsoft.com/office/powerpoint/2010/main" val="4127019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s">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tx2"/>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bg2">
                    <a:lumMod val="75000"/>
                  </a:schemeClr>
                </a:solidFill>
              </a:defRPr>
            </a:lvl1pPr>
          </a:lstStyle>
          <a:p>
            <a:r>
              <a:rPr lang="en-US">
                <a:solidFill>
                  <a:srgbClr val="E9E5DC">
                    <a:lumMod val="7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accent2"/>
                </a:solidFill>
              </a:defRPr>
            </a:lvl1pPr>
          </a:lstStyle>
          <a:p>
            <a:fld id="{FC1CF07D-8B3F-4D32-B059-0039CEA46DB1}" type="slidenum">
              <a:rPr>
                <a:solidFill>
                  <a:srgbClr val="9B2D1F"/>
                </a:solidFill>
              </a:rPr>
              <a:pPr/>
              <a:t>‹#›</a:t>
            </a:fld>
            <a:endParaRPr>
              <a:solidFill>
                <a:srgbClr val="9B2D1F"/>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
          </p:nvPr>
        </p:nvSpPr>
        <p:spPr>
          <a:xfrm>
            <a:off x="838200"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p:cNvSpPr>
            <a:spLocks noGrp="1"/>
          </p:cNvSpPr>
          <p:nvPr>
            <p:ph sz="half" idx="2"/>
          </p:nvPr>
        </p:nvSpPr>
        <p:spPr>
          <a:xfrm>
            <a:off x="6312024" y="1825625"/>
            <a:ext cx="5041776" cy="4351338"/>
          </a:xfrm>
          <a:prstGeom prst="rect">
            <a:avLst/>
          </a:prstGeom>
        </p:spPr>
        <p:txBody>
          <a:bodyPr vert="horz" lIns="0" tIns="45720" rIns="91440" bIns="45720" rtlCol="0">
            <a:normAutofit/>
          </a:bodyPr>
          <a:lstStyle>
            <a:lvl1pPr>
              <a:spcAft>
                <a:spcPts val="1800"/>
              </a:spcAft>
              <a:defRPr lang="en-US" sz="3200">
                <a:solidFill>
                  <a:schemeClr val="accent3"/>
                </a:solidFill>
                <a:latin typeface="+mj-lt"/>
              </a:defRPr>
            </a:lvl1pPr>
            <a:lvl2pPr>
              <a:spcAft>
                <a:spcPts val="1800"/>
              </a:spcAft>
              <a:defRPr lang="en-US" sz="2800">
                <a:solidFill>
                  <a:schemeClr val="accent3"/>
                </a:solidFill>
                <a:latin typeface="+mj-lt"/>
              </a:defRPr>
            </a:lvl2pPr>
            <a:lvl3pPr>
              <a:spcAft>
                <a:spcPts val="1800"/>
              </a:spcAft>
              <a:defRPr lang="en-US" sz="2400">
                <a:solidFill>
                  <a:schemeClr val="accent3"/>
                </a:solidFill>
                <a:latin typeface="+mj-lt"/>
              </a:defRPr>
            </a:lvl3pPr>
            <a:lvl4pPr>
              <a:spcAft>
                <a:spcPts val="1800"/>
              </a:spcAft>
              <a:defRPr lang="en-US" sz="2000">
                <a:solidFill>
                  <a:schemeClr val="accent3"/>
                </a:solidFill>
                <a:latin typeface="+mj-lt"/>
              </a:defRPr>
            </a:lvl4pPr>
            <a:lvl5pPr>
              <a:spcAft>
                <a:spcPts val="1800"/>
              </a:spcAft>
              <a:defRPr lang="en-US" sz="2000">
                <a:solidFill>
                  <a:schemeClr val="accent3"/>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62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lIns="0">
            <a:normAutofit/>
          </a:bodyPr>
          <a:lstStyle>
            <a:lvl1pPr>
              <a:spcAft>
                <a:spcPts val="1200"/>
              </a:spcAft>
              <a:defRPr sz="4000">
                <a:solidFill>
                  <a:schemeClr val="bg1"/>
                </a:solidFill>
                <a:latin typeface="+mj-lt"/>
              </a:defRPr>
            </a:lvl1pPr>
            <a:lvl2pPr>
              <a:spcAft>
                <a:spcPts val="1200"/>
              </a:spcAft>
              <a:defRPr sz="3600">
                <a:solidFill>
                  <a:schemeClr val="bg1"/>
                </a:solidFill>
                <a:latin typeface="+mj-lt"/>
              </a:defRPr>
            </a:lvl2pPr>
            <a:lvl3pPr>
              <a:spcAft>
                <a:spcPts val="1200"/>
              </a:spcAft>
              <a:defRPr sz="3200">
                <a:solidFill>
                  <a:schemeClr val="bg1"/>
                </a:solidFill>
                <a:latin typeface="+mj-lt"/>
              </a:defRPr>
            </a:lvl3pPr>
            <a:lvl4pPr>
              <a:spcAft>
                <a:spcPts val="1200"/>
              </a:spcAft>
              <a:defRPr sz="2800">
                <a:solidFill>
                  <a:schemeClr val="bg1"/>
                </a:solidFill>
                <a:latin typeface="+mj-lt"/>
              </a:defRPr>
            </a:lvl4pPr>
            <a:lvl5pPr>
              <a:spcAft>
                <a:spcPts val="1200"/>
              </a:spcAft>
              <a:defRPr sz="2800">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244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Dark">
    <p:spTree>
      <p:nvGrpSpPr>
        <p:cNvPr id="1" name=""/>
        <p:cNvGrpSpPr/>
        <p:nvPr/>
      </p:nvGrpSpPr>
      <p:grpSpPr>
        <a:xfrm>
          <a:off x="0" y="0"/>
          <a:ext cx="0" cy="0"/>
          <a:chOff x="0" y="0"/>
          <a:chExt cx="0" cy="0"/>
        </a:xfrm>
      </p:grpSpPr>
      <p:cxnSp>
        <p:nvCxnSpPr>
          <p:cNvPr id="15" name="Straight Connector 14"/>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160337"/>
            <a:ext cx="9578280" cy="1325563"/>
          </a:xfrm>
          <a:prstGeom prst="rect">
            <a:avLst/>
          </a:prstGeom>
        </p:spPr>
        <p:txBody>
          <a:bodyPr lIns="0"/>
          <a:lstStyle>
            <a:lvl1pPr>
              <a:defRPr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3" name="Straight Connector 12"/>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04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298084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 - Dark">
    <p:spTree>
      <p:nvGrpSpPr>
        <p:cNvPr id="1" name=""/>
        <p:cNvGrpSpPr/>
        <p:nvPr/>
      </p:nvGrpSpPr>
      <p:grpSpPr>
        <a:xfrm>
          <a:off x="0" y="0"/>
          <a:ext cx="0" cy="0"/>
          <a:chOff x="0" y="0"/>
          <a:chExt cx="0" cy="0"/>
        </a:xfrm>
      </p:grpSpPr>
      <p:sp>
        <p:nvSpPr>
          <p:cNvPr id="9" name="Freeform: Shape 8"/>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Freeform: Shape 9"/>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Freeform: Shape 10"/>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Content Placeholder 2"/>
          <p:cNvSpPr>
            <a:spLocks noGrp="1"/>
          </p:cNvSpPr>
          <p:nvPr>
            <p:ph idx="1" hasCustomPrompt="1"/>
          </p:nvPr>
        </p:nvSpPr>
        <p:spPr>
          <a:xfrm>
            <a:off x="838200" y="2036486"/>
            <a:ext cx="10515600" cy="3379551"/>
          </a:xfrm>
          <a:prstGeom prst="rect">
            <a:avLst/>
          </a:prstGeom>
        </p:spPr>
        <p:txBody>
          <a:bodyPr lIns="0" tIns="274320" rIns="0" bIns="0" anchor="ctr">
            <a:normAutofit/>
          </a:bodyPr>
          <a:lstStyle>
            <a:lvl1pPr marL="0" indent="0" algn="r">
              <a:spcBef>
                <a:spcPts val="1200"/>
              </a:spcBef>
              <a:buNone/>
              <a:defRPr sz="7200">
                <a:solidFill>
                  <a:schemeClr val="bg1"/>
                </a:solidFill>
                <a:latin typeface="+mn-lt"/>
                <a:ea typeface="Roboto" panose="02000000000000000000" pitchFamily="2" charset="0"/>
              </a:defRPr>
            </a:lvl1pPr>
            <a:lvl2pPr marL="457200" indent="0" algn="ctr">
              <a:spcBef>
                <a:spcPts val="1200"/>
              </a:spcBef>
              <a:buNone/>
              <a:defRPr sz="2800">
                <a:solidFill>
                  <a:schemeClr val="bg1"/>
                </a:solidFill>
                <a:latin typeface="Roboto" panose="02000000000000000000" pitchFamily="2" charset="0"/>
                <a:ea typeface="Roboto" panose="02000000000000000000" pitchFamily="2" charset="0"/>
              </a:defRPr>
            </a:lvl2pPr>
            <a:lvl3pPr marL="914400" indent="0" algn="ctr">
              <a:spcBef>
                <a:spcPts val="1200"/>
              </a:spcBef>
              <a:buNone/>
              <a:defRPr sz="2400">
                <a:solidFill>
                  <a:schemeClr val="bg1"/>
                </a:solidFill>
                <a:latin typeface="Roboto" panose="02000000000000000000" pitchFamily="2" charset="0"/>
                <a:ea typeface="Roboto" panose="02000000000000000000" pitchFamily="2" charset="0"/>
              </a:defRPr>
            </a:lvl3pPr>
            <a:lvl4pPr marL="1371600" indent="0" algn="ctr">
              <a:spcBef>
                <a:spcPts val="1200"/>
              </a:spcBef>
              <a:buNone/>
              <a:defRPr sz="2000">
                <a:solidFill>
                  <a:schemeClr val="bg1"/>
                </a:solidFill>
                <a:latin typeface="Roboto" panose="02000000000000000000" pitchFamily="2" charset="0"/>
                <a:ea typeface="Roboto" panose="02000000000000000000" pitchFamily="2" charset="0"/>
              </a:defRPr>
            </a:lvl4pPr>
            <a:lvl5pPr marL="1828800" indent="0" algn="ctr">
              <a:spcBef>
                <a:spcPts val="1200"/>
              </a:spcBef>
              <a:buNone/>
              <a:defRPr sz="2000">
                <a:solidFill>
                  <a:schemeClr val="bg1"/>
                </a:solidFill>
                <a:latin typeface="Roboto" panose="02000000000000000000" pitchFamily="2" charset="0"/>
                <a:ea typeface="Roboto" panose="02000000000000000000" pitchFamily="2" charset="0"/>
              </a:defRPr>
            </a:lvl5pPr>
          </a:lstStyle>
          <a:p>
            <a:pPr lvl="0"/>
            <a:r>
              <a:rPr lang="en-US"/>
              <a:t>Your Quote Goes Here</a:t>
            </a:r>
          </a:p>
        </p:txBody>
      </p:sp>
      <p:sp>
        <p:nvSpPr>
          <p:cNvPr id="7" name="Text Placeholder 8"/>
          <p:cNvSpPr>
            <a:spLocks noGrp="1"/>
          </p:cNvSpPr>
          <p:nvPr>
            <p:ph type="body" sz="quarter" idx="13" hasCustomPrompt="1"/>
          </p:nvPr>
        </p:nvSpPr>
        <p:spPr>
          <a:xfrm>
            <a:off x="838200" y="5416037"/>
            <a:ext cx="10515599" cy="504849"/>
          </a:xfrm>
          <a:prstGeom prst="rect">
            <a:avLst/>
          </a:prstGeom>
        </p:spPr>
        <p:txBody>
          <a:bodyPr anchor="b"/>
          <a:lstStyle>
            <a:lvl1pPr marL="0" indent="0" algn="r">
              <a:buNone/>
              <a:defRPr i="1">
                <a:solidFill>
                  <a:schemeClr val="tx1">
                    <a:lumMod val="50000"/>
                    <a:lumOff val="50000"/>
                  </a:schemeClr>
                </a:solidFill>
              </a:defRPr>
            </a:lvl1pPr>
          </a:lstStyle>
          <a:p>
            <a:pPr lvl="0"/>
            <a:r>
              <a:rPr lang="en-US"/>
              <a:t>Author</a:t>
            </a:r>
          </a:p>
        </p:txBody>
      </p:sp>
      <p:sp>
        <p:nvSpPr>
          <p:cNvPr id="14" name="Freeform: Shape 13"/>
          <p:cNvSpPr/>
          <p:nvPr userDrawn="1"/>
        </p:nvSpPr>
        <p:spPr>
          <a:xfrm>
            <a:off x="8820597" y="548680"/>
            <a:ext cx="2533203" cy="1745300"/>
          </a:xfrm>
          <a:custGeom>
            <a:avLst/>
            <a:gdLst>
              <a:gd name="connsiteX0" fmla="*/ 850180 w 1028774"/>
              <a:gd name="connsiteY0" fmla="*/ 0 h 708794"/>
              <a:gd name="connsiteX1" fmla="*/ 958081 w 1028774"/>
              <a:gd name="connsiteY1" fmla="*/ 89297 h 708794"/>
              <a:gd name="connsiteX2" fmla="*/ 820415 w 1028774"/>
              <a:gd name="connsiteY2" fmla="*/ 319981 h 708794"/>
              <a:gd name="connsiteX3" fmla="*/ 1028774 w 1028774"/>
              <a:gd name="connsiteY3" fmla="*/ 319981 h 708794"/>
              <a:gd name="connsiteX4" fmla="*/ 1028774 w 1028774"/>
              <a:gd name="connsiteY4" fmla="*/ 708794 h 708794"/>
              <a:gd name="connsiteX5" fmla="*/ 545083 w 1028774"/>
              <a:gd name="connsiteY5" fmla="*/ 708794 h 708794"/>
              <a:gd name="connsiteX6" fmla="*/ 545083 w 1028774"/>
              <a:gd name="connsiteY6" fmla="*/ 442764 h 708794"/>
              <a:gd name="connsiteX7" fmla="*/ 850180 w 1028774"/>
              <a:gd name="connsiteY7" fmla="*/ 0 h 708794"/>
              <a:gd name="connsiteX8" fmla="*/ 303731 w 1028774"/>
              <a:gd name="connsiteY8" fmla="*/ 0 h 708794"/>
              <a:gd name="connsiteX9" fmla="*/ 411137 w 1028774"/>
              <a:gd name="connsiteY9" fmla="*/ 89297 h 708794"/>
              <a:gd name="connsiteX10" fmla="*/ 275332 w 1028774"/>
              <a:gd name="connsiteY10" fmla="*/ 319981 h 708794"/>
              <a:gd name="connsiteX11" fmla="*/ 483691 w 1028774"/>
              <a:gd name="connsiteY11" fmla="*/ 319981 h 708794"/>
              <a:gd name="connsiteX12" fmla="*/ 483691 w 1028774"/>
              <a:gd name="connsiteY12" fmla="*/ 708794 h 708794"/>
              <a:gd name="connsiteX13" fmla="*/ 0 w 1028774"/>
              <a:gd name="connsiteY13" fmla="*/ 708794 h 708794"/>
              <a:gd name="connsiteX14" fmla="*/ 0 w 1028774"/>
              <a:gd name="connsiteY14" fmla="*/ 442764 h 708794"/>
              <a:gd name="connsiteX15" fmla="*/ 303731 w 1028774"/>
              <a:gd name="connsiteY15" fmla="*/ 0 h 708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8774" h="708794">
                <a:moveTo>
                  <a:pt x="850180" y="0"/>
                </a:moveTo>
                <a:lnTo>
                  <a:pt x="958081" y="89297"/>
                </a:lnTo>
                <a:cubicBezTo>
                  <a:pt x="873745" y="173633"/>
                  <a:pt x="827856" y="250527"/>
                  <a:pt x="820415" y="319981"/>
                </a:cubicBezTo>
                <a:lnTo>
                  <a:pt x="1028774" y="319981"/>
                </a:lnTo>
                <a:lnTo>
                  <a:pt x="1028774" y="708794"/>
                </a:lnTo>
                <a:lnTo>
                  <a:pt x="545083" y="708794"/>
                </a:lnTo>
                <a:lnTo>
                  <a:pt x="545083" y="442764"/>
                </a:lnTo>
                <a:cubicBezTo>
                  <a:pt x="545083" y="281533"/>
                  <a:pt x="646782" y="133945"/>
                  <a:pt x="850180" y="0"/>
                </a:cubicBezTo>
                <a:close/>
                <a:moveTo>
                  <a:pt x="303731" y="0"/>
                </a:moveTo>
                <a:lnTo>
                  <a:pt x="411137" y="89297"/>
                </a:lnTo>
                <a:cubicBezTo>
                  <a:pt x="327945" y="173633"/>
                  <a:pt x="282676" y="250527"/>
                  <a:pt x="275332" y="319981"/>
                </a:cubicBezTo>
                <a:lnTo>
                  <a:pt x="483691" y="319981"/>
                </a:lnTo>
                <a:lnTo>
                  <a:pt x="483691" y="708794"/>
                </a:lnTo>
                <a:lnTo>
                  <a:pt x="0" y="708794"/>
                </a:lnTo>
                <a:lnTo>
                  <a:pt x="0" y="442764"/>
                </a:lnTo>
                <a:cubicBezTo>
                  <a:pt x="0" y="281533"/>
                  <a:pt x="101244" y="133945"/>
                  <a:pt x="3037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Straight Connector 11"/>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3"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15"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16"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17" name="Straight Connector 16"/>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145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 Dark">
    <p:spTree>
      <p:nvGrpSpPr>
        <p:cNvPr id="1" name=""/>
        <p:cNvGrpSpPr/>
        <p:nvPr/>
      </p:nvGrpSpPr>
      <p:grpSpPr>
        <a:xfrm>
          <a:off x="0" y="0"/>
          <a:ext cx="0" cy="0"/>
          <a:chOff x="0" y="0"/>
          <a:chExt cx="0" cy="0"/>
        </a:xfrm>
      </p:grpSpPr>
      <p:sp>
        <p:nvSpPr>
          <p:cNvPr id="12" name="Freeform: Shape 11"/>
          <p:cNvSpPr/>
          <p:nvPr userDrawn="1"/>
        </p:nvSpPr>
        <p:spPr>
          <a:xfrm>
            <a:off x="0" y="1"/>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Freeform: Shape 12"/>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Freeform: Shape 1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1">
              <a:lumMod val="95000"/>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1"/>
          <p:cNvSpPr>
            <a:spLocks noGrp="1"/>
          </p:cNvSpPr>
          <p:nvPr>
            <p:ph type="title" hasCustomPrompt="1"/>
          </p:nvPr>
        </p:nvSpPr>
        <p:spPr>
          <a:xfrm>
            <a:off x="2511525" y="2580"/>
            <a:ext cx="7168950" cy="5244513"/>
          </a:xfrm>
          <a:prstGeom prst="rect">
            <a:avLst/>
          </a:prstGeom>
          <a:noFill/>
        </p:spPr>
        <p:txBody>
          <a:bodyPr vert="horz" wrap="none" lIns="91440" tIns="45720" rIns="91440" bIns="45720" rtlCol="0" anchor="ctr">
            <a:spAutoFit/>
          </a:bodyPr>
          <a:lstStyle>
            <a:lvl1pPr>
              <a:defRPr lang="en-US" sz="37200" b="1">
                <a:solidFill>
                  <a:schemeClr val="bg1"/>
                </a:solidFill>
                <a:latin typeface="+mn-lt"/>
                <a:ea typeface="+mn-ea"/>
                <a:cs typeface="+mn-cs"/>
              </a:defRPr>
            </a:lvl1pPr>
          </a:lstStyle>
          <a:p>
            <a:pPr marL="0" lvl="0" algn="ctr" defTabSz="914354"/>
            <a:r>
              <a:rPr lang="en-US"/>
              <a:t>BIG</a:t>
            </a:r>
          </a:p>
        </p:txBody>
      </p:sp>
      <p:sp>
        <p:nvSpPr>
          <p:cNvPr id="10" name="Text Placeholder 2"/>
          <p:cNvSpPr>
            <a:spLocks noGrp="1"/>
          </p:cNvSpPr>
          <p:nvPr>
            <p:ph type="body" idx="1"/>
          </p:nvPr>
        </p:nvSpPr>
        <p:spPr>
          <a:xfrm>
            <a:off x="2809875" y="5565922"/>
            <a:ext cx="6572251" cy="790428"/>
          </a:xfrm>
          <a:prstGeom prst="rect">
            <a:avLst/>
          </a:prstGeom>
        </p:spPr>
        <p:txBody>
          <a:bodyPr/>
          <a:lstStyle>
            <a:lvl1pPr marL="0" indent="0" algn="ctr">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 Placeholder 4"/>
          <p:cNvSpPr>
            <a:spLocks noGrp="1"/>
          </p:cNvSpPr>
          <p:nvPr>
            <p:ph type="body" sz="quarter" idx="13" hasCustomPrompt="1"/>
          </p:nvPr>
        </p:nvSpPr>
        <p:spPr>
          <a:xfrm>
            <a:off x="4032250" y="4381100"/>
            <a:ext cx="4127500" cy="977900"/>
          </a:xfrm>
          <a:prstGeom prst="rect">
            <a:avLst/>
          </a:prstGeom>
        </p:spPr>
        <p:txBody>
          <a:bodyPr>
            <a:noAutofit/>
          </a:bodyPr>
          <a:lstStyle>
            <a:lvl1pPr marL="0" indent="0" algn="ctr">
              <a:buNone/>
              <a:defRPr sz="5400" b="1">
                <a:solidFill>
                  <a:schemeClr val="accent1"/>
                </a:solidFill>
              </a:defRPr>
            </a:lvl1pPr>
            <a:lvl2pPr marL="457200" indent="0" algn="ctr">
              <a:buNone/>
              <a:defRPr sz="4800" b="1">
                <a:solidFill>
                  <a:schemeClr val="accent3"/>
                </a:solidFill>
              </a:defRPr>
            </a:lvl2pPr>
            <a:lvl3pPr marL="914400" indent="0" algn="ctr">
              <a:buNone/>
              <a:defRPr sz="4400" b="1">
                <a:solidFill>
                  <a:schemeClr val="accent3"/>
                </a:solidFill>
              </a:defRPr>
            </a:lvl3pPr>
            <a:lvl4pPr marL="1371600" indent="0" algn="ctr">
              <a:buNone/>
              <a:defRPr sz="4000" b="1">
                <a:solidFill>
                  <a:schemeClr val="accent3"/>
                </a:solidFill>
              </a:defRPr>
            </a:lvl4pPr>
            <a:lvl5pPr marL="1828800" indent="0" algn="ctr">
              <a:buNone/>
              <a:defRPr sz="4000" b="1">
                <a:solidFill>
                  <a:schemeClr val="accent3"/>
                </a:solidFill>
              </a:defRPr>
            </a:lvl5pPr>
          </a:lstStyle>
          <a:p>
            <a:pPr lvl="0"/>
            <a:r>
              <a:rPr lang="en-US"/>
              <a:t>…is beautiful</a:t>
            </a:r>
          </a:p>
        </p:txBody>
      </p:sp>
      <p:cxnSp>
        <p:nvCxnSpPr>
          <p:cNvPr id="16" name="Straight Connector 15"/>
          <p:cNvCxnSpPr/>
          <p:nvPr userDrawn="1"/>
        </p:nvCxnSpPr>
        <p:spPr>
          <a:xfrm>
            <a:off x="838200" y="6268542"/>
            <a:ext cx="10515600" cy="0"/>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7" name="Date Placeholder 3"/>
          <p:cNvSpPr>
            <a:spLocks noGrp="1"/>
          </p:cNvSpPr>
          <p:nvPr>
            <p:ph type="dt" sz="half" idx="10"/>
          </p:nvPr>
        </p:nvSpPr>
        <p:spPr>
          <a:xfrm>
            <a:off x="838200" y="6356350"/>
            <a:ext cx="1297360" cy="365125"/>
          </a:xfrm>
          <a:prstGeom prst="rect">
            <a:avLst/>
          </a:prstGeom>
        </p:spPr>
        <p:txBody>
          <a:bodyPr lIns="0" rIns="0"/>
          <a:lstStyle>
            <a:lvl1pPr>
              <a:defRPr>
                <a:solidFill>
                  <a:schemeClr val="tx2">
                    <a:lumMod val="75000"/>
                    <a:lumOff val="25000"/>
                  </a:schemeClr>
                </a:solidFill>
              </a:defRPr>
            </a:lvl1pPr>
          </a:lstStyle>
          <a:p>
            <a:r>
              <a:rPr lang="en-US">
                <a:solidFill>
                  <a:srgbClr val="696464">
                    <a:lumMod val="75000"/>
                    <a:lumOff val="25000"/>
                  </a:srgbClr>
                </a:solidFill>
              </a:rPr>
              <a:t>Your Date Here</a:t>
            </a:r>
          </a:p>
        </p:txBody>
      </p:sp>
      <p:sp>
        <p:nvSpPr>
          <p:cNvPr id="22" name="Footer Placeholder 4"/>
          <p:cNvSpPr>
            <a:spLocks noGrp="1"/>
          </p:cNvSpPr>
          <p:nvPr>
            <p:ph type="ftr" sz="quarter" idx="11"/>
          </p:nvPr>
        </p:nvSpPr>
        <p:spPr>
          <a:xfrm>
            <a:off x="2638638" y="6356350"/>
            <a:ext cx="6914724" cy="365125"/>
          </a:xfrm>
          <a:prstGeom prst="rect">
            <a:avLst/>
          </a:prstGeom>
        </p:spPr>
        <p:txBody>
          <a:bodyPr rIns="365760"/>
          <a:lstStyle>
            <a:lvl1pPr algn="ctr">
              <a:defRPr>
                <a:solidFill>
                  <a:schemeClr val="tx2">
                    <a:lumMod val="75000"/>
                    <a:lumOff val="25000"/>
                  </a:schemeClr>
                </a:solidFill>
              </a:defRPr>
            </a:lvl1pPr>
          </a:lstStyle>
          <a:p>
            <a:r>
              <a:rPr lang="en-US">
                <a:solidFill>
                  <a:srgbClr val="696464">
                    <a:lumMod val="75000"/>
                    <a:lumOff val="25000"/>
                  </a:srgbClr>
                </a:solidFill>
              </a:rPr>
              <a:t>Your Footer Here</a:t>
            </a:r>
          </a:p>
        </p:txBody>
      </p:sp>
      <p:sp>
        <p:nvSpPr>
          <p:cNvPr id="23" name="Slide Number Placeholder 5"/>
          <p:cNvSpPr>
            <a:spLocks noGrp="1"/>
          </p:cNvSpPr>
          <p:nvPr>
            <p:ph type="sldNum" sz="quarter" idx="12"/>
          </p:nvPr>
        </p:nvSpPr>
        <p:spPr>
          <a:xfrm>
            <a:off x="10488488" y="6356350"/>
            <a:ext cx="865312" cy="365125"/>
          </a:xfrm>
          <a:prstGeom prst="rect">
            <a:avLst/>
          </a:prstGeom>
        </p:spPr>
        <p:txBody>
          <a:bodyPr vert="horz" lIns="0" tIns="45720" rIns="0" bIns="45720" rtlCol="0" anchor="ctr"/>
          <a:lstStyle>
            <a:lvl1pPr>
              <a:defRPr lang="en-US" smtClean="0">
                <a:solidFill>
                  <a:schemeClr val="tx2">
                    <a:lumMod val="75000"/>
                    <a:lumOff val="25000"/>
                  </a:schemeClr>
                </a:solidFill>
              </a:defRPr>
            </a:lvl1pPr>
          </a:lstStyle>
          <a:p>
            <a:fld id="{FC1CF07D-8B3F-4D32-B059-0039CEA46DB1}" type="slidenum">
              <a:rPr>
                <a:solidFill>
                  <a:srgbClr val="696464">
                    <a:lumMod val="75000"/>
                    <a:lumOff val="25000"/>
                  </a:srgbClr>
                </a:solidFill>
              </a:rPr>
              <a:pPr/>
              <a:t>‹#›</a:t>
            </a:fld>
            <a:endParaRPr>
              <a:solidFill>
                <a:srgbClr val="696464">
                  <a:lumMod val="75000"/>
                  <a:lumOff val="25000"/>
                </a:srgbClr>
              </a:solidFill>
            </a:endParaRPr>
          </a:p>
        </p:txBody>
      </p:sp>
      <p:cxnSp>
        <p:nvCxnSpPr>
          <p:cNvPr id="24" name="Straight Connector 23"/>
          <p:cNvCxnSpPr>
            <a:cxnSpLocks/>
          </p:cNvCxnSpPr>
          <p:nvPr userDrawn="1"/>
        </p:nvCxnSpPr>
        <p:spPr>
          <a:xfrm>
            <a:off x="10374766" y="6356350"/>
            <a:ext cx="0" cy="365125"/>
          </a:xfrm>
          <a:prstGeom prst="line">
            <a:avLst/>
          </a:prstGeom>
          <a:ln>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24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24" name="Picture Placeholder 23"/>
          <p:cNvSpPr>
            <a:spLocks noGrp="1"/>
          </p:cNvSpPr>
          <p:nvPr>
            <p:ph type="pic" sz="quarter" idx="13"/>
          </p:nvPr>
        </p:nvSpPr>
        <p:spPr>
          <a:xfrm>
            <a:off x="1" y="-1"/>
            <a:ext cx="12191999" cy="6858003"/>
          </a:xfrm>
          <a:custGeom>
            <a:avLst/>
            <a:gdLst>
              <a:gd name="connsiteX0" fmla="*/ 3629041 w 12191999"/>
              <a:gd name="connsiteY0" fmla="*/ 5213254 h 6858003"/>
              <a:gd name="connsiteX1" fmla="*/ 5902830 w 12191999"/>
              <a:gd name="connsiteY1" fmla="*/ 6858001 h 6858003"/>
              <a:gd name="connsiteX2" fmla="*/ 1423476 w 12191999"/>
              <a:gd name="connsiteY2" fmla="*/ 6858001 h 6858003"/>
              <a:gd name="connsiteX3" fmla="*/ 0 w 12191999"/>
              <a:gd name="connsiteY3" fmla="*/ 2588188 h 6858003"/>
              <a:gd name="connsiteX4" fmla="*/ 3295170 w 12191999"/>
              <a:gd name="connsiteY4" fmla="*/ 4971750 h 6858003"/>
              <a:gd name="connsiteX5" fmla="*/ 765751 w 12191999"/>
              <a:gd name="connsiteY5" fmla="*/ 6858003 h 6858003"/>
              <a:gd name="connsiteX6" fmla="*/ 0 w 12191999"/>
              <a:gd name="connsiteY6" fmla="*/ 6858003 h 6858003"/>
              <a:gd name="connsiteX7" fmla="*/ 0 w 12191999"/>
              <a:gd name="connsiteY7" fmla="*/ 1 h 6858003"/>
              <a:gd name="connsiteX8" fmla="*/ 9962165 w 12191999"/>
              <a:gd name="connsiteY8" fmla="*/ 1 h 6858003"/>
              <a:gd name="connsiteX9" fmla="*/ 3628293 w 12191999"/>
              <a:gd name="connsiteY9" fmla="*/ 4723332 h 6858003"/>
              <a:gd name="connsiteX10" fmla="*/ 0 w 12191999"/>
              <a:gd name="connsiteY10" fmla="*/ 2098807 h 6858003"/>
              <a:gd name="connsiteX11" fmla="*/ 10628317 w 12191999"/>
              <a:gd name="connsiteY11" fmla="*/ 0 h 6858003"/>
              <a:gd name="connsiteX12" fmla="*/ 12191999 w 12191999"/>
              <a:gd name="connsiteY12" fmla="*/ 0 h 6858003"/>
              <a:gd name="connsiteX13" fmla="*/ 12191999 w 12191999"/>
              <a:gd name="connsiteY13" fmla="*/ 6858002 h 6858003"/>
              <a:gd name="connsiteX14" fmla="*/ 6601008 w 12191999"/>
              <a:gd name="connsiteY14" fmla="*/ 6858002 h 6858003"/>
              <a:gd name="connsiteX15" fmla="*/ 3959920 w 12191999"/>
              <a:gd name="connsiteY15" fmla="*/ 4953147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9" h="6858003">
                <a:moveTo>
                  <a:pt x="3629041" y="5213254"/>
                </a:moveTo>
                <a:lnTo>
                  <a:pt x="5902830" y="6858001"/>
                </a:lnTo>
                <a:lnTo>
                  <a:pt x="1423476" y="6858001"/>
                </a:lnTo>
                <a:close/>
                <a:moveTo>
                  <a:pt x="0" y="2588188"/>
                </a:moveTo>
                <a:lnTo>
                  <a:pt x="3295170" y="4971750"/>
                </a:lnTo>
                <a:lnTo>
                  <a:pt x="765751" y="6858003"/>
                </a:lnTo>
                <a:lnTo>
                  <a:pt x="0" y="6858003"/>
                </a:lnTo>
                <a:close/>
                <a:moveTo>
                  <a:pt x="0" y="1"/>
                </a:moveTo>
                <a:lnTo>
                  <a:pt x="9962165" y="1"/>
                </a:lnTo>
                <a:lnTo>
                  <a:pt x="3628293" y="4723332"/>
                </a:lnTo>
                <a:lnTo>
                  <a:pt x="0" y="2098807"/>
                </a:lnTo>
                <a:close/>
                <a:moveTo>
                  <a:pt x="10628317" y="0"/>
                </a:moveTo>
                <a:lnTo>
                  <a:pt x="12191999" y="0"/>
                </a:lnTo>
                <a:lnTo>
                  <a:pt x="12191999" y="6858002"/>
                </a:lnTo>
                <a:lnTo>
                  <a:pt x="6601008" y="6858002"/>
                </a:lnTo>
                <a:lnTo>
                  <a:pt x="3959920" y="4953147"/>
                </a:lnTo>
                <a:close/>
              </a:path>
            </a:pathLst>
          </a:custGeom>
        </p:spPr>
        <p:txBody>
          <a:bodyPr wrap="square">
            <a:noAutofit/>
          </a:bodyPr>
          <a:lstStyle/>
          <a:p>
            <a:endParaRPr lang="en-US"/>
          </a:p>
        </p:txBody>
      </p:sp>
      <p:sp>
        <p:nvSpPr>
          <p:cNvPr id="25" name="Title 1"/>
          <p:cNvSpPr>
            <a:spLocks noGrp="1"/>
          </p:cNvSpPr>
          <p:nvPr>
            <p:ph type="ctrTitle"/>
          </p:nvPr>
        </p:nvSpPr>
        <p:spPr>
          <a:xfrm>
            <a:off x="5879976" y="4851128"/>
            <a:ext cx="5842171"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26" name="Subtitle 2"/>
          <p:cNvSpPr>
            <a:spLocks noGrp="1"/>
          </p:cNvSpPr>
          <p:nvPr>
            <p:ph type="subTitle" idx="1"/>
          </p:nvPr>
        </p:nvSpPr>
        <p:spPr>
          <a:xfrm>
            <a:off x="5879976" y="5949280"/>
            <a:ext cx="5842171"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745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and Title">
    <p:spTree>
      <p:nvGrpSpPr>
        <p:cNvPr id="1" name=""/>
        <p:cNvGrpSpPr/>
        <p:nvPr/>
      </p:nvGrpSpPr>
      <p:grpSpPr>
        <a:xfrm>
          <a:off x="0" y="0"/>
          <a:ext cx="0" cy="0"/>
          <a:chOff x="0" y="0"/>
          <a:chExt cx="0" cy="0"/>
        </a:xfrm>
      </p:grpSpPr>
      <p:sp>
        <p:nvSpPr>
          <p:cNvPr id="37" name="Freeform: Shape 36"/>
          <p:cNvSpPr/>
          <p:nvPr userDrawn="1"/>
        </p:nvSpPr>
        <p:spPr>
          <a:xfrm>
            <a:off x="0" y="4293096"/>
            <a:ext cx="12192000" cy="2564904"/>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Picture Placeholder 7"/>
          <p:cNvSpPr>
            <a:spLocks noGrp="1"/>
          </p:cNvSpPr>
          <p:nvPr>
            <p:ph type="pic" sz="quarter" idx="13"/>
          </p:nvPr>
        </p:nvSpPr>
        <p:spPr>
          <a:xfrm>
            <a:off x="0" y="0"/>
            <a:ext cx="12192000" cy="5029201"/>
          </a:xfrm>
          <a:custGeom>
            <a:avLst/>
            <a:gdLst>
              <a:gd name="connsiteX0" fmla="*/ 0 w 12192000"/>
              <a:gd name="connsiteY0" fmla="*/ 0 h 5029201"/>
              <a:gd name="connsiteX1" fmla="*/ 12192000 w 12192000"/>
              <a:gd name="connsiteY1" fmla="*/ 0 h 5029201"/>
              <a:gd name="connsiteX2" fmla="*/ 12192000 w 12192000"/>
              <a:gd name="connsiteY2" fmla="*/ 2514601 h 5029201"/>
              <a:gd name="connsiteX3" fmla="*/ 12192000 w 12192000"/>
              <a:gd name="connsiteY3" fmla="*/ 5029201 h 5029201"/>
              <a:gd name="connsiteX4" fmla="*/ 6614601 w 12192000"/>
              <a:gd name="connsiteY4" fmla="*/ 5029201 h 5029201"/>
              <a:gd name="connsiteX5" fmla="*/ 6096000 w 12192000"/>
              <a:gd name="connsiteY5" fmla="*/ 4524815 h 5029201"/>
              <a:gd name="connsiteX6" fmla="*/ 5577400 w 12192000"/>
              <a:gd name="connsiteY6" fmla="*/ 5029201 h 5029201"/>
              <a:gd name="connsiteX7" fmla="*/ 0 w 12192000"/>
              <a:gd name="connsiteY7" fmla="*/ 5029201 h 5029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029201">
                <a:moveTo>
                  <a:pt x="0" y="0"/>
                </a:moveTo>
                <a:lnTo>
                  <a:pt x="12192000" y="0"/>
                </a:lnTo>
                <a:lnTo>
                  <a:pt x="12192000" y="2514601"/>
                </a:lnTo>
                <a:lnTo>
                  <a:pt x="12192000" y="5029201"/>
                </a:lnTo>
                <a:lnTo>
                  <a:pt x="6614601" y="5029201"/>
                </a:lnTo>
                <a:lnTo>
                  <a:pt x="6096000" y="4524815"/>
                </a:lnTo>
                <a:lnTo>
                  <a:pt x="5577400" y="5029201"/>
                </a:lnTo>
                <a:lnTo>
                  <a:pt x="0" y="5029201"/>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407368" y="5207650"/>
            <a:ext cx="11377264" cy="1533717"/>
          </a:xfrm>
          <a:prstGeom prst="rect">
            <a:avLst/>
          </a:prstGeom>
        </p:spPr>
        <p:txBody>
          <a:bodyPr lIns="274320" rIns="274320" anchor="ctr">
            <a:noAutofit/>
          </a:bodyPr>
          <a:lstStyle>
            <a:lvl1pPr algn="ctr">
              <a:defRPr sz="4800" b="1" cap="all" baseline="0">
                <a:solidFill>
                  <a:schemeClr val="bg1"/>
                </a:solidFill>
                <a:latin typeface="+mn-lt"/>
              </a:defRPr>
            </a:lvl1pPr>
          </a:lstStyle>
          <a:p>
            <a:r>
              <a:rPr lang="en-US"/>
              <a:t>Click to edit Master title style</a:t>
            </a:r>
          </a:p>
        </p:txBody>
      </p:sp>
    </p:spTree>
    <p:extLst>
      <p:ext uri="{BB962C8B-B14F-4D97-AF65-F5344CB8AC3E}">
        <p14:creationId xmlns:p14="http://schemas.microsoft.com/office/powerpoint/2010/main" val="355816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4/22/2019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756417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3"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3" y="5172814"/>
            <a:ext cx="6964465" cy="369391"/>
          </a:xfrm>
          <a:prstGeom prst="rect">
            <a:avLst/>
          </a:prstGeom>
        </p:spPr>
        <p:txBody>
          <a:bodyPr lIns="274320" rIns="0"/>
          <a:lstStyle>
            <a:lvl1pPr marL="0" indent="0" algn="l">
              <a:buNone/>
              <a:defRPr sz="2400">
                <a:solidFill>
                  <a:schemeClr val="accent3"/>
                </a:solidFill>
              </a:defRPr>
            </a:lvl1pPr>
            <a:lvl2pPr marL="457199" indent="0" algn="ctr">
              <a:buNone/>
              <a:defRPr sz="1999"/>
            </a:lvl2pPr>
            <a:lvl3pPr marL="914399" indent="0" algn="ctr">
              <a:buNone/>
              <a:defRPr sz="1800"/>
            </a:lvl3pPr>
            <a:lvl4pPr marL="1371598" indent="0" algn="ctr">
              <a:buNone/>
              <a:defRPr sz="1600"/>
            </a:lvl4pPr>
            <a:lvl5pPr marL="1828797" indent="0" algn="ctr">
              <a:buNone/>
              <a:defRPr sz="1600"/>
            </a:lvl5pPr>
            <a:lvl6pPr marL="2285998" indent="0" algn="ctr">
              <a:buNone/>
              <a:defRPr sz="1600"/>
            </a:lvl6pPr>
            <a:lvl7pPr marL="2743197" indent="0" algn="ctr">
              <a:buNone/>
              <a:defRPr sz="1600"/>
            </a:lvl7pPr>
            <a:lvl8pPr marL="3200396" indent="0" algn="ctr">
              <a:buNone/>
              <a:defRPr sz="1600"/>
            </a:lvl8pPr>
            <a:lvl9pPr marL="3657596" indent="0" algn="ctr">
              <a:buNone/>
              <a:defRPr sz="1600"/>
            </a:lvl9pPr>
          </a:lstStyle>
          <a:p>
            <a:r>
              <a:rPr lang="en-US"/>
              <a:t>Click to edit Master subtitle style</a:t>
            </a:r>
          </a:p>
        </p:txBody>
      </p:sp>
      <p:sp>
        <p:nvSpPr>
          <p:cNvPr id="31" name="Freeform: Shape 30"/>
          <p:cNvSpPr/>
          <p:nvPr userDrawn="1"/>
        </p:nvSpPr>
        <p:spPr>
          <a:xfrm rot="5400000">
            <a:off x="-487320" y="3075509"/>
            <a:ext cx="4269815" cy="3295171"/>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5" name="Picture Placeholder 24"/>
          <p:cNvSpPr>
            <a:spLocks noGrp="1"/>
          </p:cNvSpPr>
          <p:nvPr>
            <p:ph type="pic" sz="quarter" idx="13"/>
          </p:nvPr>
        </p:nvSpPr>
        <p:spPr>
          <a:xfrm>
            <a:off x="0" y="1"/>
            <a:ext cx="9962167"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8"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0" name="Date Placeholder 3"/>
          <p:cNvSpPr>
            <a:spLocks noGrp="1"/>
          </p:cNvSpPr>
          <p:nvPr>
            <p:ph type="dt" sz="half" idx="11"/>
          </p:nvPr>
        </p:nvSpPr>
        <p:spPr>
          <a:xfrm>
            <a:off x="2825808" y="6356351"/>
            <a:ext cx="1931877" cy="276999"/>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5" y="6356352"/>
            <a:ext cx="5647713" cy="276999"/>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41925240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4"/>
            <a:ext cx="8434459" cy="430907"/>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167" indent="0" algn="ctr">
              <a:buNone/>
              <a:defRPr sz="1999"/>
            </a:lvl2pPr>
            <a:lvl3pPr marL="914335" indent="0" algn="ctr">
              <a:buNone/>
              <a:defRPr sz="1800"/>
            </a:lvl3pPr>
            <a:lvl4pPr marL="1371501" indent="0" algn="ctr">
              <a:buNone/>
              <a:defRPr sz="1600"/>
            </a:lvl4pPr>
            <a:lvl5pPr marL="1828669" indent="0" algn="ctr">
              <a:buNone/>
              <a:defRPr sz="1600"/>
            </a:lvl5pPr>
            <a:lvl6pPr marL="2285836" indent="0" algn="ctr">
              <a:buNone/>
              <a:defRPr sz="1600"/>
            </a:lvl6pPr>
            <a:lvl7pPr marL="2743004" indent="0" algn="ctr">
              <a:buNone/>
              <a:defRPr sz="1600"/>
            </a:lvl7pPr>
            <a:lvl8pPr marL="3200171" indent="0" algn="ctr">
              <a:buNone/>
              <a:defRPr sz="1600"/>
            </a:lvl8pPr>
            <a:lvl9pPr marL="3657338" indent="0" algn="ctr">
              <a:buNone/>
              <a:defRPr sz="1600"/>
            </a:lvl9pPr>
          </a:lstStyle>
          <a:p>
            <a:r>
              <a:rPr lang="en-US"/>
              <a:t>Click to edit Master subtitle style</a:t>
            </a:r>
          </a:p>
        </p:txBody>
      </p:sp>
      <p:sp>
        <p:nvSpPr>
          <p:cNvPr id="12" name="Freeform: Shape 11"/>
          <p:cNvSpPr/>
          <p:nvPr userDrawn="1"/>
        </p:nvSpPr>
        <p:spPr>
          <a:xfrm rot="5400000">
            <a:off x="-267348"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9"/>
          <p:cNvSpPr>
            <a:spLocks noGrp="1"/>
          </p:cNvSpPr>
          <p:nvPr>
            <p:ph type="pic" sz="quarter" idx="13"/>
          </p:nvPr>
        </p:nvSpPr>
        <p:spPr>
          <a:xfrm>
            <a:off x="2" y="1"/>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dirty="0"/>
          </a:p>
        </p:txBody>
      </p:sp>
      <p:sp>
        <p:nvSpPr>
          <p:cNvPr id="14" name="Freeform: Shape 13"/>
          <p:cNvSpPr/>
          <p:nvPr userDrawn="1"/>
        </p:nvSpPr>
        <p:spPr>
          <a:xfrm rot="10800000" flipV="1">
            <a:off x="1"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Date Placeholder 3"/>
          <p:cNvSpPr>
            <a:spLocks noGrp="1"/>
          </p:cNvSpPr>
          <p:nvPr>
            <p:ph type="dt" sz="half" idx="11"/>
          </p:nvPr>
        </p:nvSpPr>
        <p:spPr>
          <a:xfrm>
            <a:off x="569947" y="6356350"/>
            <a:ext cx="1931877" cy="276999"/>
          </a:xfrm>
          <a:prstGeom prst="rect">
            <a:avLst/>
          </a:prstGeom>
        </p:spPr>
        <p:txBody>
          <a:bodyPr lIns="0" rIns="0"/>
          <a:lstStyle>
            <a:lvl1pPr algn="ctr">
              <a:defRPr>
                <a:solidFill>
                  <a:schemeClr val="bg2">
                    <a:lumMod val="50000"/>
                  </a:schemeClr>
                </a:solidFill>
              </a:defRPr>
            </a:lvl1pPr>
          </a:lstStyle>
          <a:p>
            <a:r>
              <a:rPr lang="en-US" dirty="0"/>
              <a:t>Your Date Here</a:t>
            </a:r>
          </a:p>
        </p:txBody>
      </p:sp>
      <p:sp>
        <p:nvSpPr>
          <p:cNvPr id="41" name="Footer Placeholder 4"/>
          <p:cNvSpPr>
            <a:spLocks noGrp="1"/>
          </p:cNvSpPr>
          <p:nvPr>
            <p:ph type="ftr" sz="quarter" idx="12"/>
          </p:nvPr>
        </p:nvSpPr>
        <p:spPr>
          <a:xfrm>
            <a:off x="3747556" y="6356351"/>
            <a:ext cx="5647713" cy="276999"/>
          </a:xfrm>
          <a:prstGeom prst="rect">
            <a:avLst/>
          </a:prstGeom>
        </p:spPr>
        <p:txBody>
          <a:bodyPr/>
          <a:lstStyle>
            <a:lvl1pPr algn="l">
              <a:defRPr cap="none" baseline="0">
                <a:solidFill>
                  <a:schemeClr val="bg2">
                    <a:lumMod val="75000"/>
                  </a:schemeClr>
                </a:solidFill>
              </a:defRPr>
            </a:lvl1pPr>
          </a:lstStyle>
          <a:p>
            <a:r>
              <a:rPr lang="en-US" dirty="0"/>
              <a:t>Your Footer Here</a:t>
            </a:r>
          </a:p>
        </p:txBody>
      </p:sp>
      <p:sp>
        <p:nvSpPr>
          <p:cNvPr id="19" name="Freeform: Shape 18"/>
          <p:cNvSpPr/>
          <p:nvPr userDrawn="1"/>
        </p:nvSpPr>
        <p:spPr>
          <a:xfrm flipV="1">
            <a:off x="7333861" y="0"/>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Text Placeholder 7"/>
          <p:cNvSpPr>
            <a:spLocks noGrp="1"/>
          </p:cNvSpPr>
          <p:nvPr>
            <p:ph type="body" sz="quarter" idx="14" hasCustomPrompt="1"/>
          </p:nvPr>
        </p:nvSpPr>
        <p:spPr>
          <a:xfrm>
            <a:off x="8000323"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6" y="6356351"/>
            <a:ext cx="865312" cy="276999"/>
          </a:xfrm>
          <a:prstGeom prst="rect">
            <a:avLst/>
          </a:prstGeom>
        </p:spPr>
        <p:txBody>
          <a:bodyPr/>
          <a:lstStyle>
            <a:lvl1pPr>
              <a:defRPr>
                <a:solidFill>
                  <a:schemeClr val="bg2">
                    <a:lumMod val="75000"/>
                  </a:schemeClr>
                </a:solidFill>
              </a:defRPr>
            </a:lvl1pPr>
          </a:lstStyle>
          <a:p>
            <a:fld id="{FC1CF07D-8B3F-4D32-B059-0039CEA46DB1}" type="slidenum">
              <a:rPr lang="en-US" smtClean="0"/>
              <a:pPr/>
              <a:t>‹#›</a:t>
            </a:fld>
            <a:endParaRPr lang="en-US" dirty="0"/>
          </a:p>
        </p:txBody>
      </p:sp>
    </p:spTree>
    <p:extLst>
      <p:ext uri="{BB962C8B-B14F-4D97-AF65-F5344CB8AC3E}">
        <p14:creationId xmlns:p14="http://schemas.microsoft.com/office/powerpoint/2010/main" val="3221098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123078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Insert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6992"/>
            <a:ext cx="9144000" cy="2387600"/>
          </a:xfrm>
        </p:spPr>
        <p:txBody>
          <a:bodyPr anchor="t"/>
          <a:lstStyle>
            <a:lvl1pPr algn="ctr">
              <a:defRPr sz="6000" b="1">
                <a:solidFill>
                  <a:schemeClr val="bg1"/>
                </a:solidFill>
                <a:latin typeface="+mn-lt"/>
              </a:defRPr>
            </a:lvl1pPr>
          </a:lstStyle>
          <a:p>
            <a:r>
              <a:rPr lang="en-US" dirty="0"/>
              <a:t>Click to edit Master title style</a:t>
            </a:r>
          </a:p>
        </p:txBody>
      </p:sp>
      <p:sp>
        <p:nvSpPr>
          <p:cNvPr id="3" name="Subtitle 2"/>
          <p:cNvSpPr>
            <a:spLocks noGrp="1"/>
          </p:cNvSpPr>
          <p:nvPr>
            <p:ph type="subTitle" idx="1"/>
          </p:nvPr>
        </p:nvSpPr>
        <p:spPr>
          <a:xfrm>
            <a:off x="1524000" y="2060848"/>
            <a:ext cx="9144000" cy="1072207"/>
          </a:xfrm>
        </p:spPr>
        <p:txBody>
          <a:bodyPr anchor="ctr">
            <a:normAutofit/>
          </a:bodyPr>
          <a:lstStyle>
            <a:lvl1pPr marL="0" indent="0" algn="ctr">
              <a:buNone/>
              <a:defRPr sz="280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3647728" y="6356350"/>
            <a:ext cx="4896544" cy="365125"/>
          </a:xfrm>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11099912" y="5777880"/>
            <a:ext cx="1092088" cy="1080120"/>
          </a:xfrm>
          <a:prstGeom prst="rect">
            <a:avLst/>
          </a:prstGeom>
        </p:spPr>
      </p:pic>
    </p:spTree>
    <p:extLst>
      <p:ext uri="{BB962C8B-B14F-4D97-AF65-F5344CB8AC3E}">
        <p14:creationId xmlns:p14="http://schemas.microsoft.com/office/powerpoint/2010/main" val="16384898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si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56252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1">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4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accent3"/>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305109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asic w conten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8754" y="317500"/>
            <a:ext cx="10625046"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Content Placeholder 2"/>
          <p:cNvSpPr>
            <a:spLocks noGrp="1"/>
          </p:cNvSpPr>
          <p:nvPr>
            <p:ph idx="1"/>
          </p:nvPr>
        </p:nvSpPr>
        <p:spPr>
          <a:xfrm>
            <a:off x="728754" y="1825625"/>
            <a:ext cx="1062504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125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List">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09800" y="317500"/>
            <a:ext cx="9144000" cy="1325563"/>
          </a:xfrm>
        </p:spPr>
        <p:txBody>
          <a:bodyPr/>
          <a:lstStyle>
            <a:lvl1pPr>
              <a:defRPr b="1"/>
            </a:lvl1pPr>
          </a:lstStyle>
          <a:p>
            <a:r>
              <a:rPr lang="en-US"/>
              <a:t>Click to edit Master title style</a:t>
            </a:r>
          </a:p>
        </p:txBody>
      </p:sp>
      <p:sp>
        <p:nvSpPr>
          <p:cNvPr id="4"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148104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List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Tree>
    <p:extLst>
      <p:ext uri="{BB962C8B-B14F-4D97-AF65-F5344CB8AC3E}">
        <p14:creationId xmlns:p14="http://schemas.microsoft.com/office/powerpoint/2010/main" val="2803289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ycle">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62250" y="317500"/>
            <a:ext cx="859154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604996"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Cycle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3040760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Hierarchy">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43300" y="317500"/>
            <a:ext cx="7810499"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3071722"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Hierarchy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vert="horz" wrap="square" lIns="91440" tIns="45720" rIns="91440" bIns="45720" rtlCol="0">
            <a:spAutoFit/>
          </a:bodyPr>
          <a:lstStyle>
            <a:lvl1pPr>
              <a:defRPr lang="en-US" sz="1800" dirty="0"/>
            </a:lvl1pPr>
          </a:lstStyle>
          <a:p>
            <a:pPr marL="0" lvl="0" indent="0">
              <a:buNone/>
            </a:pPr>
            <a:r>
              <a:rPr lang="en-US" dirty="0"/>
              <a:t>Click to edit Master text styles</a:t>
            </a:r>
          </a:p>
        </p:txBody>
      </p:sp>
      <p:sp>
        <p:nvSpPr>
          <p:cNvPr id="21" name="Footer Placeholder 3"/>
          <p:cNvSpPr>
            <a:spLocks noGrp="1"/>
          </p:cNvSpPr>
          <p:nvPr>
            <p:ph type="ftr" sz="quarter" idx="11"/>
          </p:nvPr>
        </p:nvSpPr>
        <p:spPr>
          <a:xfrm>
            <a:off x="1089506"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535610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Relationship">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99467" y="317500"/>
            <a:ext cx="7154332"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3" y="629415"/>
            <a:ext cx="35977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Relationship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6365688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Matrix">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988733" y="317500"/>
            <a:ext cx="8365066" cy="1325563"/>
          </a:xfrm>
        </p:spPr>
        <p:txBody>
          <a:bodyPr/>
          <a:lstStyle>
            <a:lvl1pPr>
              <a:defRPr b="1"/>
            </a:lvl1pPr>
          </a:lstStyle>
          <a:p>
            <a:r>
              <a:rPr lang="en-US"/>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480114"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Matrix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916152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yramid">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344333" y="317500"/>
            <a:ext cx="8009466"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8611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a:solidFill>
                  <a:schemeClr val="bg1">
                    <a:lumMod val="75000"/>
                  </a:schemeClr>
                </a:solidFill>
              </a:rPr>
              <a:t>Pyramid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2096754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Misc">
    <p:spTree>
      <p:nvGrpSpPr>
        <p:cNvPr id="1" name=""/>
        <p:cNvGrpSpPr/>
        <p:nvPr/>
      </p:nvGrpSpPr>
      <p:grpSpPr>
        <a:xfrm>
          <a:off x="0" y="0"/>
          <a:ext cx="0" cy="0"/>
          <a:chOff x="0" y="0"/>
          <a:chExt cx="0" cy="0"/>
        </a:xfrm>
      </p:grpSpPr>
      <p:sp>
        <p:nvSpPr>
          <p:cNvPr id="24" name="Pentagon 23"/>
          <p:cNvSpPr/>
          <p:nvPr userDrawn="1"/>
        </p:nvSpPr>
        <p:spPr>
          <a:xfrm rot="5400000">
            <a:off x="10952489" y="6297099"/>
            <a:ext cx="447675" cy="56264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99267" y="317500"/>
            <a:ext cx="8754532" cy="1325563"/>
          </a:xfrm>
        </p:spPr>
        <p:txBody>
          <a:bodyPr/>
          <a:lstStyle>
            <a:lvl1pPr>
              <a:defRPr b="1"/>
            </a:lvl1pPr>
          </a:lstStyle>
          <a:p>
            <a:r>
              <a:rPr lang="en-US" dirty="0"/>
              <a:t>Click to edit Master title style</a:t>
            </a:r>
          </a:p>
        </p:txBody>
      </p:sp>
      <p:sp>
        <p:nvSpPr>
          <p:cNvPr id="5" name="Slide Number Placeholder 4"/>
          <p:cNvSpPr>
            <a:spLocks noGrp="1"/>
          </p:cNvSpPr>
          <p:nvPr>
            <p:ph type="sldNum" sz="quarter" idx="12"/>
          </p:nvPr>
        </p:nvSpPr>
        <p:spPr>
          <a:xfrm>
            <a:off x="10895004" y="6356350"/>
            <a:ext cx="562644" cy="365125"/>
          </a:xfrm>
        </p:spPr>
        <p:txBody>
          <a:bodyPr/>
          <a:lstStyle>
            <a:lvl1pPr algn="ctr">
              <a:defRPr>
                <a:solidFill>
                  <a:schemeClr val="bg1"/>
                </a:solidFill>
              </a:defRPr>
            </a:lvl1pPr>
          </a:lstStyle>
          <a:p>
            <a:fld id="{C15AD966-9810-4EB9-925F-2A35C0C6E188}" type="slidenum">
              <a:rPr lang="en-US" smtClean="0"/>
              <a:pPr/>
              <a:t>‹#›</a:t>
            </a:fld>
            <a:endParaRPr lang="en-US"/>
          </a:p>
        </p:txBody>
      </p:sp>
      <p:sp>
        <p:nvSpPr>
          <p:cNvPr id="7" name="TextBox 6"/>
          <p:cNvSpPr txBox="1"/>
          <p:nvPr userDrawn="1"/>
        </p:nvSpPr>
        <p:spPr>
          <a:xfrm>
            <a:off x="728754" y="629415"/>
            <a:ext cx="2022913" cy="701731"/>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pPr lvl="0"/>
            <a:r>
              <a:rPr lang="en-US" b="1" dirty="0" err="1">
                <a:solidFill>
                  <a:schemeClr val="bg1">
                    <a:lumMod val="75000"/>
                  </a:schemeClr>
                </a:solidFill>
              </a:rPr>
              <a:t>Misc</a:t>
            </a:r>
            <a:r>
              <a:rPr lang="en-US" b="1" dirty="0">
                <a:solidFill>
                  <a:schemeClr val="bg1">
                    <a:lumMod val="75000"/>
                  </a:schemeClr>
                </a:solidFill>
              </a:rPr>
              <a:t> //</a:t>
            </a:r>
          </a:p>
        </p:txBody>
      </p:sp>
      <p:grpSp>
        <p:nvGrpSpPr>
          <p:cNvPr id="20" name="Group 19"/>
          <p:cNvGrpSpPr/>
          <p:nvPr userDrawn="1"/>
        </p:nvGrpSpPr>
        <p:grpSpPr>
          <a:xfrm>
            <a:off x="203528" y="6125068"/>
            <a:ext cx="812145" cy="596407"/>
            <a:chOff x="348344" y="1690685"/>
            <a:chExt cx="812145" cy="596407"/>
          </a:xfrm>
        </p:grpSpPr>
        <p:grpSp>
          <p:nvGrpSpPr>
            <p:cNvPr id="6" name="Group 5"/>
            <p:cNvGrpSpPr/>
            <p:nvPr userDrawn="1"/>
          </p:nvGrpSpPr>
          <p:grpSpPr>
            <a:xfrm>
              <a:off x="652506" y="1901402"/>
              <a:ext cx="507983" cy="385690"/>
              <a:chOff x="652506" y="1901402"/>
              <a:chExt cx="507983" cy="385690"/>
            </a:xfrm>
          </p:grpSpPr>
          <p:sp>
            <p:nvSpPr>
              <p:cNvPr id="9" name="Rectangle 8"/>
              <p:cNvSpPr/>
              <p:nvPr/>
            </p:nvSpPr>
            <p:spPr>
              <a:xfrm>
                <a:off x="652506" y="1901402"/>
                <a:ext cx="507983" cy="38569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724627" y="2033762"/>
                <a:ext cx="348062" cy="0"/>
                <a:chOff x="1741715" y="4429919"/>
                <a:chExt cx="1611085" cy="0"/>
              </a:xfrm>
            </p:grpSpPr>
            <p:cxnSp>
              <p:nvCxnSpPr>
                <p:cNvPr id="18" name="Straight Connector 17"/>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4627" y="2106728"/>
                <a:ext cx="348062" cy="0"/>
                <a:chOff x="1741715" y="4429919"/>
                <a:chExt cx="1611085" cy="0"/>
              </a:xfrm>
            </p:grpSpPr>
            <p:cxnSp>
              <p:nvCxnSpPr>
                <p:cNvPr id="16" name="Straight Connector 15"/>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24627" y="2179694"/>
                <a:ext cx="348062" cy="0"/>
                <a:chOff x="1741715" y="4429919"/>
                <a:chExt cx="1611085" cy="0"/>
              </a:xfrm>
            </p:grpSpPr>
            <p:cxnSp>
              <p:nvCxnSpPr>
                <p:cNvPr id="14" name="Straight Connector 13"/>
                <p:cNvCxnSpPr/>
                <p:nvPr/>
              </p:nvCxnSpPr>
              <p:spPr>
                <a:xfrm>
                  <a:off x="1741715" y="4429919"/>
                  <a:ext cx="319314"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78744" y="4429919"/>
                  <a:ext cx="107405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348344" y="1690685"/>
              <a:ext cx="721325" cy="438997"/>
            </a:xfrm>
            <a:custGeom>
              <a:avLst/>
              <a:gdLst>
                <a:gd name="connsiteX0" fmla="*/ 0 w 3338822"/>
                <a:gd name="connsiteY0" fmla="*/ 0 h 2032000"/>
                <a:gd name="connsiteX1" fmla="*/ 2656108 w 3338822"/>
                <a:gd name="connsiteY1" fmla="*/ 0 h 2032000"/>
                <a:gd name="connsiteX2" fmla="*/ 3338822 w 3338822"/>
                <a:gd name="connsiteY2" fmla="*/ 770801 h 2032000"/>
                <a:gd name="connsiteX3" fmla="*/ 1182914 w 3338822"/>
                <a:gd name="connsiteY3" fmla="*/ 770801 h 2032000"/>
                <a:gd name="connsiteX4" fmla="*/ 1182914 w 3338822"/>
                <a:gd name="connsiteY4" fmla="*/ 2032000 h 2032000"/>
                <a:gd name="connsiteX5" fmla="*/ 0 w 3338822"/>
                <a:gd name="connsiteY5" fmla="*/ 2032000 h 2032000"/>
                <a:gd name="connsiteX6" fmla="*/ 899892 w 3338822"/>
                <a:gd name="connsiteY6" fmla="*/ 101600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8822" h="2032000">
                  <a:moveTo>
                    <a:pt x="0" y="0"/>
                  </a:moveTo>
                  <a:lnTo>
                    <a:pt x="2656108" y="0"/>
                  </a:lnTo>
                  <a:lnTo>
                    <a:pt x="3338822" y="770801"/>
                  </a:lnTo>
                  <a:lnTo>
                    <a:pt x="1182914" y="770801"/>
                  </a:lnTo>
                  <a:lnTo>
                    <a:pt x="1182914" y="2032000"/>
                  </a:lnTo>
                  <a:lnTo>
                    <a:pt x="0" y="2032000"/>
                  </a:lnTo>
                  <a:lnTo>
                    <a:pt x="899892" y="1016000"/>
                  </a:lnTo>
                  <a:close/>
                </a:path>
              </a:pathLst>
            </a:custGeom>
            <a:solidFill>
              <a:srgbClr val="76A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ext Placeholder 22"/>
          <p:cNvSpPr>
            <a:spLocks noGrp="1"/>
          </p:cNvSpPr>
          <p:nvPr>
            <p:ph type="body" sz="quarter" idx="13"/>
          </p:nvPr>
        </p:nvSpPr>
        <p:spPr>
          <a:xfrm>
            <a:off x="371475" y="1872343"/>
            <a:ext cx="1828800" cy="590931"/>
          </a:xfrm>
        </p:spPr>
        <p:style>
          <a:lnRef idx="0">
            <a:scrgbClr r="0" g="0" b="0"/>
          </a:lnRef>
          <a:fillRef idx="1003">
            <a:schemeClr val="lt1"/>
          </a:fillRef>
          <a:effectRef idx="0">
            <a:scrgbClr r="0" g="0" b="0"/>
          </a:effectRef>
          <a:fontRef idx="major"/>
        </p:style>
        <p:txBody>
          <a:bodyPr wrap="square">
            <a:spAutoFit/>
          </a:bodyPr>
          <a:lstStyle>
            <a:lvl1pPr marL="0" indent="0">
              <a:buNone/>
              <a:defRPr lang="en-US" sz="1800" smtClean="0">
                <a:latin typeface="+mj-lt"/>
                <a:ea typeface="+mj-ea"/>
                <a:cs typeface="+mj-cs"/>
              </a:defRPr>
            </a:lvl1pPr>
            <a:lvl2pPr>
              <a:defRPr lang="en-US" sz="1800" smtClean="0">
                <a:latin typeface="+mj-lt"/>
                <a:ea typeface="+mj-ea"/>
                <a:cs typeface="+mj-cs"/>
              </a:defRPr>
            </a:lvl2pPr>
            <a:lvl3pPr>
              <a:defRPr lang="en-US" sz="1800" smtClean="0">
                <a:latin typeface="+mj-lt"/>
                <a:ea typeface="+mj-ea"/>
                <a:cs typeface="+mj-cs"/>
              </a:defRPr>
            </a:lvl3pPr>
            <a:lvl4pPr>
              <a:defRPr lang="en-US" smtClean="0">
                <a:latin typeface="+mj-lt"/>
                <a:ea typeface="+mj-ea"/>
                <a:cs typeface="+mj-cs"/>
              </a:defRPr>
            </a:lvl4pPr>
            <a:lvl5pPr>
              <a:defRPr lang="en-US">
                <a:latin typeface="+mj-lt"/>
                <a:ea typeface="+mj-ea"/>
                <a:cs typeface="+mj-cs"/>
              </a:defRPr>
            </a:lvl5pPr>
          </a:lstStyle>
          <a:p>
            <a:pPr marL="0" lvl="0"/>
            <a:r>
              <a:rPr lang="en-US" dirty="0"/>
              <a:t>Click to edit Master text styles</a:t>
            </a:r>
          </a:p>
        </p:txBody>
      </p:sp>
      <p:sp>
        <p:nvSpPr>
          <p:cNvPr id="21" name="Footer Placeholder 3"/>
          <p:cNvSpPr>
            <a:spLocks noGrp="1"/>
          </p:cNvSpPr>
          <p:nvPr>
            <p:ph type="ftr" sz="quarter" idx="11"/>
          </p:nvPr>
        </p:nvSpPr>
        <p:spPr>
          <a:xfrm>
            <a:off x="1087794" y="6356350"/>
            <a:ext cx="5029200" cy="365125"/>
          </a:xfrm>
        </p:spPr>
        <p:txBody>
          <a:bodyPr/>
          <a:lstStyle>
            <a:lvl1pPr algn="l">
              <a:defRPr>
                <a:latin typeface="+mj-lt"/>
              </a:defRPr>
            </a:lvl1pPr>
          </a:lstStyle>
          <a:p>
            <a:r>
              <a:rPr lang="en-US"/>
              <a:t>PowerPoint SmartArt Graphics - The complete ready-to-use collection</a:t>
            </a:r>
          </a:p>
        </p:txBody>
      </p:sp>
    </p:spTree>
    <p:extLst>
      <p:ext uri="{BB962C8B-B14F-4D97-AF65-F5344CB8AC3E}">
        <p14:creationId xmlns:p14="http://schemas.microsoft.com/office/powerpoint/2010/main" val="15256933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38640171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B19459A9-BF71-4869-8140-0A694E4B773B}" type="datetime1">
              <a:rPr lang="en-US" smtClean="0"/>
              <a:t>4/22/2019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964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ansition Slide 2">
    <p:spTree>
      <p:nvGrpSpPr>
        <p:cNvPr id="1" name=""/>
        <p:cNvGrpSpPr/>
        <p:nvPr/>
      </p:nvGrpSpPr>
      <p:grpSpPr>
        <a:xfrm>
          <a:off x="0" y="0"/>
          <a:ext cx="0" cy="0"/>
          <a:chOff x="0" y="0"/>
          <a:chExt cx="0" cy="0"/>
        </a:xfrm>
      </p:grpSpPr>
      <p:sp>
        <p:nvSpPr>
          <p:cNvPr id="37" name="Freeform: Shape 36"/>
          <p:cNvSpPr/>
          <p:nvPr userDrawn="1"/>
        </p:nvSpPr>
        <p:spPr>
          <a:xfrm>
            <a:off x="4064000" y="3200400"/>
            <a:ext cx="8128000" cy="36576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Picture Placeholder 35"/>
          <p:cNvSpPr>
            <a:spLocks noGrp="1"/>
          </p:cNvSpPr>
          <p:nvPr>
            <p:ph type="pic" sz="quarter" idx="13"/>
          </p:nvPr>
        </p:nvSpPr>
        <p:spPr>
          <a:xfrm>
            <a:off x="0" y="1371600"/>
            <a:ext cx="8129016"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8000 w 8129016"/>
              <a:gd name="connsiteY3" fmla="*/ 1828800 h 3657600"/>
              <a:gd name="connsiteX4" fmla="*/ 4064000 w 8129016"/>
              <a:gd name="connsiteY4" fmla="*/ 1828800 h 3657600"/>
              <a:gd name="connsiteX5" fmla="*/ 4064000 w 8129016"/>
              <a:gd name="connsiteY5" fmla="*/ 3657600 h 3657600"/>
              <a:gd name="connsiteX6" fmla="*/ 0 w 8129016"/>
              <a:gd name="connsiteY6"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9016" h="3657600">
                <a:moveTo>
                  <a:pt x="0" y="0"/>
                </a:moveTo>
                <a:lnTo>
                  <a:pt x="8129016" y="0"/>
                </a:lnTo>
                <a:lnTo>
                  <a:pt x="8129016" y="1828800"/>
                </a:lnTo>
                <a:lnTo>
                  <a:pt x="8128000" y="1828800"/>
                </a:lnTo>
                <a:lnTo>
                  <a:pt x="4064000" y="18288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9" name="Rectangle 8"/>
          <p:cNvSpPr/>
          <p:nvPr userDrawn="1"/>
        </p:nvSpPr>
        <p:spPr>
          <a:xfrm>
            <a:off x="8128000" y="1371600"/>
            <a:ext cx="40640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064000" y="3975732"/>
            <a:ext cx="8128000" cy="1067644"/>
          </a:xfrm>
          <a:prstGeom prst="rect">
            <a:avLst/>
          </a:prstGeom>
        </p:spPr>
        <p:txBody>
          <a:bodyPr lIns="274320" rIns="274320" anchor="b">
            <a:noAutofit/>
          </a:bodyPr>
          <a:lstStyle>
            <a:lvl1pPr algn="ctr">
              <a:defRPr sz="4400" b="1" cap="all" baseline="0">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accent1">
                    <a:lumMod val="75000"/>
                  </a:schemeClr>
                </a:solidFill>
              </a:defRPr>
            </a:lvl1pPr>
          </a:lstStyle>
          <a:p>
            <a:r>
              <a:rPr lang="en-US">
                <a:solidFill>
                  <a:srgbClr val="D34817">
                    <a:lumMod val="75000"/>
                  </a:srgbClr>
                </a:solidFill>
              </a:rPr>
              <a:t>Your Date Here</a:t>
            </a:r>
          </a:p>
        </p:txBody>
      </p:sp>
      <p:sp>
        <p:nvSpPr>
          <p:cNvPr id="5" name="Footer Placeholder 4"/>
          <p:cNvSpPr>
            <a:spLocks noGrp="1"/>
          </p:cNvSpPr>
          <p:nvPr>
            <p:ph type="ftr" sz="quarter" idx="11"/>
          </p:nvPr>
        </p:nvSpPr>
        <p:spPr>
          <a:xfrm>
            <a:off x="0" y="6356350"/>
            <a:ext cx="4064000" cy="365125"/>
          </a:xfrm>
          <a:prstGeom prst="rect">
            <a:avLst/>
          </a:prstGeom>
        </p:spPr>
        <p:txBody>
          <a:bodyPr/>
          <a:lstStyle>
            <a:lvl1pPr>
              <a:defRPr cap="none" baseline="0">
                <a:solidFill>
                  <a:schemeClr val="bg2">
                    <a:lumMod val="75000"/>
                  </a:schemeClr>
                </a:solidFill>
              </a:defRPr>
            </a:lvl1pPr>
          </a:lstStyle>
          <a:p>
            <a:r>
              <a:rPr lang="en-US">
                <a:solidFill>
                  <a:srgbClr val="E9E5DC">
                    <a:lumMod val="75000"/>
                  </a:srgbClr>
                </a:solidFill>
              </a:rPr>
              <a:t>Your Footer Here</a:t>
            </a:r>
          </a:p>
        </p:txBody>
      </p:sp>
      <p:sp>
        <p:nvSpPr>
          <p:cNvPr id="6" name="Slide Number Placeholder 5"/>
          <p:cNvSpPr>
            <a:spLocks noGrp="1"/>
          </p:cNvSpPr>
          <p:nvPr>
            <p:ph type="sldNum" sz="quarter" idx="12"/>
          </p:nvPr>
        </p:nvSpPr>
        <p:spPr>
          <a:xfrm>
            <a:off x="4064000" y="6356350"/>
            <a:ext cx="4064000" cy="365125"/>
          </a:xfrm>
          <a:prstGeom prst="rect">
            <a:avLst/>
          </a:prstGeom>
        </p:spPr>
        <p:txBody>
          <a:bodyPr/>
          <a:lstStyle>
            <a:lvl1pPr algn="ctr">
              <a:defRPr>
                <a:solidFill>
                  <a:schemeClr val="accent1">
                    <a:lumMod val="75000"/>
                  </a:schemeClr>
                </a:solidFill>
              </a:defRPr>
            </a:lvl1pPr>
          </a:lstStyle>
          <a:p>
            <a:fld id="{FC1CF07D-8B3F-4D32-B059-0039CEA46DB1}" type="slidenum">
              <a:rPr lang="en-US" smtClean="0">
                <a:solidFill>
                  <a:srgbClr val="D34817">
                    <a:lumMod val="75000"/>
                  </a:srgbClr>
                </a:solidFill>
              </a:rPr>
              <a:pPr/>
              <a:t>‹#›</a:t>
            </a:fld>
            <a:endParaRPr lang="en-US">
              <a:solidFill>
                <a:srgbClr val="D34817">
                  <a:lumMod val="75000"/>
                </a:srgbClr>
              </a:solidFill>
            </a:endParaRPr>
          </a:p>
        </p:txBody>
      </p:sp>
      <p:sp>
        <p:nvSpPr>
          <p:cNvPr id="3" name="Subtitle 2"/>
          <p:cNvSpPr>
            <a:spLocks noGrp="1"/>
          </p:cNvSpPr>
          <p:nvPr>
            <p:ph type="subTitle" idx="1"/>
          </p:nvPr>
        </p:nvSpPr>
        <p:spPr>
          <a:xfrm>
            <a:off x="4064000" y="5296049"/>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8396312" y="1673729"/>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8384999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64DE79-268F-4C1A-8933-263129D2AF90}" type="datetimeFigureOut">
              <a:rPr lang="en-US" smtClean="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F171329F-B78C-4AF9-B3B1-BD709DEFB53D}"/>
              </a:ext>
            </a:extLst>
          </p:cNvPr>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hlinkClick r:id="rId2"/>
            <a:extLst>
              <a:ext uri="{FF2B5EF4-FFF2-40B4-BE49-F238E27FC236}">
                <a16:creationId xmlns:a16="http://schemas.microsoft.com/office/drawing/2014/main" id="{4E8BA45A-3CA3-435C-9FBC-9783C7ED6A72}"/>
              </a:ext>
            </a:extLst>
          </p:cNvPr>
          <p:cNvPicPr>
            <a:picLocks noChangeAspect="1"/>
          </p:cNvPicPr>
          <p:nvPr userDrawn="1"/>
        </p:nvPicPr>
        <p:blipFill>
          <a:blip r:embed="rId3"/>
          <a:stretch>
            <a:fillRect/>
          </a:stretch>
        </p:blipFill>
        <p:spPr>
          <a:xfrm>
            <a:off x="10200456" y="6214072"/>
            <a:ext cx="1627773" cy="451143"/>
          </a:xfrm>
          <a:prstGeom prst="rect">
            <a:avLst/>
          </a:prstGeom>
        </p:spPr>
      </p:pic>
    </p:spTree>
    <p:extLst>
      <p:ext uri="{BB962C8B-B14F-4D97-AF65-F5344CB8AC3E}">
        <p14:creationId xmlns:p14="http://schemas.microsoft.com/office/powerpoint/2010/main" val="39779066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00587374"/>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756415"/>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42518493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PowerPoint SmartArt Graphics - The complete ready-to-use collection</a:t>
            </a:r>
          </a:p>
        </p:txBody>
      </p:sp>
      <p:sp>
        <p:nvSpPr>
          <p:cNvPr id="9" name="Slide Number Placeholder 8"/>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345776748"/>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PowerPoint SmartArt Graphics - The complete ready-to-use collection</a:t>
            </a:r>
          </a:p>
        </p:txBody>
      </p:sp>
      <p:sp>
        <p:nvSpPr>
          <p:cNvPr id="5" name="Slide Number Placeholder 4"/>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2575992356"/>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459A9-BF71-4869-8140-0A694E4B773B}" type="datetime1">
              <a:rPr lang="en-US" smtClean="0"/>
              <a:t>4/22/2019</a:t>
            </a:fld>
            <a:endParaRPr lang="en-US"/>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6F15528-21DE-4FAA-801E-634DDDAF4B2B}" type="slidenum">
              <a:rPr lang="fr-FR" smtClean="0"/>
              <a:t>‹#›</a:t>
            </a:fld>
            <a:endParaRPr lang="fr-FR"/>
          </a:p>
        </p:txBody>
      </p:sp>
    </p:spTree>
    <p:extLst>
      <p:ext uri="{BB962C8B-B14F-4D97-AF65-F5344CB8AC3E}">
        <p14:creationId xmlns:p14="http://schemas.microsoft.com/office/powerpoint/2010/main" val="26077220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1132697587"/>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PowerPoint SmartArt Graphics - The complete ready-to-use collection</a:t>
            </a:r>
          </a:p>
        </p:txBody>
      </p:sp>
      <p:sp>
        <p:nvSpPr>
          <p:cNvPr id="7" name="Slide Number Placeholder 6"/>
          <p:cNvSpPr>
            <a:spLocks noGrp="1"/>
          </p:cNvSpPr>
          <p:nvPr>
            <p:ph type="sldNum" sz="quarter" idx="12"/>
          </p:nvPr>
        </p:nvSpPr>
        <p:spPr/>
        <p:txBody>
          <a:bodyPr/>
          <a:lstStyle/>
          <a:p>
            <a:fld id="{F68327C5-B821-4FE9-A59A-A60D9EB59A9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452828"/>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spTree>
    <p:extLst>
      <p:ext uri="{BB962C8B-B14F-4D97-AF65-F5344CB8AC3E}">
        <p14:creationId xmlns:p14="http://schemas.microsoft.com/office/powerpoint/2010/main" val="319483482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ansition Slide 3">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0" y="0"/>
            <a:ext cx="12192000" cy="6858000"/>
          </a:xfrm>
          <a:prstGeom prst="rect">
            <a:avLst/>
          </a:prstGeom>
        </p:spPr>
        <p:txBody>
          <a:bodyPr/>
          <a:lstStyle/>
          <a:p>
            <a:endParaRPr lang="en-US"/>
          </a:p>
        </p:txBody>
      </p:sp>
      <p:sp>
        <p:nvSpPr>
          <p:cNvPr id="2" name="Title 1"/>
          <p:cNvSpPr>
            <a:spLocks noGrp="1"/>
          </p:cNvSpPr>
          <p:nvPr>
            <p:ph type="ctrTitle"/>
          </p:nvPr>
        </p:nvSpPr>
        <p:spPr>
          <a:xfrm>
            <a:off x="2032000" y="4397394"/>
            <a:ext cx="8128000" cy="1067644"/>
          </a:xfrm>
          <a:prstGeom prst="rect">
            <a:avLst/>
          </a:prstGeom>
        </p:spPr>
        <p:txBody>
          <a:bodyPr lIns="274320" rIns="274320" anchor="b">
            <a:noAutofit/>
          </a:bodyPr>
          <a:lstStyle>
            <a:lvl1pPr algn="ctr">
              <a:defRPr sz="4400" b="1">
                <a:solidFill>
                  <a:schemeClr val="bg1"/>
                </a:solidFill>
                <a:latin typeface="+mn-lt"/>
              </a:defRPr>
            </a:lvl1pPr>
          </a:lstStyle>
          <a:p>
            <a:r>
              <a:rPr lang="en-US"/>
              <a:t>Click to edit Master title style</a:t>
            </a:r>
          </a:p>
        </p:txBody>
      </p:sp>
      <p:sp>
        <p:nvSpPr>
          <p:cNvPr id="4" name="Date Placeholder 3"/>
          <p:cNvSpPr>
            <a:spLocks noGrp="1"/>
          </p:cNvSpPr>
          <p:nvPr>
            <p:ph type="dt" sz="half" idx="10"/>
          </p:nvPr>
        </p:nvSpPr>
        <p:spPr>
          <a:xfrm>
            <a:off x="8128000" y="6356349"/>
            <a:ext cx="4064000" cy="365125"/>
          </a:xfrm>
          <a:prstGeom prst="rect">
            <a:avLst/>
          </a:prstGeom>
        </p:spPr>
        <p:txBody>
          <a:bodyPr rIns="457200"/>
          <a:lstStyle>
            <a:lvl1pPr algn="r">
              <a:defRPr>
                <a:solidFill>
                  <a:schemeClr val="bg2">
                    <a:lumMod val="90000"/>
                  </a:schemeClr>
                </a:solidFill>
              </a:defRPr>
            </a:lvl1pPr>
          </a:lstStyle>
          <a:p>
            <a:r>
              <a:rPr lang="en-US">
                <a:solidFill>
                  <a:srgbClr val="E9E5DC">
                    <a:lumMod val="90000"/>
                  </a:srgbClr>
                </a:solidFill>
              </a:rPr>
              <a:t>Your Date Here</a:t>
            </a:r>
          </a:p>
        </p:txBody>
      </p:sp>
      <p:sp>
        <p:nvSpPr>
          <p:cNvPr id="5" name="Footer Placeholder 4"/>
          <p:cNvSpPr>
            <a:spLocks noGrp="1"/>
          </p:cNvSpPr>
          <p:nvPr>
            <p:ph type="ftr" sz="quarter" idx="11"/>
          </p:nvPr>
        </p:nvSpPr>
        <p:spPr>
          <a:xfrm>
            <a:off x="4064000" y="6356350"/>
            <a:ext cx="4064000" cy="365125"/>
          </a:xfrm>
          <a:prstGeom prst="rect">
            <a:avLst/>
          </a:prstGeom>
        </p:spPr>
        <p:txBody>
          <a:bodyPr/>
          <a:lstStyle>
            <a:lvl1pPr>
              <a:defRPr cap="none" baseline="0">
                <a:solidFill>
                  <a:schemeClr val="bg2">
                    <a:lumMod val="90000"/>
                  </a:schemeClr>
                </a:solidFill>
              </a:defRPr>
            </a:lvl1pPr>
          </a:lstStyle>
          <a:p>
            <a:r>
              <a:rPr lang="en-US">
                <a:solidFill>
                  <a:srgbClr val="E9E5DC">
                    <a:lumMod val="90000"/>
                  </a:srgbClr>
                </a:solidFill>
              </a:rPr>
              <a:t>Your Footer Here</a:t>
            </a:r>
          </a:p>
        </p:txBody>
      </p:sp>
      <p:sp>
        <p:nvSpPr>
          <p:cNvPr id="6" name="Slide Number Placeholder 5"/>
          <p:cNvSpPr>
            <a:spLocks noGrp="1"/>
          </p:cNvSpPr>
          <p:nvPr>
            <p:ph type="sldNum" sz="quarter" idx="12"/>
          </p:nvPr>
        </p:nvSpPr>
        <p:spPr>
          <a:xfrm>
            <a:off x="0" y="6356350"/>
            <a:ext cx="4064000" cy="365125"/>
          </a:xfrm>
          <a:prstGeom prst="rect">
            <a:avLst/>
          </a:prstGeom>
        </p:spPr>
        <p:txBody>
          <a:bodyPr vert="horz" lIns="91440" tIns="45720" rIns="91440" bIns="45720" rtlCol="0" anchor="ctr"/>
          <a:lstStyle>
            <a:lvl1pPr algn="l">
              <a:defRPr lang="en-US" cap="none" baseline="0" smtClean="0">
                <a:solidFill>
                  <a:schemeClr val="bg2">
                    <a:lumMod val="90000"/>
                  </a:schemeClr>
                </a:solidFill>
              </a:defRPr>
            </a:lvl1pPr>
          </a:lstStyle>
          <a:p>
            <a:fld id="{FC1CF07D-8B3F-4D32-B059-0039CEA46DB1}" type="slidenum">
              <a:rPr>
                <a:solidFill>
                  <a:srgbClr val="E9E5DC">
                    <a:lumMod val="90000"/>
                  </a:srgbClr>
                </a:solidFill>
              </a:rPr>
              <a:pPr/>
              <a:t>‹#›</a:t>
            </a:fld>
            <a:endParaRPr>
              <a:solidFill>
                <a:srgbClr val="E9E5DC">
                  <a:lumMod val="90000"/>
                </a:srgbClr>
              </a:solidFill>
            </a:endParaRPr>
          </a:p>
        </p:txBody>
      </p:sp>
      <p:sp>
        <p:nvSpPr>
          <p:cNvPr id="3" name="Subtitle 2"/>
          <p:cNvSpPr>
            <a:spLocks noGrp="1"/>
          </p:cNvSpPr>
          <p:nvPr>
            <p:ph type="subTitle" idx="1"/>
          </p:nvPr>
        </p:nvSpPr>
        <p:spPr>
          <a:xfrm>
            <a:off x="2032000" y="5717711"/>
            <a:ext cx="8128000" cy="480131"/>
          </a:xfrm>
          <a:prstGeom prst="rect">
            <a:avLst/>
          </a:prstGeom>
        </p:spPr>
        <p:txBody>
          <a:bodyPr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7"/>
          <p:cNvSpPr>
            <a:spLocks noGrp="1"/>
          </p:cNvSpPr>
          <p:nvPr>
            <p:ph type="body" sz="quarter" idx="14" hasCustomPrompt="1"/>
          </p:nvPr>
        </p:nvSpPr>
        <p:spPr>
          <a:xfrm>
            <a:off x="4331804" y="3345071"/>
            <a:ext cx="3528392" cy="1223963"/>
          </a:xfrm>
          <a:prstGeom prst="rect">
            <a:avLst/>
          </a:prstGeom>
        </p:spPr>
        <p:txBody>
          <a:bodyPr anchor="ctr">
            <a:noAutofit/>
          </a:bodyPr>
          <a:lstStyle>
            <a:lvl1pPr marL="0" indent="0" algn="ctr">
              <a:buNone/>
              <a:defRPr sz="8800" cap="all" baseline="0">
                <a:solidFill>
                  <a:schemeClr val="bg1">
                    <a:lumMod val="95000"/>
                  </a:schemeClr>
                </a:solidFill>
              </a:defRPr>
            </a:lvl1pPr>
          </a:lstStyle>
          <a:p>
            <a:pPr lvl="0"/>
            <a:r>
              <a:rPr lang="en-US"/>
              <a:t>#00</a:t>
            </a:r>
          </a:p>
        </p:txBody>
      </p:sp>
    </p:spTree>
    <p:extLst>
      <p:ext uri="{BB962C8B-B14F-4D97-AF65-F5344CB8AC3E}">
        <p14:creationId xmlns:p14="http://schemas.microsoft.com/office/powerpoint/2010/main" val="2078694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PowerPoint SmartArt Graphics - The complete ready-to-use collection</a:t>
            </a:r>
          </a:p>
        </p:txBody>
      </p:sp>
      <p:sp>
        <p:nvSpPr>
          <p:cNvPr id="6" name="Slide Number Placeholder 5"/>
          <p:cNvSpPr>
            <a:spLocks noGrp="1"/>
          </p:cNvSpPr>
          <p:nvPr>
            <p:ph type="sldNum" sz="quarter" idx="12"/>
          </p:nvPr>
        </p:nvSpPr>
        <p:spPr/>
        <p:txBody>
          <a:bodyPr/>
          <a:lstStyle/>
          <a:p>
            <a:fld id="{F68327C5-B821-4FE9-A59A-A60D9EB59A9A}"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6665152"/>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38" name="Title 1"/>
          <p:cNvSpPr>
            <a:spLocks noGrp="1"/>
          </p:cNvSpPr>
          <p:nvPr>
            <p:ph type="ctrTitle"/>
          </p:nvPr>
        </p:nvSpPr>
        <p:spPr>
          <a:xfrm>
            <a:off x="4757682" y="4074661"/>
            <a:ext cx="6964465" cy="1067644"/>
          </a:xfrm>
          <a:prstGeom prst="rect">
            <a:avLst/>
          </a:prstGeom>
        </p:spPr>
        <p:txBody>
          <a:bodyPr lIns="274320" rIns="0" anchor="b">
            <a:noAutofit/>
          </a:bodyPr>
          <a:lstStyle>
            <a:lvl1pPr algn="l">
              <a:defRPr sz="32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4757682" y="5172813"/>
            <a:ext cx="6964465" cy="407890"/>
          </a:xfrm>
          <a:prstGeom prst="rect">
            <a:avLst/>
          </a:prstGeom>
        </p:spPr>
        <p:txBody>
          <a:bodyPr lIns="274320" rIns="0"/>
          <a:lstStyle>
            <a:lvl1pPr marL="0" indent="0" algn="l">
              <a:buNone/>
              <a:defRPr sz="24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1" name="Freeform: Shape 30"/>
          <p:cNvSpPr/>
          <p:nvPr userDrawn="1"/>
        </p:nvSpPr>
        <p:spPr>
          <a:xfrm rot="5400000">
            <a:off x="-487322" y="3075509"/>
            <a:ext cx="4269815" cy="3295170"/>
          </a:xfrm>
          <a:custGeom>
            <a:avLst/>
            <a:gdLst>
              <a:gd name="connsiteX0" fmla="*/ 0 w 4269815"/>
              <a:gd name="connsiteY0" fmla="*/ 3295170 h 3295170"/>
              <a:gd name="connsiteX1" fmla="*/ 2383562 w 4269815"/>
              <a:gd name="connsiteY1" fmla="*/ 0 h 3295170"/>
              <a:gd name="connsiteX2" fmla="*/ 4269815 w 4269815"/>
              <a:gd name="connsiteY2" fmla="*/ 2529419 h 3295170"/>
              <a:gd name="connsiteX3" fmla="*/ 4269815 w 4269815"/>
              <a:gd name="connsiteY3" fmla="*/ 3295170 h 3295170"/>
            </a:gdLst>
            <a:ahLst/>
            <a:cxnLst>
              <a:cxn ang="0">
                <a:pos x="connsiteX0" y="connsiteY0"/>
              </a:cxn>
              <a:cxn ang="0">
                <a:pos x="connsiteX1" y="connsiteY1"/>
              </a:cxn>
              <a:cxn ang="0">
                <a:pos x="connsiteX2" y="connsiteY2"/>
              </a:cxn>
              <a:cxn ang="0">
                <a:pos x="connsiteX3" y="connsiteY3"/>
              </a:cxn>
            </a:cxnLst>
            <a:rect l="l" t="t" r="r" b="b"/>
            <a:pathLst>
              <a:path w="4269815" h="3295170">
                <a:moveTo>
                  <a:pt x="0" y="3295170"/>
                </a:moveTo>
                <a:lnTo>
                  <a:pt x="2383562" y="0"/>
                </a:lnTo>
                <a:lnTo>
                  <a:pt x="4269815" y="2529419"/>
                </a:lnTo>
                <a:lnTo>
                  <a:pt x="4269815" y="329517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Picture Placeholder 24"/>
          <p:cNvSpPr>
            <a:spLocks noGrp="1"/>
          </p:cNvSpPr>
          <p:nvPr>
            <p:ph type="pic" sz="quarter" idx="13"/>
          </p:nvPr>
        </p:nvSpPr>
        <p:spPr>
          <a:xfrm>
            <a:off x="0" y="0"/>
            <a:ext cx="9962166" cy="4723331"/>
          </a:xfrm>
          <a:custGeom>
            <a:avLst/>
            <a:gdLst>
              <a:gd name="connsiteX0" fmla="*/ 0 w 9962166"/>
              <a:gd name="connsiteY0" fmla="*/ 0 h 4723331"/>
              <a:gd name="connsiteX1" fmla="*/ 9962166 w 9962166"/>
              <a:gd name="connsiteY1" fmla="*/ 0 h 4723331"/>
              <a:gd name="connsiteX2" fmla="*/ 3628293 w 9962166"/>
              <a:gd name="connsiteY2" fmla="*/ 4723331 h 4723331"/>
              <a:gd name="connsiteX3" fmla="*/ 0 w 9962166"/>
              <a:gd name="connsiteY3" fmla="*/ 2098805 h 4723331"/>
            </a:gdLst>
            <a:ahLst/>
            <a:cxnLst>
              <a:cxn ang="0">
                <a:pos x="connsiteX0" y="connsiteY0"/>
              </a:cxn>
              <a:cxn ang="0">
                <a:pos x="connsiteX1" y="connsiteY1"/>
              </a:cxn>
              <a:cxn ang="0">
                <a:pos x="connsiteX2" y="connsiteY2"/>
              </a:cxn>
              <a:cxn ang="0">
                <a:pos x="connsiteX3" y="connsiteY3"/>
              </a:cxn>
            </a:cxnLst>
            <a:rect l="l" t="t" r="r" b="b"/>
            <a:pathLst>
              <a:path w="9962166" h="4723331">
                <a:moveTo>
                  <a:pt x="0" y="0"/>
                </a:moveTo>
                <a:lnTo>
                  <a:pt x="9962166" y="0"/>
                </a:lnTo>
                <a:lnTo>
                  <a:pt x="3628293" y="4723331"/>
                </a:lnTo>
                <a:lnTo>
                  <a:pt x="0" y="2098805"/>
                </a:lnTo>
                <a:close/>
              </a:path>
            </a:pathLst>
          </a:custGeom>
        </p:spPr>
        <p:txBody>
          <a:bodyPr wrap="square">
            <a:noAutofit/>
          </a:bodyPr>
          <a:lstStyle/>
          <a:p>
            <a:endParaRPr lang="en-US"/>
          </a:p>
        </p:txBody>
      </p:sp>
      <p:sp>
        <p:nvSpPr>
          <p:cNvPr id="35" name="Freeform: Shape 34"/>
          <p:cNvSpPr/>
          <p:nvPr userDrawn="1"/>
        </p:nvSpPr>
        <p:spPr>
          <a:xfrm rot="10800000" flipV="1">
            <a:off x="1423477" y="5213253"/>
            <a:ext cx="4479354" cy="1644747"/>
          </a:xfrm>
          <a:custGeom>
            <a:avLst/>
            <a:gdLst>
              <a:gd name="connsiteX0" fmla="*/ 2273790 w 4479354"/>
              <a:gd name="connsiteY0" fmla="*/ 0 h 1644747"/>
              <a:gd name="connsiteX1" fmla="*/ 0 w 4479354"/>
              <a:gd name="connsiteY1" fmla="*/ 1644747 h 1644747"/>
              <a:gd name="connsiteX2" fmla="*/ 4479354 w 4479354"/>
              <a:gd name="connsiteY2" fmla="*/ 1644747 h 1644747"/>
            </a:gdLst>
            <a:ahLst/>
            <a:cxnLst>
              <a:cxn ang="0">
                <a:pos x="connsiteX0" y="connsiteY0"/>
              </a:cxn>
              <a:cxn ang="0">
                <a:pos x="connsiteX1" y="connsiteY1"/>
              </a:cxn>
              <a:cxn ang="0">
                <a:pos x="connsiteX2" y="connsiteY2"/>
              </a:cxn>
            </a:cxnLst>
            <a:rect l="l" t="t" r="r" b="b"/>
            <a:pathLst>
              <a:path w="4479354" h="1644747">
                <a:moveTo>
                  <a:pt x="2273790" y="0"/>
                </a:moveTo>
                <a:lnTo>
                  <a:pt x="0" y="1644747"/>
                </a:lnTo>
                <a:lnTo>
                  <a:pt x="4479354" y="164474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2825806" y="6356349"/>
            <a:ext cx="1931877" cy="365125"/>
          </a:xfrm>
          <a:prstGeom prst="rect">
            <a:avLst/>
          </a:prstGeom>
        </p:spPr>
        <p:txBody>
          <a:bodyPr lIns="0" rIns="0"/>
          <a:lstStyle>
            <a:lvl1pPr algn="ctr">
              <a:defRPr>
                <a:solidFill>
                  <a:schemeClr val="bg2">
                    <a:lumMod val="75000"/>
                  </a:schemeClr>
                </a:solidFill>
              </a:defRPr>
            </a:lvl1pPr>
          </a:lstStyle>
          <a:p>
            <a:r>
              <a:rPr lang="en-US">
                <a:solidFill>
                  <a:srgbClr val="E9E5DC">
                    <a:lumMod val="75000"/>
                  </a:srgbClr>
                </a:solidFill>
              </a:rPr>
              <a:t>Your Date Here</a:t>
            </a:r>
          </a:p>
        </p:txBody>
      </p:sp>
      <p:sp>
        <p:nvSpPr>
          <p:cNvPr id="41" name="Footer Placeholder 4"/>
          <p:cNvSpPr>
            <a:spLocks noGrp="1"/>
          </p:cNvSpPr>
          <p:nvPr>
            <p:ph type="ftr" sz="quarter" idx="12"/>
          </p:nvPr>
        </p:nvSpPr>
        <p:spPr>
          <a:xfrm>
            <a:off x="6074434"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Tree>
    <p:extLst>
      <p:ext uri="{BB962C8B-B14F-4D97-AF65-F5344CB8AC3E}">
        <p14:creationId xmlns:p14="http://schemas.microsoft.com/office/powerpoint/2010/main" val="152486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ransition Slide 4">
    <p:spTree>
      <p:nvGrpSpPr>
        <p:cNvPr id="1" name=""/>
        <p:cNvGrpSpPr/>
        <p:nvPr/>
      </p:nvGrpSpPr>
      <p:grpSpPr>
        <a:xfrm>
          <a:off x="0" y="0"/>
          <a:ext cx="0" cy="0"/>
          <a:chOff x="0" y="0"/>
          <a:chExt cx="0" cy="0"/>
        </a:xfrm>
      </p:grpSpPr>
      <p:sp>
        <p:nvSpPr>
          <p:cNvPr id="38" name="Title 1"/>
          <p:cNvSpPr>
            <a:spLocks noGrp="1"/>
          </p:cNvSpPr>
          <p:nvPr>
            <p:ph type="ctrTitle"/>
          </p:nvPr>
        </p:nvSpPr>
        <p:spPr>
          <a:xfrm>
            <a:off x="3287688" y="4074661"/>
            <a:ext cx="8434459" cy="1067644"/>
          </a:xfrm>
          <a:prstGeom prst="rect">
            <a:avLst/>
          </a:prstGeom>
        </p:spPr>
        <p:txBody>
          <a:bodyPr lIns="274320" rIns="0" anchor="b">
            <a:noAutofit/>
          </a:bodyPr>
          <a:lstStyle>
            <a:lvl1pPr algn="l">
              <a:defRPr sz="5400" b="1" cap="all" baseline="0">
                <a:solidFill>
                  <a:schemeClr val="accent2"/>
                </a:solidFill>
                <a:latin typeface="+mn-lt"/>
              </a:defRPr>
            </a:lvl1pPr>
          </a:lstStyle>
          <a:p>
            <a:r>
              <a:rPr lang="en-US"/>
              <a:t>Click to edit Master title style</a:t>
            </a:r>
          </a:p>
        </p:txBody>
      </p:sp>
      <p:sp>
        <p:nvSpPr>
          <p:cNvPr id="39" name="Subtitle 2"/>
          <p:cNvSpPr>
            <a:spLocks noGrp="1"/>
          </p:cNvSpPr>
          <p:nvPr>
            <p:ph type="subTitle" idx="1"/>
          </p:nvPr>
        </p:nvSpPr>
        <p:spPr>
          <a:xfrm>
            <a:off x="3287688" y="5172813"/>
            <a:ext cx="8434459" cy="480131"/>
          </a:xfrm>
          <a:prstGeom prst="rect">
            <a:avLst/>
          </a:prstGeom>
        </p:spPr>
        <p:txBody>
          <a:bodyPr wrap="square" lIns="274320" rIns="0">
            <a:spAutoFit/>
          </a:bodyPr>
          <a:lstStyle>
            <a:lvl1pPr marL="0" indent="0" algn="l">
              <a:buNone/>
              <a:defRPr sz="2800">
                <a:solidFill>
                  <a:schemeClr val="tx2">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Freeform: Shape 11"/>
          <p:cNvSpPr/>
          <p:nvPr userDrawn="1"/>
        </p:nvSpPr>
        <p:spPr>
          <a:xfrm rot="5400000">
            <a:off x="-267349" y="4414555"/>
            <a:ext cx="1674590" cy="1139894"/>
          </a:xfrm>
          <a:custGeom>
            <a:avLst/>
            <a:gdLst>
              <a:gd name="connsiteX0" fmla="*/ 0 w 1674590"/>
              <a:gd name="connsiteY0" fmla="*/ 1139893 h 1139894"/>
              <a:gd name="connsiteX1" fmla="*/ 824542 w 1674590"/>
              <a:gd name="connsiteY1" fmla="*/ 0 h 1139894"/>
              <a:gd name="connsiteX2" fmla="*/ 1674590 w 1674590"/>
              <a:gd name="connsiteY2" fmla="*/ 1139894 h 1139894"/>
            </a:gdLst>
            <a:ahLst/>
            <a:cxnLst>
              <a:cxn ang="0">
                <a:pos x="connsiteX0" y="connsiteY0"/>
              </a:cxn>
              <a:cxn ang="0">
                <a:pos x="connsiteX1" y="connsiteY1"/>
              </a:cxn>
              <a:cxn ang="0">
                <a:pos x="connsiteX2" y="connsiteY2"/>
              </a:cxn>
            </a:cxnLst>
            <a:rect l="l" t="t" r="r" b="b"/>
            <a:pathLst>
              <a:path w="1674590" h="1139894">
                <a:moveTo>
                  <a:pt x="0" y="1139893"/>
                </a:moveTo>
                <a:lnTo>
                  <a:pt x="824542" y="0"/>
                </a:lnTo>
                <a:lnTo>
                  <a:pt x="1674590" y="1139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Picture Placeholder 9"/>
          <p:cNvSpPr>
            <a:spLocks noGrp="1"/>
          </p:cNvSpPr>
          <p:nvPr>
            <p:ph type="pic" sz="quarter" idx="13"/>
          </p:nvPr>
        </p:nvSpPr>
        <p:spPr>
          <a:xfrm>
            <a:off x="1" y="0"/>
            <a:ext cx="7806889" cy="4723331"/>
          </a:xfrm>
          <a:custGeom>
            <a:avLst/>
            <a:gdLst>
              <a:gd name="connsiteX0" fmla="*/ 0 w 7806889"/>
              <a:gd name="connsiteY0" fmla="*/ 0 h 4723331"/>
              <a:gd name="connsiteX1" fmla="*/ 7806889 w 7806889"/>
              <a:gd name="connsiteY1" fmla="*/ 0 h 4723331"/>
              <a:gd name="connsiteX2" fmla="*/ 1473016 w 7806889"/>
              <a:gd name="connsiteY2" fmla="*/ 4723331 h 4723331"/>
              <a:gd name="connsiteX3" fmla="*/ 0 w 7806889"/>
              <a:gd name="connsiteY3" fmla="*/ 3657825 h 4723331"/>
            </a:gdLst>
            <a:ahLst/>
            <a:cxnLst>
              <a:cxn ang="0">
                <a:pos x="connsiteX0" y="connsiteY0"/>
              </a:cxn>
              <a:cxn ang="0">
                <a:pos x="connsiteX1" y="connsiteY1"/>
              </a:cxn>
              <a:cxn ang="0">
                <a:pos x="connsiteX2" y="connsiteY2"/>
              </a:cxn>
              <a:cxn ang="0">
                <a:pos x="connsiteX3" y="connsiteY3"/>
              </a:cxn>
            </a:cxnLst>
            <a:rect l="l" t="t" r="r" b="b"/>
            <a:pathLst>
              <a:path w="7806889" h="4723331">
                <a:moveTo>
                  <a:pt x="0" y="0"/>
                </a:moveTo>
                <a:lnTo>
                  <a:pt x="7806889" y="0"/>
                </a:lnTo>
                <a:lnTo>
                  <a:pt x="1473016" y="4723331"/>
                </a:lnTo>
                <a:lnTo>
                  <a:pt x="0" y="3657825"/>
                </a:lnTo>
                <a:close/>
              </a:path>
            </a:pathLst>
          </a:custGeom>
        </p:spPr>
        <p:txBody>
          <a:bodyPr wrap="square">
            <a:noAutofit/>
          </a:bodyPr>
          <a:lstStyle/>
          <a:p>
            <a:endParaRPr lang="en-US"/>
          </a:p>
        </p:txBody>
      </p:sp>
      <p:sp>
        <p:nvSpPr>
          <p:cNvPr id="14" name="Freeform: Shape 13"/>
          <p:cNvSpPr/>
          <p:nvPr userDrawn="1"/>
        </p:nvSpPr>
        <p:spPr>
          <a:xfrm rot="10800000" flipV="1">
            <a:off x="0" y="5213253"/>
            <a:ext cx="3747554" cy="1644747"/>
          </a:xfrm>
          <a:custGeom>
            <a:avLst/>
            <a:gdLst>
              <a:gd name="connsiteX0" fmla="*/ 2273790 w 3747554"/>
              <a:gd name="connsiteY0" fmla="*/ 0 h 1644747"/>
              <a:gd name="connsiteX1" fmla="*/ 0 w 3747554"/>
              <a:gd name="connsiteY1" fmla="*/ 1644747 h 1644747"/>
              <a:gd name="connsiteX2" fmla="*/ 3747554 w 3747554"/>
              <a:gd name="connsiteY2" fmla="*/ 1644747 h 1644747"/>
              <a:gd name="connsiteX3" fmla="*/ 3747554 w 3747554"/>
              <a:gd name="connsiteY3" fmla="*/ 1099025 h 1644747"/>
            </a:gdLst>
            <a:ahLst/>
            <a:cxnLst>
              <a:cxn ang="0">
                <a:pos x="connsiteX0" y="connsiteY0"/>
              </a:cxn>
              <a:cxn ang="0">
                <a:pos x="connsiteX1" y="connsiteY1"/>
              </a:cxn>
              <a:cxn ang="0">
                <a:pos x="connsiteX2" y="connsiteY2"/>
              </a:cxn>
              <a:cxn ang="0">
                <a:pos x="connsiteX3" y="connsiteY3"/>
              </a:cxn>
            </a:cxnLst>
            <a:rect l="l" t="t" r="r" b="b"/>
            <a:pathLst>
              <a:path w="3747554" h="1644747">
                <a:moveTo>
                  <a:pt x="2273790" y="0"/>
                </a:moveTo>
                <a:lnTo>
                  <a:pt x="0" y="1644747"/>
                </a:lnTo>
                <a:lnTo>
                  <a:pt x="3747554" y="1644747"/>
                </a:lnTo>
                <a:lnTo>
                  <a:pt x="3747554" y="1099025"/>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Date Placeholder 3"/>
          <p:cNvSpPr>
            <a:spLocks noGrp="1"/>
          </p:cNvSpPr>
          <p:nvPr>
            <p:ph type="dt" sz="half" idx="11"/>
          </p:nvPr>
        </p:nvSpPr>
        <p:spPr>
          <a:xfrm>
            <a:off x="569946" y="6356349"/>
            <a:ext cx="1931877" cy="365125"/>
          </a:xfrm>
          <a:prstGeom prst="rect">
            <a:avLst/>
          </a:prstGeom>
        </p:spPr>
        <p:txBody>
          <a:bodyPr lIns="0" rIns="0"/>
          <a:lstStyle>
            <a:lvl1pPr algn="ctr">
              <a:defRPr>
                <a:solidFill>
                  <a:schemeClr val="bg2">
                    <a:lumMod val="50000"/>
                  </a:schemeClr>
                </a:solidFill>
              </a:defRPr>
            </a:lvl1pPr>
          </a:lstStyle>
          <a:p>
            <a:r>
              <a:rPr lang="en-US">
                <a:solidFill>
                  <a:srgbClr val="E9E5DC">
                    <a:lumMod val="50000"/>
                  </a:srgbClr>
                </a:solidFill>
              </a:rPr>
              <a:t>Your Date Here</a:t>
            </a:r>
          </a:p>
        </p:txBody>
      </p:sp>
      <p:sp>
        <p:nvSpPr>
          <p:cNvPr id="41" name="Footer Placeholder 4"/>
          <p:cNvSpPr>
            <a:spLocks noGrp="1"/>
          </p:cNvSpPr>
          <p:nvPr>
            <p:ph type="ftr" sz="quarter" idx="12"/>
          </p:nvPr>
        </p:nvSpPr>
        <p:spPr>
          <a:xfrm>
            <a:off x="3747555" y="6356350"/>
            <a:ext cx="5647713" cy="365125"/>
          </a:xfrm>
          <a:prstGeom prst="rect">
            <a:avLst/>
          </a:prstGeom>
        </p:spPr>
        <p:txBody>
          <a:bodyPr/>
          <a:lstStyle>
            <a:lvl1pPr algn="l">
              <a:defRPr cap="none" baseline="0">
                <a:solidFill>
                  <a:schemeClr val="bg2">
                    <a:lumMod val="75000"/>
                  </a:schemeClr>
                </a:solidFill>
              </a:defRPr>
            </a:lvl1pPr>
          </a:lstStyle>
          <a:p>
            <a:r>
              <a:rPr lang="en-US">
                <a:solidFill>
                  <a:srgbClr val="E9E5DC">
                    <a:lumMod val="75000"/>
                  </a:srgbClr>
                </a:solidFill>
              </a:rPr>
              <a:t>Your Footer Here</a:t>
            </a:r>
          </a:p>
        </p:txBody>
      </p:sp>
      <p:sp>
        <p:nvSpPr>
          <p:cNvPr id="19" name="Freeform: Shape 18"/>
          <p:cNvSpPr/>
          <p:nvPr userDrawn="1"/>
        </p:nvSpPr>
        <p:spPr>
          <a:xfrm flipV="1">
            <a:off x="7333860" y="-1"/>
            <a:ext cx="4858141" cy="2684911"/>
          </a:xfrm>
          <a:custGeom>
            <a:avLst/>
            <a:gdLst>
              <a:gd name="connsiteX0" fmla="*/ 1229424 w 4858141"/>
              <a:gd name="connsiteY0" fmla="*/ 2684911 h 2684911"/>
              <a:gd name="connsiteX1" fmla="*/ 4858141 w 4858141"/>
              <a:gd name="connsiteY1" fmla="*/ 2684911 h 2684911"/>
              <a:gd name="connsiteX2" fmla="*/ 4858141 w 4858141"/>
              <a:gd name="connsiteY2" fmla="*/ 1794066 h 2684911"/>
              <a:gd name="connsiteX3" fmla="*/ 2452345 w 4858141"/>
              <a:gd name="connsiteY3" fmla="*/ 0 h 2684911"/>
              <a:gd name="connsiteX4" fmla="*/ 0 w 4858141"/>
              <a:gd name="connsiteY4" fmla="*/ 1773905 h 2684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41" h="2684911">
                <a:moveTo>
                  <a:pt x="1229424" y="2684911"/>
                </a:moveTo>
                <a:lnTo>
                  <a:pt x="4858141" y="2684911"/>
                </a:lnTo>
                <a:lnTo>
                  <a:pt x="4858141" y="1794066"/>
                </a:lnTo>
                <a:lnTo>
                  <a:pt x="2452345" y="0"/>
                </a:lnTo>
                <a:lnTo>
                  <a:pt x="0" y="17739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 Placeholder 7"/>
          <p:cNvSpPr>
            <a:spLocks noGrp="1"/>
          </p:cNvSpPr>
          <p:nvPr>
            <p:ph type="body" sz="quarter" idx="14" hasCustomPrompt="1"/>
          </p:nvPr>
        </p:nvSpPr>
        <p:spPr>
          <a:xfrm>
            <a:off x="8000322" y="235007"/>
            <a:ext cx="3528392" cy="1643438"/>
          </a:xfrm>
          <a:prstGeom prst="rect">
            <a:avLst/>
          </a:prstGeom>
        </p:spPr>
        <p:txBody>
          <a:bodyPr anchor="ctr">
            <a:noAutofit/>
          </a:bodyPr>
          <a:lstStyle>
            <a:lvl1pPr marL="0" indent="0" algn="ctr">
              <a:buNone/>
              <a:defRPr sz="8800" cap="all" baseline="0">
                <a:solidFill>
                  <a:schemeClr val="tx2"/>
                </a:solidFill>
              </a:defRPr>
            </a:lvl1pPr>
          </a:lstStyle>
          <a:p>
            <a:pPr lvl="0"/>
            <a:r>
              <a:rPr lang="en-US"/>
              <a:t>#00</a:t>
            </a:r>
          </a:p>
        </p:txBody>
      </p:sp>
      <p:sp>
        <p:nvSpPr>
          <p:cNvPr id="17" name="Slide Number Placeholder 5"/>
          <p:cNvSpPr>
            <a:spLocks noGrp="1"/>
          </p:cNvSpPr>
          <p:nvPr>
            <p:ph type="sldNum" sz="quarter" idx="15"/>
          </p:nvPr>
        </p:nvSpPr>
        <p:spPr>
          <a:xfrm>
            <a:off x="10856835" y="6356350"/>
            <a:ext cx="865312" cy="365125"/>
          </a:xfrm>
          <a:prstGeom prst="rect">
            <a:avLst/>
          </a:prstGeom>
        </p:spPr>
        <p:txBody>
          <a:bodyPr/>
          <a:lstStyle>
            <a:lvl1pPr>
              <a:defRPr>
                <a:solidFill>
                  <a:schemeClr val="bg2">
                    <a:lumMod val="75000"/>
                  </a:schemeClr>
                </a:solidFill>
              </a:defRPr>
            </a:lvl1pPr>
          </a:lstStyle>
          <a:p>
            <a:fld id="{FC1CF07D-8B3F-4D32-B059-0039CEA46DB1}" type="slidenum">
              <a:rPr lang="en-US" smtClean="0">
                <a:solidFill>
                  <a:srgbClr val="E9E5DC">
                    <a:lumMod val="75000"/>
                  </a:srgbClr>
                </a:solidFill>
              </a:rPr>
              <a:pPr/>
              <a:t>‹#›</a:t>
            </a:fld>
            <a:endParaRPr lang="en-US">
              <a:solidFill>
                <a:srgbClr val="E9E5DC">
                  <a:lumMod val="75000"/>
                </a:srgbClr>
              </a:solidFill>
            </a:endParaRPr>
          </a:p>
        </p:txBody>
      </p:sp>
    </p:spTree>
    <p:extLst>
      <p:ext uri="{BB962C8B-B14F-4D97-AF65-F5344CB8AC3E}">
        <p14:creationId xmlns:p14="http://schemas.microsoft.com/office/powerpoint/2010/main" val="240181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ransition Slide 5">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9091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nsition Slide 6">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62854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Slide 7">
    <p:spTree>
      <p:nvGrpSpPr>
        <p:cNvPr id="1" name=""/>
        <p:cNvGrpSpPr/>
        <p:nvPr/>
      </p:nvGrpSpPr>
      <p:grpSpPr>
        <a:xfrm>
          <a:off x="0" y="0"/>
          <a:ext cx="0" cy="0"/>
          <a:chOff x="0" y="0"/>
          <a:chExt cx="0" cy="0"/>
        </a:xfrm>
      </p:grpSpPr>
      <p:sp>
        <p:nvSpPr>
          <p:cNvPr id="37" name="Freeform: Shape 36"/>
          <p:cNvSpPr/>
          <p:nvPr userDrawn="1"/>
        </p:nvSpPr>
        <p:spPr>
          <a:xfrm>
            <a:off x="0" y="5029200"/>
            <a:ext cx="12192000" cy="1828800"/>
          </a:xfrm>
          <a:custGeom>
            <a:avLst/>
            <a:gdLst>
              <a:gd name="connsiteX0" fmla="*/ 0 w 8128000"/>
              <a:gd name="connsiteY0" fmla="*/ 0 h 1828800"/>
              <a:gd name="connsiteX1" fmla="*/ 4064000 w 8128000"/>
              <a:gd name="connsiteY1" fmla="*/ 0 h 1828800"/>
              <a:gd name="connsiteX2" fmla="*/ 8128000 w 8128000"/>
              <a:gd name="connsiteY2" fmla="*/ 0 h 1828800"/>
              <a:gd name="connsiteX3" fmla="*/ 8128000 w 8128000"/>
              <a:gd name="connsiteY3" fmla="*/ 1828800 h 1828800"/>
              <a:gd name="connsiteX4" fmla="*/ 4064000 w 8128000"/>
              <a:gd name="connsiteY4" fmla="*/ 1828800 h 1828800"/>
              <a:gd name="connsiteX5" fmla="*/ 0 w 81280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8000" h="1828800">
                <a:moveTo>
                  <a:pt x="0" y="0"/>
                </a:moveTo>
                <a:lnTo>
                  <a:pt x="4064000" y="0"/>
                </a:lnTo>
                <a:lnTo>
                  <a:pt x="8128000" y="0"/>
                </a:lnTo>
                <a:lnTo>
                  <a:pt x="8128000" y="1828800"/>
                </a:lnTo>
                <a:lnTo>
                  <a:pt x="4064000" y="1828800"/>
                </a:lnTo>
                <a:lnTo>
                  <a:pt x="0" y="18288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Picture Placeholder 11"/>
          <p:cNvSpPr>
            <a:spLocks noGrp="1"/>
          </p:cNvSpPr>
          <p:nvPr>
            <p:ph type="pic" sz="quarter" idx="13"/>
          </p:nvPr>
        </p:nvSpPr>
        <p:spPr>
          <a:xfrm>
            <a:off x="0" y="1371601"/>
            <a:ext cx="12192000" cy="3657600"/>
          </a:xfrm>
          <a:custGeom>
            <a:avLst/>
            <a:gdLst>
              <a:gd name="connsiteX0" fmla="*/ 0 w 8129016"/>
              <a:gd name="connsiteY0" fmla="*/ 0 h 3657600"/>
              <a:gd name="connsiteX1" fmla="*/ 8129016 w 8129016"/>
              <a:gd name="connsiteY1" fmla="*/ 0 h 3657600"/>
              <a:gd name="connsiteX2" fmla="*/ 8129016 w 8129016"/>
              <a:gd name="connsiteY2" fmla="*/ 1828800 h 3657600"/>
              <a:gd name="connsiteX3" fmla="*/ 8129016 w 8129016"/>
              <a:gd name="connsiteY3" fmla="*/ 3657600 h 3657600"/>
              <a:gd name="connsiteX4" fmla="*/ 4064000 w 8129016"/>
              <a:gd name="connsiteY4" fmla="*/ 3657600 h 3657600"/>
              <a:gd name="connsiteX5" fmla="*/ 0 w 8129016"/>
              <a:gd name="connsiteY5"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29016" h="3657600">
                <a:moveTo>
                  <a:pt x="0" y="0"/>
                </a:moveTo>
                <a:lnTo>
                  <a:pt x="8129016" y="0"/>
                </a:lnTo>
                <a:lnTo>
                  <a:pt x="8129016" y="1828800"/>
                </a:lnTo>
                <a:lnTo>
                  <a:pt x="8129016" y="3657600"/>
                </a:lnTo>
                <a:lnTo>
                  <a:pt x="4064000" y="3657600"/>
                </a:lnTo>
                <a:lnTo>
                  <a:pt x="0" y="3657600"/>
                </a:lnTo>
                <a:close/>
              </a:path>
            </a:pathLst>
          </a:custGeom>
          <a:solidFill>
            <a:schemeClr val="bg1">
              <a:lumMod val="50000"/>
            </a:schemeClr>
          </a:solidFill>
        </p:spPr>
        <p:txBody>
          <a:bodyPr wrap="square">
            <a:noAutofit/>
          </a:bodyPr>
          <a:lstStyle/>
          <a:p>
            <a:endParaRPr lang="en-US"/>
          </a:p>
        </p:txBody>
      </p:sp>
      <p:sp>
        <p:nvSpPr>
          <p:cNvPr id="2" name="Title 1"/>
          <p:cNvSpPr>
            <a:spLocks noGrp="1"/>
          </p:cNvSpPr>
          <p:nvPr>
            <p:ph type="ctrTitle"/>
          </p:nvPr>
        </p:nvSpPr>
        <p:spPr>
          <a:xfrm>
            <a:off x="1163452" y="5207651"/>
            <a:ext cx="9865096" cy="1067644"/>
          </a:xfrm>
          <a:prstGeom prst="rect">
            <a:avLst/>
          </a:prstGeom>
        </p:spPr>
        <p:txBody>
          <a:bodyPr lIns="274320" rIns="274320" anchor="ctr">
            <a:noAutofit/>
          </a:bodyPr>
          <a:lstStyle>
            <a:lvl1pPr algn="ctr">
              <a:defRPr sz="5400" b="1" cap="all" baseline="0">
                <a:solidFill>
                  <a:schemeClr val="bg1"/>
                </a:solidFill>
                <a:latin typeface="+mn-lt"/>
              </a:defRPr>
            </a:lvl1pPr>
          </a:lstStyle>
          <a:p>
            <a:r>
              <a:rPr lang="en-US"/>
              <a:t>Click to edit Master title style</a:t>
            </a:r>
          </a:p>
        </p:txBody>
      </p:sp>
      <p:sp>
        <p:nvSpPr>
          <p:cNvPr id="3" name="Subtitle 2"/>
          <p:cNvSpPr>
            <a:spLocks noGrp="1"/>
          </p:cNvSpPr>
          <p:nvPr>
            <p:ph type="subTitle" idx="1"/>
          </p:nvPr>
        </p:nvSpPr>
        <p:spPr>
          <a:xfrm>
            <a:off x="1163452" y="6165304"/>
            <a:ext cx="9865096" cy="480131"/>
          </a:xfrm>
          <a:prstGeom prst="rect">
            <a:avLst/>
          </a:prstGeom>
        </p:spPr>
        <p:txBody>
          <a:bodyPr wrap="square" lIns="274320" rIns="274320">
            <a:spAutoFit/>
          </a:bodyPr>
          <a:lstStyle>
            <a:lvl1pPr marL="0" indent="0" algn="ctr">
              <a:buNone/>
              <a:defRPr sz="2800">
                <a:solidFill>
                  <a:schemeClr val="accent4">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9196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sp>
        <p:nvSpPr>
          <p:cNvPr id="14" name="Rectangle 13"/>
          <p:cNvSpPr/>
          <p:nvPr userDrawn="1"/>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8466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705" r:id="rId24"/>
    <p:sldLayoutId id="2147483690" r:id="rId25"/>
    <p:sldLayoutId id="2147483691" r:id="rId2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SmartArt Graphics - The complete ready-to-use collection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327C5-B821-4FE9-A59A-A60D9EB59A9A}" type="slidenum">
              <a:rPr lang="en-US" smtClean="0"/>
              <a:t>‹#›</a:t>
            </a:fld>
            <a:endParaRPr lang="en-US"/>
          </a:p>
        </p:txBody>
      </p:sp>
      <p:sp>
        <p:nvSpPr>
          <p:cNvPr id="7" name="Rectangle 6"/>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131396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9" r:id="rId6"/>
    <p:sldLayoutId id="2147483700" r:id="rId7"/>
    <p:sldLayoutId id="2147483701" r:id="rId8"/>
    <p:sldLayoutId id="2147483702" r:id="rId9"/>
    <p:sldLayoutId id="2147483703" r:id="rId10"/>
    <p:sldLayoutId id="2147483704" r:id="rId11"/>
    <p:sldLayoutId id="2147483706" r:id="rId12"/>
    <p:sldLayoutId id="2147483707"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a:solidFill>
                  <a:prstClr val="black">
                    <a:tint val="75000"/>
                  </a:prstClr>
                </a:solidFill>
              </a:rPr>
              <a:t>Your Date Here</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solidFill>
                  <a:prstClr val="black">
                    <a:tint val="75000"/>
                  </a:prstClr>
                </a:solidFill>
              </a:rPr>
              <a:t>Your Footer Here</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C1CF07D-8B3F-4D32-B059-0039CEA46DB1}"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38F4F0F-00DC-4873-A943-701DA68B5942}"/>
              </a:ext>
            </a:extLst>
          </p:cNvPr>
          <p:cNvSpPr/>
          <p:nvPr userDrawn="1"/>
        </p:nvSpPr>
        <p:spPr>
          <a:xfrm rot="5400000">
            <a:off x="11604686"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8476817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1.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7506" b="7329"/>
          <a:stretch/>
        </p:blipFill>
        <p:spPr>
          <a:xfrm>
            <a:off x="4852232" y="58409"/>
            <a:ext cx="2604074" cy="1850430"/>
          </a:xfrm>
          <a:prstGeom prst="rect">
            <a:avLst/>
          </a:prstGeom>
        </p:spPr>
      </p:pic>
      <p:sp>
        <p:nvSpPr>
          <p:cNvPr id="2" name="Rectangle 1"/>
          <p:cNvSpPr/>
          <p:nvPr/>
        </p:nvSpPr>
        <p:spPr>
          <a:xfrm>
            <a:off x="0" y="182091"/>
            <a:ext cx="12192000" cy="6115777"/>
          </a:xfrm>
          <a:prstGeom prst="rect">
            <a:avLst/>
          </a:prstGeom>
          <a:ln w="12700">
            <a:noFill/>
          </a:ln>
          <a:effectLst>
            <a:outerShdw blurRad="1270000" dist="2540000" dir="21540000" sx="200000" sy="200000" algn="ctr" rotWithShape="0">
              <a:srgbClr val="000000">
                <a:alpha val="0"/>
              </a:srgbClr>
            </a:outerShdw>
          </a:effectLst>
        </p:spPr>
        <p:txBody>
          <a:bodyPr wrap="square" anchor="ctr">
            <a:spAutoFit/>
          </a:bodyPr>
          <a:lstStyle/>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endParaRPr lang="fr-FR" sz="2539" b="1" dirty="0">
              <a:solidFill>
                <a:schemeClr val="accent1">
                  <a:lumMod val="50000"/>
                </a:schemeClr>
              </a:solidFill>
              <a:latin typeface="Corbel" panose="020B0503020204020204" pitchFamily="34" charset="0"/>
            </a:endParaRPr>
          </a:p>
          <a:p>
            <a:pPr algn="ctr"/>
            <a:r>
              <a:rPr lang="fr-FR" sz="2539" b="1" dirty="0">
                <a:solidFill>
                  <a:schemeClr val="accent1">
                    <a:lumMod val="50000"/>
                  </a:schemeClr>
                </a:solidFill>
                <a:latin typeface="Corbel" panose="020B0503020204020204" pitchFamily="34" charset="0"/>
              </a:rPr>
              <a:t>Réunion de pré-soumission de la consultation n°</a:t>
            </a:r>
          </a:p>
          <a:p>
            <a:pPr algn="ctr"/>
            <a:r>
              <a:rPr lang="fr-FR" sz="2539" b="1" dirty="0">
                <a:solidFill>
                  <a:schemeClr val="accent1">
                    <a:lumMod val="50000"/>
                  </a:schemeClr>
                </a:solidFill>
                <a:latin typeface="Corbel" panose="020B0503020204020204" pitchFamily="34" charset="0"/>
              </a:rPr>
              <a:t> </a:t>
            </a:r>
            <a:r>
              <a:rPr lang="es-ES" sz="2539" b="1" dirty="0">
                <a:solidFill>
                  <a:schemeClr val="accent1">
                    <a:lumMod val="50000"/>
                  </a:schemeClr>
                </a:solidFill>
                <a:latin typeface="Corbel" panose="020B0503020204020204" pitchFamily="34" charset="0"/>
              </a:rPr>
              <a:t>DP/QCBS/MCA-M/ES-20/Compact-PP-03</a:t>
            </a:r>
          </a:p>
          <a:p>
            <a:pPr algn="ctr"/>
            <a:r>
              <a:rPr lang="fr-FR" sz="1814" b="1" dirty="0">
                <a:latin typeface="Corbel" panose="020B0503020204020204" pitchFamily="34" charset="0"/>
              </a:rPr>
              <a:t>Contrat QCBS  :      la sélection d’un Consultant </a:t>
            </a:r>
          </a:p>
          <a:p>
            <a:pPr algn="ctr"/>
            <a:r>
              <a:rPr lang="fr-FR" sz="2400" b="1" dirty="0">
                <a:latin typeface="Corbel" panose="020B0503020204020204" pitchFamily="34" charset="0"/>
              </a:rPr>
              <a:t>			</a:t>
            </a:r>
          </a:p>
          <a:p>
            <a:pPr algn="ctr"/>
            <a:r>
              <a:rPr lang="fr-FR" sz="2400" b="1" dirty="0">
                <a:latin typeface="Corbel" panose="020B0503020204020204" pitchFamily="34" charset="0"/>
              </a:rPr>
              <a:t>			</a:t>
            </a:r>
            <a:r>
              <a:rPr lang="fr-FR" sz="3200" b="1" dirty="0">
                <a:latin typeface="Corbel" panose="020B0503020204020204" pitchFamily="34" charset="0"/>
              </a:rPr>
              <a:t>Chargé de l’assistance technique pour l’infogérance 					et le renforcement des capacités de la Direction du Système d’Information  </a:t>
            </a:r>
          </a:p>
          <a:p>
            <a:pPr lvl="0" algn="ctr"/>
            <a:r>
              <a:rPr lang="fr-FR" sz="3200" b="1" dirty="0">
                <a:solidFill>
                  <a:srgbClr val="3494BA">
                    <a:lumMod val="50000"/>
                  </a:srgbClr>
                </a:solidFill>
                <a:latin typeface="Corbel" panose="020B0503020204020204" pitchFamily="34" charset="0"/>
              </a:rPr>
              <a:t>			</a:t>
            </a:r>
            <a:endParaRPr lang="fr-FR" sz="1632" b="1" dirty="0">
              <a:solidFill>
                <a:srgbClr val="3494BA">
                  <a:lumMod val="50000"/>
                </a:srgbClr>
              </a:solidFill>
              <a:latin typeface="Corbel" panose="020B0503020204020204" pitchFamily="34" charset="0"/>
            </a:endParaRPr>
          </a:p>
          <a:p>
            <a:pPr lvl="0" algn="ctr"/>
            <a:endParaRPr lang="fr-FR" sz="1632" b="1" dirty="0">
              <a:solidFill>
                <a:srgbClr val="3494BA">
                  <a:lumMod val="50000"/>
                </a:srgbClr>
              </a:solidFill>
              <a:latin typeface="Corbel" panose="020B0503020204020204" pitchFamily="34" charset="0"/>
            </a:endParaRPr>
          </a:p>
          <a:p>
            <a:pPr lvl="0" algn="ctr"/>
            <a:r>
              <a:rPr lang="fr-FR" sz="1632" b="1" dirty="0">
                <a:latin typeface="Corbel" panose="020B0503020204020204" pitchFamily="34" charset="0"/>
              </a:rPr>
              <a:t>							Le 23  Avril 2019</a:t>
            </a:r>
            <a:endParaRPr lang="fr-FR" sz="1814" b="1" kern="0" dirty="0">
              <a:latin typeface="Sakkal Majalla" panose="02000000000000000000" pitchFamily="2" charset="-78"/>
              <a:cs typeface="Sakkal Majalla" panose="02000000000000000000" pitchFamily="2" charset="-78"/>
            </a:endParaRPr>
          </a:p>
          <a:p>
            <a:pPr marL="342900" indent="-342900" algn="ctr">
              <a:buFont typeface="Wingdings" panose="05000000000000000000" pitchFamily="2" charset="2"/>
              <a:buChar char="§"/>
            </a:pPr>
            <a:endParaRPr lang="fr-FR" sz="1814" b="1" dirty="0">
              <a:solidFill>
                <a:schemeClr val="accent1">
                  <a:lumMod val="50000"/>
                </a:schemeClr>
              </a:solidFill>
              <a:latin typeface="Corbel" panose="020B0503020204020204" pitchFamily="34" charset="0"/>
            </a:endParaRPr>
          </a:p>
          <a:p>
            <a:endParaRPr lang="fr-FR" sz="1814" b="1"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1882558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1 - Profils et charge</a:t>
            </a:r>
          </a:p>
        </p:txBody>
      </p:sp>
      <p:sp>
        <p:nvSpPr>
          <p:cNvPr id="19" name="Rectangle à coins arrondis 25">
            <a:extLst>
              <a:ext uri="{FF2B5EF4-FFF2-40B4-BE49-F238E27FC236}">
                <a16:creationId xmlns:a16="http://schemas.microsoft.com/office/drawing/2014/main" id="{E1E18DD3-4F94-4411-BF7D-28AA54D8BD96}"/>
              </a:ext>
            </a:extLst>
          </p:cNvPr>
          <p:cNvSpPr/>
          <p:nvPr/>
        </p:nvSpPr>
        <p:spPr>
          <a:xfrm>
            <a:off x="1627674" y="1447740"/>
            <a:ext cx="3772769" cy="1135353"/>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632" b="1" dirty="0"/>
              <a:t>Estimation du niveau d’effort du lot 1 est  1 700 JH pour toute la durée du projet (30 mois) </a:t>
            </a:r>
          </a:p>
        </p:txBody>
      </p:sp>
      <p:graphicFrame>
        <p:nvGraphicFramePr>
          <p:cNvPr id="4" name="Tableau 3">
            <a:extLst>
              <a:ext uri="{FF2B5EF4-FFF2-40B4-BE49-F238E27FC236}">
                <a16:creationId xmlns:a16="http://schemas.microsoft.com/office/drawing/2014/main" id="{43010453-697F-4FB0-A102-9746CECDD41A}"/>
              </a:ext>
            </a:extLst>
          </p:cNvPr>
          <p:cNvGraphicFramePr>
            <a:graphicFrameLocks noGrp="1"/>
          </p:cNvGraphicFramePr>
          <p:nvPr>
            <p:extLst/>
          </p:nvPr>
        </p:nvGraphicFramePr>
        <p:xfrm>
          <a:off x="6571344" y="1079736"/>
          <a:ext cx="4582684" cy="2097708"/>
        </p:xfrm>
        <a:graphic>
          <a:graphicData uri="http://schemas.openxmlformats.org/drawingml/2006/table">
            <a:tbl>
              <a:tblPr firstRow="1" bandRow="1">
                <a:tableStyleId>{5C22544A-7EE6-4342-B048-85BDC9FD1C3A}</a:tableStyleId>
              </a:tblPr>
              <a:tblGrid>
                <a:gridCol w="3276491">
                  <a:extLst>
                    <a:ext uri="{9D8B030D-6E8A-4147-A177-3AD203B41FA5}">
                      <a16:colId xmlns:a16="http://schemas.microsoft.com/office/drawing/2014/main" val="2619081806"/>
                    </a:ext>
                  </a:extLst>
                </a:gridCol>
                <a:gridCol w="1306193">
                  <a:extLst>
                    <a:ext uri="{9D8B030D-6E8A-4147-A177-3AD203B41FA5}">
                      <a16:colId xmlns:a16="http://schemas.microsoft.com/office/drawing/2014/main" val="842798483"/>
                    </a:ext>
                  </a:extLst>
                </a:gridCol>
              </a:tblGrid>
              <a:tr h="304032">
                <a:tc>
                  <a:txBody>
                    <a:bodyPr/>
                    <a:lstStyle/>
                    <a:p>
                      <a:r>
                        <a:rPr lang="fr-FR" sz="1500" dirty="0"/>
                        <a:t>Profil</a:t>
                      </a:r>
                    </a:p>
                  </a:txBody>
                  <a:tcPr marL="82918" marR="82918" marT="41459" marB="41459"/>
                </a:tc>
                <a:tc>
                  <a:txBody>
                    <a:bodyPr/>
                    <a:lstStyle/>
                    <a:p>
                      <a:r>
                        <a:rPr lang="fr-FR" sz="1500" dirty="0"/>
                        <a:t>Quantité en JH </a:t>
                      </a:r>
                    </a:p>
                  </a:txBody>
                  <a:tcPr marL="82918" marR="82918" marT="41459" marB="41459"/>
                </a:tc>
                <a:extLst>
                  <a:ext uri="{0D108BD9-81ED-4DB2-BD59-A6C34878D82A}">
                    <a16:rowId xmlns:a16="http://schemas.microsoft.com/office/drawing/2014/main" val="638054758"/>
                  </a:ext>
                </a:extLst>
              </a:tr>
              <a:tr h="304032">
                <a:tc>
                  <a:txBody>
                    <a:bodyPr/>
                    <a:lstStyle/>
                    <a:p>
                      <a:r>
                        <a:rPr lang="fr-FR" sz="1500" dirty="0"/>
                        <a:t>Chef de projet</a:t>
                      </a:r>
                    </a:p>
                  </a:txBody>
                  <a:tcPr marL="82918" marR="82918" marT="41459" marB="41459"/>
                </a:tc>
                <a:tc>
                  <a:txBody>
                    <a:bodyPr/>
                    <a:lstStyle/>
                    <a:p>
                      <a:r>
                        <a:rPr lang="fr-FR" sz="1500" dirty="0"/>
                        <a:t>150</a:t>
                      </a:r>
                    </a:p>
                  </a:txBody>
                  <a:tcPr marL="82918" marR="82918" marT="41459" marB="41459"/>
                </a:tc>
                <a:extLst>
                  <a:ext uri="{0D108BD9-81ED-4DB2-BD59-A6C34878D82A}">
                    <a16:rowId xmlns:a16="http://schemas.microsoft.com/office/drawing/2014/main" val="1682385923"/>
                  </a:ext>
                </a:extLst>
              </a:tr>
              <a:tr h="304032">
                <a:tc>
                  <a:txBody>
                    <a:bodyPr/>
                    <a:lstStyle/>
                    <a:p>
                      <a:r>
                        <a:rPr lang="fr-FR" sz="1500" dirty="0"/>
                        <a:t>Ingénieurs système et bases de données</a:t>
                      </a:r>
                    </a:p>
                  </a:txBody>
                  <a:tcPr marL="82918" marR="82918" marT="41459" marB="41459"/>
                </a:tc>
                <a:tc>
                  <a:txBody>
                    <a:bodyPr/>
                    <a:lstStyle/>
                    <a:p>
                      <a:r>
                        <a:rPr lang="fr-FR" sz="1500" dirty="0"/>
                        <a:t>750</a:t>
                      </a:r>
                    </a:p>
                  </a:txBody>
                  <a:tcPr marL="82918" marR="82918" marT="41459" marB="41459"/>
                </a:tc>
                <a:extLst>
                  <a:ext uri="{0D108BD9-81ED-4DB2-BD59-A6C34878D82A}">
                    <a16:rowId xmlns:a16="http://schemas.microsoft.com/office/drawing/2014/main" val="925779067"/>
                  </a:ext>
                </a:extLst>
              </a:tr>
              <a:tr h="304032">
                <a:tc>
                  <a:txBody>
                    <a:bodyPr/>
                    <a:lstStyle/>
                    <a:p>
                      <a:r>
                        <a:rPr lang="fr-FR" sz="1500" dirty="0"/>
                        <a:t>Ingénieurs réseaux et sécurité SI</a:t>
                      </a:r>
                    </a:p>
                  </a:txBody>
                  <a:tcPr marL="82918" marR="82918" marT="41459" marB="41459"/>
                </a:tc>
                <a:tc>
                  <a:txBody>
                    <a:bodyPr/>
                    <a:lstStyle/>
                    <a:p>
                      <a:r>
                        <a:rPr lang="fr-FR" sz="1500" dirty="0"/>
                        <a:t>750</a:t>
                      </a:r>
                    </a:p>
                  </a:txBody>
                  <a:tcPr marL="82918" marR="82918" marT="41459" marB="41459"/>
                </a:tc>
                <a:extLst>
                  <a:ext uri="{0D108BD9-81ED-4DB2-BD59-A6C34878D82A}">
                    <a16:rowId xmlns:a16="http://schemas.microsoft.com/office/drawing/2014/main" val="1505362362"/>
                  </a:ext>
                </a:extLst>
              </a:tr>
              <a:tr h="304032">
                <a:tc>
                  <a:txBody>
                    <a:bodyPr/>
                    <a:lstStyle/>
                    <a:p>
                      <a:r>
                        <a:rPr lang="fr-FR" sz="1500" dirty="0"/>
                        <a:t>Expert juridique</a:t>
                      </a:r>
                    </a:p>
                  </a:txBody>
                  <a:tcPr marL="82918" marR="82918" marT="41459" marB="41459"/>
                </a:tc>
                <a:tc>
                  <a:txBody>
                    <a:bodyPr/>
                    <a:lstStyle/>
                    <a:p>
                      <a:r>
                        <a:rPr lang="fr-FR" sz="1500" dirty="0"/>
                        <a:t>50</a:t>
                      </a:r>
                    </a:p>
                  </a:txBody>
                  <a:tcPr marL="82918" marR="82918" marT="41459" marB="41459"/>
                </a:tc>
                <a:extLst>
                  <a:ext uri="{0D108BD9-81ED-4DB2-BD59-A6C34878D82A}">
                    <a16:rowId xmlns:a16="http://schemas.microsoft.com/office/drawing/2014/main" val="3336372823"/>
                  </a:ext>
                </a:extLst>
              </a:tr>
              <a:tr h="304032">
                <a:tc>
                  <a:txBody>
                    <a:bodyPr/>
                    <a:lstStyle/>
                    <a:p>
                      <a:pPr algn="r"/>
                      <a:r>
                        <a:rPr lang="fr-FR" sz="1500" b="1" dirty="0"/>
                        <a:t>Total</a:t>
                      </a:r>
                    </a:p>
                  </a:txBody>
                  <a:tcPr marL="82918" marR="82918" marT="41459" marB="41459"/>
                </a:tc>
                <a:tc>
                  <a:txBody>
                    <a:bodyPr/>
                    <a:lstStyle/>
                    <a:p>
                      <a:r>
                        <a:rPr lang="fr-FR" sz="1500" b="1" dirty="0"/>
                        <a:t>1 700</a:t>
                      </a:r>
                    </a:p>
                  </a:txBody>
                  <a:tcPr marL="82918" marR="82918" marT="41459" marB="41459"/>
                </a:tc>
                <a:extLst>
                  <a:ext uri="{0D108BD9-81ED-4DB2-BD59-A6C34878D82A}">
                    <a16:rowId xmlns:a16="http://schemas.microsoft.com/office/drawing/2014/main" val="3478974432"/>
                  </a:ext>
                </a:extLst>
              </a:tr>
            </a:tbl>
          </a:graphicData>
        </a:graphic>
      </p:graphicFrame>
      <p:sp>
        <p:nvSpPr>
          <p:cNvPr id="22" name="Flèche courbée vers le bas 6">
            <a:extLst>
              <a:ext uri="{FF2B5EF4-FFF2-40B4-BE49-F238E27FC236}">
                <a16:creationId xmlns:a16="http://schemas.microsoft.com/office/drawing/2014/main" id="{E1BF92B8-F02D-4A83-BA5C-6BC4B1073661}"/>
              </a:ext>
            </a:extLst>
          </p:cNvPr>
          <p:cNvSpPr/>
          <p:nvPr/>
        </p:nvSpPr>
        <p:spPr>
          <a:xfrm rot="5964363">
            <a:off x="5363480" y="4761449"/>
            <a:ext cx="1316969" cy="477900"/>
          </a:xfrm>
          <a:prstGeom prst="curvedDownArrow">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dirty="0">
              <a:solidFill>
                <a:schemeClr val="tx1"/>
              </a:solidFill>
            </a:endParaRPr>
          </a:p>
        </p:txBody>
      </p:sp>
      <p:sp>
        <p:nvSpPr>
          <p:cNvPr id="23" name="Flèche courbée vers le bas 27">
            <a:extLst>
              <a:ext uri="{FF2B5EF4-FFF2-40B4-BE49-F238E27FC236}">
                <a16:creationId xmlns:a16="http://schemas.microsoft.com/office/drawing/2014/main" id="{34C64A02-E0E3-47CB-A223-FDADD5B3BB8D}"/>
              </a:ext>
            </a:extLst>
          </p:cNvPr>
          <p:cNvSpPr/>
          <p:nvPr/>
        </p:nvSpPr>
        <p:spPr>
          <a:xfrm rot="11436583">
            <a:off x="3709284" y="4416870"/>
            <a:ext cx="1316969" cy="477900"/>
          </a:xfrm>
          <a:prstGeom prst="curvedDownArrow">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dirty="0">
              <a:solidFill>
                <a:schemeClr val="tx1"/>
              </a:solidFill>
            </a:endParaRPr>
          </a:p>
        </p:txBody>
      </p:sp>
      <p:sp>
        <p:nvSpPr>
          <p:cNvPr id="24" name="Flèche courbée vers le bas 28">
            <a:extLst>
              <a:ext uri="{FF2B5EF4-FFF2-40B4-BE49-F238E27FC236}">
                <a16:creationId xmlns:a16="http://schemas.microsoft.com/office/drawing/2014/main" id="{37EE6EA3-B816-418E-B6F5-3D8363A8338A}"/>
              </a:ext>
            </a:extLst>
          </p:cNvPr>
          <p:cNvSpPr/>
          <p:nvPr/>
        </p:nvSpPr>
        <p:spPr>
          <a:xfrm rot="20151774">
            <a:off x="5785228" y="3455784"/>
            <a:ext cx="1316969" cy="477900"/>
          </a:xfrm>
          <a:prstGeom prst="curvedDownArrow">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chemeClr val="tx1"/>
              </a:solidFill>
            </a:endParaRPr>
          </a:p>
        </p:txBody>
      </p:sp>
      <p:grpSp>
        <p:nvGrpSpPr>
          <p:cNvPr id="25" name="Groupe 24">
            <a:extLst>
              <a:ext uri="{FF2B5EF4-FFF2-40B4-BE49-F238E27FC236}">
                <a16:creationId xmlns:a16="http://schemas.microsoft.com/office/drawing/2014/main" id="{CA9190A7-E36E-4690-8B68-D3636951F4FE}"/>
              </a:ext>
            </a:extLst>
          </p:cNvPr>
          <p:cNvGrpSpPr/>
          <p:nvPr/>
        </p:nvGrpSpPr>
        <p:grpSpPr>
          <a:xfrm>
            <a:off x="4864371" y="3815951"/>
            <a:ext cx="1976214" cy="1309500"/>
            <a:chOff x="6046216" y="3353887"/>
            <a:chExt cx="2534366" cy="1600200"/>
          </a:xfrm>
        </p:grpSpPr>
        <p:sp>
          <p:nvSpPr>
            <p:cNvPr id="28" name="Ellipse 27">
              <a:extLst>
                <a:ext uri="{FF2B5EF4-FFF2-40B4-BE49-F238E27FC236}">
                  <a16:creationId xmlns:a16="http://schemas.microsoft.com/office/drawing/2014/main" id="{74727786-550E-47B2-BBE1-63AF50F8B2E4}"/>
                </a:ext>
              </a:extLst>
            </p:cNvPr>
            <p:cNvSpPr/>
            <p:nvPr/>
          </p:nvSpPr>
          <p:spPr>
            <a:xfrm>
              <a:off x="6046216" y="3353887"/>
              <a:ext cx="2534366" cy="1600200"/>
            </a:xfrm>
            <a:prstGeom prst="ellipse">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b="1" dirty="0"/>
            </a:p>
          </p:txBody>
        </p:sp>
        <p:sp>
          <p:nvSpPr>
            <p:cNvPr id="29" name="Rectangle 28">
              <a:extLst>
                <a:ext uri="{FF2B5EF4-FFF2-40B4-BE49-F238E27FC236}">
                  <a16:creationId xmlns:a16="http://schemas.microsoft.com/office/drawing/2014/main" id="{F292B07A-07B6-492A-A21D-3DECD1E84CBE}"/>
                </a:ext>
              </a:extLst>
            </p:cNvPr>
            <p:cNvSpPr/>
            <p:nvPr/>
          </p:nvSpPr>
          <p:spPr>
            <a:xfrm>
              <a:off x="6426950" y="3545486"/>
              <a:ext cx="1772896" cy="931320"/>
            </a:xfrm>
            <a:prstGeom prst="rect">
              <a:avLst/>
            </a:prstGeom>
          </p:spPr>
          <p:txBody>
            <a:bodyPr wrap="square">
              <a:spAutoFit/>
            </a:bodyPr>
            <a:lstStyle/>
            <a:p>
              <a:pPr algn="ctr"/>
              <a:r>
                <a:rPr lang="fr-FR" sz="1451" b="1" dirty="0">
                  <a:solidFill>
                    <a:srgbClr val="FFC000"/>
                  </a:solidFill>
                </a:rPr>
                <a:t>30 mois</a:t>
              </a:r>
            </a:p>
            <a:p>
              <a:pPr algn="ctr"/>
              <a:r>
                <a:rPr lang="fr-FR" sz="1451" b="1" dirty="0">
                  <a:solidFill>
                    <a:schemeClr val="bg1"/>
                  </a:solidFill>
                </a:rPr>
                <a:t>répartis sur </a:t>
              </a:r>
            </a:p>
            <a:p>
              <a:pPr algn="ctr"/>
              <a:r>
                <a:rPr lang="fr-FR" sz="1451" b="1" dirty="0">
                  <a:solidFill>
                    <a:srgbClr val="FFC000"/>
                  </a:solidFill>
                </a:rPr>
                <a:t>3 périodes</a:t>
              </a:r>
            </a:p>
          </p:txBody>
        </p:sp>
      </p:grpSp>
      <p:sp>
        <p:nvSpPr>
          <p:cNvPr id="30" name="Organigramme : Document 29">
            <a:extLst>
              <a:ext uri="{FF2B5EF4-FFF2-40B4-BE49-F238E27FC236}">
                <a16:creationId xmlns:a16="http://schemas.microsoft.com/office/drawing/2014/main" id="{4BAF8ADA-66DF-4740-A4D6-16E7B5042161}"/>
              </a:ext>
            </a:extLst>
          </p:cNvPr>
          <p:cNvSpPr/>
          <p:nvPr/>
        </p:nvSpPr>
        <p:spPr>
          <a:xfrm>
            <a:off x="6951070" y="4175806"/>
            <a:ext cx="1860756" cy="694785"/>
          </a:xfrm>
          <a:prstGeom prst="flowChartDocument">
            <a:avLst/>
          </a:prstGeom>
          <a:solidFill>
            <a:schemeClr val="bg1"/>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51" b="1" dirty="0">
                <a:solidFill>
                  <a:srgbClr val="002060"/>
                </a:solidFill>
              </a:rPr>
              <a:t>12 mois</a:t>
            </a:r>
          </a:p>
        </p:txBody>
      </p:sp>
      <p:sp>
        <p:nvSpPr>
          <p:cNvPr id="31" name="Organigramme : Document 30">
            <a:extLst>
              <a:ext uri="{FF2B5EF4-FFF2-40B4-BE49-F238E27FC236}">
                <a16:creationId xmlns:a16="http://schemas.microsoft.com/office/drawing/2014/main" id="{DF309924-D727-4BDF-9C5C-3B5D76C9035F}"/>
              </a:ext>
            </a:extLst>
          </p:cNvPr>
          <p:cNvSpPr/>
          <p:nvPr/>
        </p:nvSpPr>
        <p:spPr>
          <a:xfrm>
            <a:off x="3808683" y="5902909"/>
            <a:ext cx="1860756" cy="753549"/>
          </a:xfrm>
          <a:prstGeom prst="flowChartDocument">
            <a:avLst/>
          </a:prstGeom>
          <a:solidFill>
            <a:schemeClr val="bg1"/>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51" b="1" dirty="0">
                <a:solidFill>
                  <a:srgbClr val="002060"/>
                </a:solidFill>
              </a:rPr>
              <a:t>9 mois</a:t>
            </a:r>
          </a:p>
        </p:txBody>
      </p:sp>
      <p:sp>
        <p:nvSpPr>
          <p:cNvPr id="32" name="Organigramme : Document 31">
            <a:extLst>
              <a:ext uri="{FF2B5EF4-FFF2-40B4-BE49-F238E27FC236}">
                <a16:creationId xmlns:a16="http://schemas.microsoft.com/office/drawing/2014/main" id="{42E9E033-B4A1-444F-9B0E-A1C4A336DDB2}"/>
              </a:ext>
            </a:extLst>
          </p:cNvPr>
          <p:cNvSpPr/>
          <p:nvPr/>
        </p:nvSpPr>
        <p:spPr>
          <a:xfrm>
            <a:off x="2968456" y="3641610"/>
            <a:ext cx="1860756" cy="753549"/>
          </a:xfrm>
          <a:prstGeom prst="flowChartDocument">
            <a:avLst/>
          </a:prstGeom>
          <a:solidFill>
            <a:schemeClr val="bg1"/>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51" b="1" dirty="0">
                <a:solidFill>
                  <a:srgbClr val="002060"/>
                </a:solidFill>
              </a:rPr>
              <a:t>9 mois</a:t>
            </a:r>
          </a:p>
        </p:txBody>
      </p:sp>
      <p:sp>
        <p:nvSpPr>
          <p:cNvPr id="33" name="Rectangle à coins arrondis 9">
            <a:extLst>
              <a:ext uri="{FF2B5EF4-FFF2-40B4-BE49-F238E27FC236}">
                <a16:creationId xmlns:a16="http://schemas.microsoft.com/office/drawing/2014/main" id="{EF3977D7-2BCF-4F82-B6D2-83BF684802EF}"/>
              </a:ext>
            </a:extLst>
          </p:cNvPr>
          <p:cNvSpPr/>
          <p:nvPr/>
        </p:nvSpPr>
        <p:spPr>
          <a:xfrm>
            <a:off x="6953204" y="3688441"/>
            <a:ext cx="1860756" cy="424383"/>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451" b="1" dirty="0">
                <a:solidFill>
                  <a:schemeClr val="bg1"/>
                </a:solidFill>
              </a:rPr>
              <a:t>Période de base </a:t>
            </a:r>
          </a:p>
        </p:txBody>
      </p:sp>
      <p:sp>
        <p:nvSpPr>
          <p:cNvPr id="34" name="Rectangle à coins arrondis 52">
            <a:extLst>
              <a:ext uri="{FF2B5EF4-FFF2-40B4-BE49-F238E27FC236}">
                <a16:creationId xmlns:a16="http://schemas.microsoft.com/office/drawing/2014/main" id="{03932CE2-DE1F-4347-967B-1B8438C0004D}"/>
              </a:ext>
            </a:extLst>
          </p:cNvPr>
          <p:cNvSpPr/>
          <p:nvPr/>
        </p:nvSpPr>
        <p:spPr>
          <a:xfrm>
            <a:off x="3808683" y="5402895"/>
            <a:ext cx="1860756" cy="424383"/>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451" b="1" dirty="0">
                <a:solidFill>
                  <a:schemeClr val="bg1"/>
                </a:solidFill>
              </a:rPr>
              <a:t>Période optionnelle 1</a:t>
            </a:r>
          </a:p>
        </p:txBody>
      </p:sp>
      <p:sp>
        <p:nvSpPr>
          <p:cNvPr id="35" name="Rectangle à coins arrondis 53">
            <a:extLst>
              <a:ext uri="{FF2B5EF4-FFF2-40B4-BE49-F238E27FC236}">
                <a16:creationId xmlns:a16="http://schemas.microsoft.com/office/drawing/2014/main" id="{5A0D46E5-4A38-4ED3-BB58-3394C0AE5F3B}"/>
              </a:ext>
            </a:extLst>
          </p:cNvPr>
          <p:cNvSpPr/>
          <p:nvPr/>
        </p:nvSpPr>
        <p:spPr>
          <a:xfrm>
            <a:off x="2984401" y="3141597"/>
            <a:ext cx="1860756" cy="424383"/>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451" b="1" dirty="0">
                <a:solidFill>
                  <a:schemeClr val="bg1"/>
                </a:solidFill>
              </a:rPr>
              <a:t>Période optionnelle 2</a:t>
            </a:r>
          </a:p>
        </p:txBody>
      </p:sp>
      <p:sp>
        <p:nvSpPr>
          <p:cNvPr id="6" name="Flèche : droite 5">
            <a:extLst>
              <a:ext uri="{FF2B5EF4-FFF2-40B4-BE49-F238E27FC236}">
                <a16:creationId xmlns:a16="http://schemas.microsoft.com/office/drawing/2014/main" id="{00715D9D-A63C-42F2-813A-D40CA323F3B0}"/>
              </a:ext>
            </a:extLst>
          </p:cNvPr>
          <p:cNvSpPr/>
          <p:nvPr/>
        </p:nvSpPr>
        <p:spPr>
          <a:xfrm>
            <a:off x="5750509" y="1752013"/>
            <a:ext cx="457759" cy="571416"/>
          </a:xfrm>
          <a:prstGeom prst="rightArrow">
            <a:avLst/>
          </a:prstGeom>
          <a:solidFill>
            <a:schemeClr val="accent2"/>
          </a:solidFill>
          <a:effectLst>
            <a:softEdge rad="6350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077786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Description du Lot 1</a:t>
            </a:r>
          </a:p>
        </p:txBody>
      </p:sp>
      <p:sp>
        <p:nvSpPr>
          <p:cNvPr id="24" name="Rectangle 23"/>
          <p:cNvSpPr/>
          <p:nvPr/>
        </p:nvSpPr>
        <p:spPr>
          <a:xfrm>
            <a:off x="1493263" y="1549128"/>
            <a:ext cx="2938035" cy="39173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t>Phase 1 :</a:t>
            </a:r>
            <a:r>
              <a:rPr lang="fr-FR" sz="1814" b="1" dirty="0"/>
              <a:t> d’initiation</a:t>
            </a:r>
          </a:p>
        </p:txBody>
      </p:sp>
      <p:sp>
        <p:nvSpPr>
          <p:cNvPr id="25" name="Rectangle 24"/>
          <p:cNvSpPr/>
          <p:nvPr/>
        </p:nvSpPr>
        <p:spPr>
          <a:xfrm>
            <a:off x="4608446" y="1549128"/>
            <a:ext cx="2938035" cy="391738"/>
          </a:xfrm>
          <a:prstGeom prst="rect">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solidFill>
                  <a:schemeClr val="bg1"/>
                </a:solidFill>
              </a:rPr>
              <a:t>Phase 2 :</a:t>
            </a:r>
            <a:r>
              <a:rPr lang="fr-FR" sz="1814" b="1" dirty="0">
                <a:solidFill>
                  <a:schemeClr val="bg1"/>
                </a:solidFill>
              </a:rPr>
              <a:t> Service régulier </a:t>
            </a:r>
          </a:p>
        </p:txBody>
      </p:sp>
      <p:sp>
        <p:nvSpPr>
          <p:cNvPr id="28" name="Rectangle 27"/>
          <p:cNvSpPr/>
          <p:nvPr/>
        </p:nvSpPr>
        <p:spPr>
          <a:xfrm>
            <a:off x="7647431" y="1542582"/>
            <a:ext cx="2938035" cy="391738"/>
          </a:xfrm>
          <a:prstGeom prst="rect">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solidFill>
                  <a:schemeClr val="bg1"/>
                </a:solidFill>
              </a:rPr>
              <a:t>Phase 3 :</a:t>
            </a:r>
            <a:r>
              <a:rPr lang="fr-FR" sz="1814" b="1" dirty="0">
                <a:solidFill>
                  <a:schemeClr val="bg1"/>
                </a:solidFill>
              </a:rPr>
              <a:t> Réversibilité </a:t>
            </a:r>
          </a:p>
        </p:txBody>
      </p:sp>
      <p:sp>
        <p:nvSpPr>
          <p:cNvPr id="3" name="Rectangle à coins arrondis 2"/>
          <p:cNvSpPr/>
          <p:nvPr/>
        </p:nvSpPr>
        <p:spPr>
          <a:xfrm>
            <a:off x="1493263" y="981291"/>
            <a:ext cx="9092204" cy="506175"/>
          </a:xfrm>
          <a:prstGeom prst="roundRect">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30" name="Rectangle 29"/>
          <p:cNvSpPr/>
          <p:nvPr/>
        </p:nvSpPr>
        <p:spPr>
          <a:xfrm>
            <a:off x="3231088" y="1045378"/>
            <a:ext cx="5682133" cy="371512"/>
          </a:xfrm>
          <a:prstGeom prst="rect">
            <a:avLst/>
          </a:prstGeom>
        </p:spPr>
        <p:txBody>
          <a:bodyPr wrap="none">
            <a:spAutoFit/>
          </a:bodyPr>
          <a:lstStyle/>
          <a:p>
            <a:pPr marL="0" lvl="1"/>
            <a:r>
              <a:rPr lang="fr-FR" sz="1814" b="1" dirty="0">
                <a:solidFill>
                  <a:srgbClr val="0070C0"/>
                </a:solidFill>
              </a:rPr>
              <a:t>Démarche d’exécution – Déroulement - Suivi et livrables </a:t>
            </a:r>
            <a:endParaRPr lang="fr-FR" sz="1632" b="1" dirty="0">
              <a:solidFill>
                <a:srgbClr val="0070C0"/>
              </a:solidFill>
            </a:endParaRPr>
          </a:p>
        </p:txBody>
      </p:sp>
      <p:pic>
        <p:nvPicPr>
          <p:cNvPr id="23" name="Picture 7">
            <a:extLst>
              <a:ext uri="{FF2B5EF4-FFF2-40B4-BE49-F238E27FC236}">
                <a16:creationId xmlns:a16="http://schemas.microsoft.com/office/drawing/2014/main" id="{AC65D978-A373-4FEC-9BBE-C8A6DCC67194}"/>
              </a:ext>
            </a:extLst>
          </p:cNvPr>
          <p:cNvPicPr>
            <a:picLocks noChangeAspect="1"/>
          </p:cNvPicPr>
          <p:nvPr/>
        </p:nvPicPr>
        <p:blipFill rotWithShape="1">
          <a:blip r:embed="rId2">
            <a:extLst/>
          </a:blip>
          <a:srcRect t="33898" r="24347"/>
          <a:stretch/>
        </p:blipFill>
        <p:spPr>
          <a:xfrm>
            <a:off x="8520485" y="4652334"/>
            <a:ext cx="3597010" cy="2225447"/>
          </a:xfrm>
          <a:prstGeom prst="rect">
            <a:avLst/>
          </a:prstGeom>
        </p:spPr>
      </p:pic>
      <p:sp>
        <p:nvSpPr>
          <p:cNvPr id="26" name="Slide Number Placeholder 1">
            <a:extLst>
              <a:ext uri="{FF2B5EF4-FFF2-40B4-BE49-F238E27FC236}">
                <a16:creationId xmlns:a16="http://schemas.microsoft.com/office/drawing/2014/main" id="{65CA923B-ACFF-4DCA-BB98-007C6A963E3A}"/>
              </a:ext>
            </a:extLst>
          </p:cNvPr>
          <p:cNvSpPr txBox="1">
            <a:spLocks/>
          </p:cNvSpPr>
          <p:nvPr/>
        </p:nvSpPr>
        <p:spPr>
          <a:xfrm>
            <a:off x="9131155" y="6627300"/>
            <a:ext cx="2804050" cy="195438"/>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270" b="1">
                <a:solidFill>
                  <a:schemeClr val="accent2">
                    <a:lumMod val="50000"/>
                  </a:schemeClr>
                </a:solidFill>
              </a:rPr>
              <a:t>-</a:t>
            </a:r>
            <a:fld id="{B6F15528-21DE-4FAA-801E-634DDDAF4B2B}" type="slidenum">
              <a:rPr lang="fr-FR" sz="1270" b="1">
                <a:solidFill>
                  <a:schemeClr val="accent2">
                    <a:lumMod val="50000"/>
                  </a:schemeClr>
                </a:solidFill>
              </a:rPr>
              <a:pPr/>
              <a:t>11</a:t>
            </a:fld>
            <a:r>
              <a:rPr lang="fr-FR" sz="1270" b="1">
                <a:solidFill>
                  <a:schemeClr val="accent2">
                    <a:lumMod val="50000"/>
                  </a:schemeClr>
                </a:solidFill>
              </a:rPr>
              <a:t>-</a:t>
            </a:r>
            <a:endParaRPr lang="fr-FR" sz="1270" b="1" dirty="0">
              <a:solidFill>
                <a:schemeClr val="accent2">
                  <a:lumMod val="50000"/>
                </a:schemeClr>
              </a:solidFill>
            </a:endParaRPr>
          </a:p>
        </p:txBody>
      </p:sp>
      <p:sp>
        <p:nvSpPr>
          <p:cNvPr id="27" name="Rectangle 26">
            <a:extLst>
              <a:ext uri="{FF2B5EF4-FFF2-40B4-BE49-F238E27FC236}">
                <a16:creationId xmlns:a16="http://schemas.microsoft.com/office/drawing/2014/main" id="{2C4E9D58-0DB1-4961-A512-A3C8E79AFC20}"/>
              </a:ext>
            </a:extLst>
          </p:cNvPr>
          <p:cNvSpPr/>
          <p:nvPr/>
        </p:nvSpPr>
        <p:spPr>
          <a:xfrm>
            <a:off x="2256311" y="5114117"/>
            <a:ext cx="1162588" cy="371512"/>
          </a:xfrm>
          <a:prstGeom prst="rect">
            <a:avLst/>
          </a:prstGeom>
        </p:spPr>
        <p:txBody>
          <a:bodyPr wrap="square">
            <a:spAutoFit/>
          </a:bodyPr>
          <a:lstStyle/>
          <a:p>
            <a:r>
              <a:rPr lang="fr-FR" sz="1814" b="1" dirty="0">
                <a:latin typeface="Calibri" panose="020F0502020204030204" pitchFamily="34" charset="0"/>
                <a:ea typeface="Times New Roman" panose="02020603050405020304" pitchFamily="18" charset="0"/>
                <a:cs typeface="Calibri" panose="020F0502020204030204" pitchFamily="34" charset="0"/>
              </a:rPr>
              <a:t> </a:t>
            </a:r>
            <a:endParaRPr lang="fr-FR" sz="1814" b="1" dirty="0"/>
          </a:p>
        </p:txBody>
      </p:sp>
      <p:sp>
        <p:nvSpPr>
          <p:cNvPr id="29" name="Flèche droite rayée 6">
            <a:extLst>
              <a:ext uri="{FF2B5EF4-FFF2-40B4-BE49-F238E27FC236}">
                <a16:creationId xmlns:a16="http://schemas.microsoft.com/office/drawing/2014/main" id="{B90D2089-CAE8-4075-9C39-1B8047B9AC8E}"/>
              </a:ext>
            </a:extLst>
          </p:cNvPr>
          <p:cNvSpPr/>
          <p:nvPr/>
        </p:nvSpPr>
        <p:spPr>
          <a:xfrm rot="5400000">
            <a:off x="2704780" y="2019270"/>
            <a:ext cx="376195" cy="315263"/>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a:p>
        </p:txBody>
      </p:sp>
      <p:grpSp>
        <p:nvGrpSpPr>
          <p:cNvPr id="36" name="Groupe 35">
            <a:extLst>
              <a:ext uri="{FF2B5EF4-FFF2-40B4-BE49-F238E27FC236}">
                <a16:creationId xmlns:a16="http://schemas.microsoft.com/office/drawing/2014/main" id="{7040F0A2-3268-4D21-BE45-99AEBE442D06}"/>
              </a:ext>
            </a:extLst>
          </p:cNvPr>
          <p:cNvGrpSpPr/>
          <p:nvPr/>
        </p:nvGrpSpPr>
        <p:grpSpPr>
          <a:xfrm>
            <a:off x="5808365" y="4895324"/>
            <a:ext cx="5313507" cy="1813004"/>
            <a:chOff x="6088728" y="5791594"/>
            <a:chExt cx="5186183" cy="1528961"/>
          </a:xfrm>
        </p:grpSpPr>
        <p:sp>
          <p:nvSpPr>
            <p:cNvPr id="37" name="Rectangle à coins arrondis 17">
              <a:extLst>
                <a:ext uri="{FF2B5EF4-FFF2-40B4-BE49-F238E27FC236}">
                  <a16:creationId xmlns:a16="http://schemas.microsoft.com/office/drawing/2014/main" id="{EFB448D5-5AA5-4FD6-90F6-4D36FD09D926}"/>
                </a:ext>
              </a:extLst>
            </p:cNvPr>
            <p:cNvSpPr/>
            <p:nvPr/>
          </p:nvSpPr>
          <p:spPr>
            <a:xfrm>
              <a:off x="6088728" y="5791594"/>
              <a:ext cx="5131839" cy="1528961"/>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51"/>
            </a:p>
          </p:txBody>
        </p:sp>
        <p:sp>
          <p:nvSpPr>
            <p:cNvPr id="38" name="Rectangle 37">
              <a:extLst>
                <a:ext uri="{FF2B5EF4-FFF2-40B4-BE49-F238E27FC236}">
                  <a16:creationId xmlns:a16="http://schemas.microsoft.com/office/drawing/2014/main" id="{6CFB6E81-9B21-4F46-86E5-8B0AE64B2595}"/>
                </a:ext>
              </a:extLst>
            </p:cNvPr>
            <p:cNvSpPr/>
            <p:nvPr/>
          </p:nvSpPr>
          <p:spPr>
            <a:xfrm>
              <a:off x="6219170" y="5922573"/>
              <a:ext cx="5055741" cy="1337152"/>
            </a:xfrm>
            <a:prstGeom prst="rect">
              <a:avLst/>
            </a:prstGeom>
          </p:spPr>
          <p:txBody>
            <a:bodyPr wrap="square">
              <a:spAutoFit/>
            </a:bodyPr>
            <a:lstStyle/>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 Plan d’assurance qualité (PAQ)</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Outils de supervision des équipements et infrastructures</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SIEM installé, configuré et opérationnel</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SOC installé et opérationnel</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Outils de suivi des indicateurs du SLA</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Rapport bilan de la phase d’initiation</a:t>
              </a:r>
              <a:endParaRPr lang="fr-FR" sz="1270" b="1" dirty="0">
                <a:solidFill>
                  <a:srgbClr val="0070C0"/>
                </a:solidFill>
              </a:endParaRPr>
            </a:p>
          </p:txBody>
        </p:sp>
      </p:grpSp>
      <p:sp>
        <p:nvSpPr>
          <p:cNvPr id="39" name="Flèche courbée vers la droite 9">
            <a:extLst>
              <a:ext uri="{FF2B5EF4-FFF2-40B4-BE49-F238E27FC236}">
                <a16:creationId xmlns:a16="http://schemas.microsoft.com/office/drawing/2014/main" id="{29813290-5272-4E0C-B0C1-9183E5931697}"/>
              </a:ext>
            </a:extLst>
          </p:cNvPr>
          <p:cNvSpPr/>
          <p:nvPr/>
        </p:nvSpPr>
        <p:spPr>
          <a:xfrm rot="20224504">
            <a:off x="5051463" y="4530269"/>
            <a:ext cx="539743" cy="1610406"/>
          </a:xfrm>
          <a:prstGeom prst="curv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a:solidFill>
                <a:schemeClr val="tx1"/>
              </a:solidFill>
            </a:endParaRPr>
          </a:p>
        </p:txBody>
      </p:sp>
      <p:grpSp>
        <p:nvGrpSpPr>
          <p:cNvPr id="40" name="Groupe 39">
            <a:extLst>
              <a:ext uri="{FF2B5EF4-FFF2-40B4-BE49-F238E27FC236}">
                <a16:creationId xmlns:a16="http://schemas.microsoft.com/office/drawing/2014/main" id="{6651574C-E538-4001-9DC9-9591AC073178}"/>
              </a:ext>
            </a:extLst>
          </p:cNvPr>
          <p:cNvGrpSpPr/>
          <p:nvPr/>
        </p:nvGrpSpPr>
        <p:grpSpPr>
          <a:xfrm>
            <a:off x="568141" y="2381243"/>
            <a:ext cx="9466458" cy="2468814"/>
            <a:chOff x="869670" y="1269351"/>
            <a:chExt cx="9903884" cy="2895600"/>
          </a:xfrm>
        </p:grpSpPr>
        <p:sp>
          <p:nvSpPr>
            <p:cNvPr id="41" name="Rectangle à coins arrondis 31">
              <a:extLst>
                <a:ext uri="{FF2B5EF4-FFF2-40B4-BE49-F238E27FC236}">
                  <a16:creationId xmlns:a16="http://schemas.microsoft.com/office/drawing/2014/main" id="{2EA560A3-5206-4F07-8C39-E36F4143BC3D}"/>
                </a:ext>
              </a:extLst>
            </p:cNvPr>
            <p:cNvSpPr/>
            <p:nvPr/>
          </p:nvSpPr>
          <p:spPr>
            <a:xfrm>
              <a:off x="869670" y="1269351"/>
              <a:ext cx="9903884" cy="2895600"/>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42" name="ZoneTexte 41">
              <a:extLst>
                <a:ext uri="{FF2B5EF4-FFF2-40B4-BE49-F238E27FC236}">
                  <a16:creationId xmlns:a16="http://schemas.microsoft.com/office/drawing/2014/main" id="{7EC655C2-188C-4992-B3D2-CBE984666680}"/>
                </a:ext>
              </a:extLst>
            </p:cNvPr>
            <p:cNvSpPr txBox="1"/>
            <p:nvPr/>
          </p:nvSpPr>
          <p:spPr>
            <a:xfrm>
              <a:off x="1054747" y="1449685"/>
              <a:ext cx="9489715" cy="2032406"/>
            </a:xfrm>
            <a:prstGeom prst="rect">
              <a:avLst/>
            </a:prstGeom>
            <a:noFill/>
          </p:spPr>
          <p:txBody>
            <a:bodyPr wrap="square" rtlCol="0">
              <a:spAutoFit/>
            </a:bodyPr>
            <a:lstStyle/>
            <a:p>
              <a:pPr marL="164108" indent="-146834" algn="just">
                <a:spcBef>
                  <a:spcPts val="544"/>
                </a:spcBef>
                <a:spcAft>
                  <a:spcPts val="544"/>
                </a:spcAft>
                <a:buFont typeface="+mj-lt"/>
                <a:buAutoNum type="arabicPeriod"/>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Autonomie à l’Équipe à mettre à disposition à travers la prise de connaissance fonctionnelle et technique du périmètre applicatif et de l’environnement de développement.</a:t>
              </a:r>
            </a:p>
            <a:p>
              <a:pPr marL="164108" indent="-146834" algn="just">
                <a:spcBef>
                  <a:spcPts val="544"/>
                </a:spcBef>
                <a:spcAft>
                  <a:spcPts val="544"/>
                </a:spcAft>
                <a:buFont typeface="+mj-lt"/>
                <a:buAutoNum type="arabicPeriod"/>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Élaboration du PAQ de la prestation, le périmètre d’intervention et l’organisation du service régulier.</a:t>
              </a:r>
            </a:p>
            <a:p>
              <a:pPr marL="164108" indent="-146834" algn="just">
                <a:spcBef>
                  <a:spcPts val="544"/>
                </a:spcBef>
                <a:spcAft>
                  <a:spcPts val="544"/>
                </a:spcAft>
                <a:buFont typeface="+mj-lt"/>
                <a:buAutoNum type="arabicPeriod"/>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Mise en place des processus du service régulier.</a:t>
              </a:r>
            </a:p>
            <a:p>
              <a:pPr marL="164108" indent="-146834" algn="just">
                <a:spcBef>
                  <a:spcPts val="544"/>
                </a:spcBef>
                <a:spcAft>
                  <a:spcPts val="544"/>
                </a:spcAft>
                <a:buFont typeface="+mj-lt"/>
                <a:buAutoNum type="arabicPeriod"/>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Initialisation et prise en charge des outils du suivi des indicateurs du SLA par des équipes du DEN.</a:t>
              </a:r>
            </a:p>
          </p:txBody>
        </p:sp>
      </p:grpSp>
      <p:sp>
        <p:nvSpPr>
          <p:cNvPr id="43" name="Ellipse 42">
            <a:extLst>
              <a:ext uri="{FF2B5EF4-FFF2-40B4-BE49-F238E27FC236}">
                <a16:creationId xmlns:a16="http://schemas.microsoft.com/office/drawing/2014/main" id="{5229E4DA-19D8-498F-86F1-CDE4E97F9B6F}"/>
              </a:ext>
            </a:extLst>
          </p:cNvPr>
          <p:cNvSpPr/>
          <p:nvPr/>
        </p:nvSpPr>
        <p:spPr>
          <a:xfrm>
            <a:off x="4334864" y="4774132"/>
            <a:ext cx="1381965" cy="540301"/>
          </a:xfrm>
          <a:prstGeom prst="ellipse">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4" name="Rectangle 43">
            <a:extLst>
              <a:ext uri="{FF2B5EF4-FFF2-40B4-BE49-F238E27FC236}">
                <a16:creationId xmlns:a16="http://schemas.microsoft.com/office/drawing/2014/main" id="{030DA05E-7C84-4408-939F-DE642AB0DA31}"/>
              </a:ext>
            </a:extLst>
          </p:cNvPr>
          <p:cNvSpPr/>
          <p:nvPr/>
        </p:nvSpPr>
        <p:spPr>
          <a:xfrm>
            <a:off x="4551903" y="4876827"/>
            <a:ext cx="947888" cy="343492"/>
          </a:xfrm>
          <a:prstGeom prst="rect">
            <a:avLst/>
          </a:prstGeom>
        </p:spPr>
        <p:txBody>
          <a:bodyPr wrap="none">
            <a:spAutoFit/>
          </a:bodyPr>
          <a:lstStyle/>
          <a:p>
            <a:pPr algn="ctr"/>
            <a:r>
              <a:rPr lang="fr-FR" sz="1632" b="1" dirty="0">
                <a:solidFill>
                  <a:schemeClr val="accent1">
                    <a:lumMod val="75000"/>
                  </a:schemeClr>
                </a:solidFill>
                <a:latin typeface="Calibri" panose="020F0502020204030204" pitchFamily="34" charset="0"/>
                <a:ea typeface="Times New Roman" panose="02020603050405020304" pitchFamily="18" charset="0"/>
                <a:cs typeface="Calibri" panose="020F0502020204030204" pitchFamily="34" charset="0"/>
              </a:rPr>
              <a:t>Livrables</a:t>
            </a:r>
            <a:endParaRPr lang="fr-FR" sz="1632" b="1" dirty="0">
              <a:solidFill>
                <a:schemeClr val="accent1">
                  <a:lumMod val="75000"/>
                </a:schemeClr>
              </a:solidFill>
            </a:endParaRPr>
          </a:p>
        </p:txBody>
      </p:sp>
    </p:spTree>
    <p:extLst>
      <p:ext uri="{BB962C8B-B14F-4D97-AF65-F5344CB8AC3E}">
        <p14:creationId xmlns:p14="http://schemas.microsoft.com/office/powerpoint/2010/main" val="1647369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Description du Lot 1</a:t>
            </a:r>
          </a:p>
        </p:txBody>
      </p:sp>
      <p:sp>
        <p:nvSpPr>
          <p:cNvPr id="24" name="Rectangle 23"/>
          <p:cNvSpPr/>
          <p:nvPr/>
        </p:nvSpPr>
        <p:spPr>
          <a:xfrm>
            <a:off x="1840673" y="1513536"/>
            <a:ext cx="2938035" cy="39173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t>Phase 1 :</a:t>
            </a:r>
            <a:r>
              <a:rPr lang="fr-FR" sz="1814" b="1" dirty="0"/>
              <a:t> d’initiation</a:t>
            </a:r>
          </a:p>
        </p:txBody>
      </p:sp>
      <p:sp>
        <p:nvSpPr>
          <p:cNvPr id="25" name="Rectangle 24"/>
          <p:cNvSpPr/>
          <p:nvPr/>
        </p:nvSpPr>
        <p:spPr>
          <a:xfrm>
            <a:off x="4955856" y="1513536"/>
            <a:ext cx="2938035" cy="391738"/>
          </a:xfrm>
          <a:prstGeom prst="rect">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solidFill>
                  <a:schemeClr val="bg1"/>
                </a:solidFill>
              </a:rPr>
              <a:t>Phase 2 :</a:t>
            </a:r>
            <a:r>
              <a:rPr lang="fr-FR" sz="1814" b="1" dirty="0">
                <a:solidFill>
                  <a:schemeClr val="bg1"/>
                </a:solidFill>
              </a:rPr>
              <a:t> Service régulier </a:t>
            </a:r>
          </a:p>
        </p:txBody>
      </p:sp>
      <p:sp>
        <p:nvSpPr>
          <p:cNvPr id="28" name="Rectangle 27"/>
          <p:cNvSpPr/>
          <p:nvPr/>
        </p:nvSpPr>
        <p:spPr>
          <a:xfrm>
            <a:off x="7994841" y="1506990"/>
            <a:ext cx="2938035" cy="391738"/>
          </a:xfrm>
          <a:prstGeom prst="rect">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solidFill>
                  <a:schemeClr val="bg1"/>
                </a:solidFill>
              </a:rPr>
              <a:t>Phase 3 :</a:t>
            </a:r>
            <a:r>
              <a:rPr lang="fr-FR" sz="1814" b="1" dirty="0">
                <a:solidFill>
                  <a:schemeClr val="bg1"/>
                </a:solidFill>
              </a:rPr>
              <a:t> Réversibilité </a:t>
            </a:r>
          </a:p>
        </p:txBody>
      </p:sp>
      <p:sp>
        <p:nvSpPr>
          <p:cNvPr id="3" name="Rectangle à coins arrondis 2"/>
          <p:cNvSpPr/>
          <p:nvPr/>
        </p:nvSpPr>
        <p:spPr>
          <a:xfrm>
            <a:off x="1840673" y="945699"/>
            <a:ext cx="9092204" cy="506175"/>
          </a:xfrm>
          <a:prstGeom prst="roundRect">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30" name="Rectangle 29"/>
          <p:cNvSpPr/>
          <p:nvPr/>
        </p:nvSpPr>
        <p:spPr>
          <a:xfrm>
            <a:off x="3578498" y="1009786"/>
            <a:ext cx="5682133" cy="371512"/>
          </a:xfrm>
          <a:prstGeom prst="rect">
            <a:avLst/>
          </a:prstGeom>
        </p:spPr>
        <p:txBody>
          <a:bodyPr wrap="none">
            <a:spAutoFit/>
          </a:bodyPr>
          <a:lstStyle/>
          <a:p>
            <a:pPr marL="0" lvl="1"/>
            <a:r>
              <a:rPr lang="fr-FR" sz="1814" b="1" dirty="0">
                <a:solidFill>
                  <a:srgbClr val="0070C0"/>
                </a:solidFill>
              </a:rPr>
              <a:t>Démarche d’exécution – Déroulement - Suivi et livrables </a:t>
            </a:r>
            <a:endParaRPr lang="fr-FR" sz="1632" b="1" dirty="0">
              <a:solidFill>
                <a:srgbClr val="0070C0"/>
              </a:solidFill>
            </a:endParaRPr>
          </a:p>
        </p:txBody>
      </p:sp>
      <p:sp>
        <p:nvSpPr>
          <p:cNvPr id="7" name="Flèche droite rayée 6"/>
          <p:cNvSpPr/>
          <p:nvPr/>
        </p:nvSpPr>
        <p:spPr>
          <a:xfrm rot="5400000">
            <a:off x="6285866" y="1944978"/>
            <a:ext cx="328699" cy="290005"/>
          </a:xfrm>
          <a:prstGeom prst="stripedRightArrow">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grpSp>
        <p:nvGrpSpPr>
          <p:cNvPr id="4" name="Groupe 3"/>
          <p:cNvGrpSpPr/>
          <p:nvPr/>
        </p:nvGrpSpPr>
        <p:grpSpPr>
          <a:xfrm>
            <a:off x="610667" y="2252887"/>
            <a:ext cx="10722680" cy="733072"/>
            <a:chOff x="-487943" y="2524001"/>
            <a:chExt cx="12099696" cy="1298668"/>
          </a:xfrm>
        </p:grpSpPr>
        <p:grpSp>
          <p:nvGrpSpPr>
            <p:cNvPr id="31" name="Groupe 30"/>
            <p:cNvGrpSpPr/>
            <p:nvPr/>
          </p:nvGrpSpPr>
          <p:grpSpPr>
            <a:xfrm>
              <a:off x="1830103" y="2524001"/>
              <a:ext cx="9781650" cy="1298668"/>
              <a:chOff x="915487" y="1340019"/>
              <a:chExt cx="9919466" cy="1298668"/>
            </a:xfrm>
          </p:grpSpPr>
          <p:sp>
            <p:nvSpPr>
              <p:cNvPr id="32" name="Rectangle à coins arrondis 31"/>
              <p:cNvSpPr/>
              <p:nvPr/>
            </p:nvSpPr>
            <p:spPr>
              <a:xfrm>
                <a:off x="915487" y="1340019"/>
                <a:ext cx="9919466" cy="1298668"/>
              </a:xfrm>
              <a:prstGeom prst="roundRect">
                <a:avLst>
                  <a:gd name="adj" fmla="val 6950"/>
                </a:avLst>
              </a:prstGeom>
              <a:solidFill>
                <a:schemeClr val="bg1"/>
              </a:solidFill>
              <a:ln>
                <a:solidFill>
                  <a:schemeClr val="bg1"/>
                </a:solidFill>
              </a:ln>
              <a:effectLst>
                <a:innerShdw blurRad="63500" dist="508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33" name="ZoneTexte 32"/>
              <p:cNvSpPr txBox="1"/>
              <p:nvPr/>
            </p:nvSpPr>
            <p:spPr>
              <a:xfrm>
                <a:off x="1039493" y="1437838"/>
                <a:ext cx="9565332" cy="1053448"/>
              </a:xfrm>
              <a:prstGeom prst="rect">
                <a:avLst/>
              </a:prstGeom>
              <a:noFill/>
            </p:spPr>
            <p:txBody>
              <a:bodyPr wrap="square" rtlCol="0">
                <a:spAutoFit/>
              </a:bodyPr>
              <a:lstStyle/>
              <a:p>
                <a:pPr marL="17275" algn="just">
                  <a:tabLst>
                    <a:tab pos="7812411" algn="l"/>
                  </a:tabLst>
                </a:pPr>
                <a:r>
                  <a:rPr lang="fr-FR" sz="1632" b="1" dirty="0">
                    <a:solidFill>
                      <a:schemeClr val="accent2">
                        <a:lumMod val="50000"/>
                      </a:schemeClr>
                    </a:solidFill>
                    <a:ea typeface="Times New Roman" panose="02020603050405020304" pitchFamily="18" charset="0"/>
                    <a:cs typeface="Times New Roman" panose="02020603050405020304" pitchFamily="18" charset="0"/>
                  </a:rPr>
                  <a:t>Réalisation des missions d’infogérance en assurant le suivi les exigences :</a:t>
                </a:r>
              </a:p>
              <a:p>
                <a:pPr marL="17275" algn="just">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La Qualité - La Réactivité -  La Productivité - Le Respect des engagements de service</a:t>
                </a:r>
                <a:endParaRPr lang="fr-FR" sz="1632" b="1" dirty="0">
                  <a:solidFill>
                    <a:schemeClr val="accent2">
                      <a:lumMod val="50000"/>
                    </a:schemeClr>
                  </a:solidFill>
                  <a:ea typeface="Times New Roman" panose="02020603050405020304" pitchFamily="18" charset="0"/>
                  <a:cs typeface="Times New Roman" panose="02020603050405020304" pitchFamily="18" charset="0"/>
                </a:endParaRPr>
              </a:p>
            </p:txBody>
          </p:sp>
        </p:grpSp>
        <p:sp>
          <p:nvSpPr>
            <p:cNvPr id="21" name="Ellipse 20"/>
            <p:cNvSpPr/>
            <p:nvPr/>
          </p:nvSpPr>
          <p:spPr>
            <a:xfrm>
              <a:off x="-487943" y="2677668"/>
              <a:ext cx="2071573" cy="104097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Objectif</a:t>
              </a:r>
            </a:p>
          </p:txBody>
        </p:sp>
      </p:grpSp>
      <p:grpSp>
        <p:nvGrpSpPr>
          <p:cNvPr id="36" name="Groupe 35"/>
          <p:cNvGrpSpPr/>
          <p:nvPr/>
        </p:nvGrpSpPr>
        <p:grpSpPr>
          <a:xfrm>
            <a:off x="2664905" y="3277625"/>
            <a:ext cx="8668442" cy="1351114"/>
            <a:chOff x="7266635" y="2504126"/>
            <a:chExt cx="5691581" cy="2525084"/>
          </a:xfrm>
        </p:grpSpPr>
        <p:sp>
          <p:nvSpPr>
            <p:cNvPr id="37" name="Rectangle à coins arrondis 36"/>
            <p:cNvSpPr/>
            <p:nvPr/>
          </p:nvSpPr>
          <p:spPr>
            <a:xfrm>
              <a:off x="7266635" y="2510563"/>
              <a:ext cx="5691581" cy="2518647"/>
            </a:xfrm>
            <a:prstGeom prst="roundRect">
              <a:avLst>
                <a:gd name="adj" fmla="val 11831"/>
              </a:avLst>
            </a:prstGeom>
            <a:solidFill>
              <a:schemeClr val="bg1"/>
            </a:solidFill>
            <a:ln>
              <a:noFill/>
            </a:ln>
            <a:effectLst>
              <a:innerShdw blurRad="63500" dist="50800" dir="13500000">
                <a:schemeClr val="accent2">
                  <a:lumMod val="50000"/>
                  <a:alpha val="50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32" dirty="0"/>
            </a:p>
          </p:txBody>
        </p:sp>
        <p:sp>
          <p:nvSpPr>
            <p:cNvPr id="38" name="Rectangle 37"/>
            <p:cNvSpPr/>
            <p:nvPr/>
          </p:nvSpPr>
          <p:spPr>
            <a:xfrm>
              <a:off x="7337788" y="2504126"/>
              <a:ext cx="5533770" cy="2301283"/>
            </a:xfrm>
            <a:prstGeom prst="rect">
              <a:avLst/>
            </a:prstGeom>
          </p:spPr>
          <p:txBody>
            <a:bodyPr wrap="square">
              <a:spAutoFit/>
            </a:bodyPr>
            <a:lstStyle/>
            <a:p>
              <a:pPr algn="just">
                <a:lnSpc>
                  <a:spcPct val="107000"/>
                </a:lnSpc>
                <a:spcAft>
                  <a:spcPts val="544"/>
                </a:spcAft>
              </a:pPr>
              <a:r>
                <a:rPr lang="fr-FR" sz="1632" b="1" u="sng" dirty="0">
                  <a:solidFill>
                    <a:srgbClr val="0070C0"/>
                  </a:solidFill>
                  <a:latin typeface="Calibri" panose="020F0502020204030204" pitchFamily="34" charset="0"/>
                  <a:cs typeface="Calibri" panose="020F0502020204030204" pitchFamily="34" charset="0"/>
                </a:rPr>
                <a:t>Prestations récurrentes :  </a:t>
              </a:r>
              <a:r>
                <a:rPr lang="fr-FR" sz="1632" b="1"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rPr>
                <a:t>prestations basées sur le SLA élaboré et validé dans la phase d’initialisation.</a:t>
              </a:r>
            </a:p>
            <a:p>
              <a:pPr algn="just">
                <a:lnSpc>
                  <a:spcPct val="107000"/>
                </a:lnSpc>
                <a:spcAft>
                  <a:spcPts val="544"/>
                </a:spcAft>
              </a:pPr>
              <a:r>
                <a:rPr lang="fr-FR" sz="1632" b="1" u="sng" dirty="0">
                  <a:solidFill>
                    <a:srgbClr val="0070C0"/>
                  </a:solidFill>
                  <a:latin typeface="Calibri" panose="020F0502020204030204" pitchFamily="34" charset="0"/>
                  <a:cs typeface="Calibri" panose="020F0502020204030204" pitchFamily="34" charset="0"/>
                </a:rPr>
                <a:t>Prestations</a:t>
              </a:r>
              <a:r>
                <a:rPr lang="fr-FR" sz="1632" b="1" u="sng" dirty="0">
                  <a:solidFill>
                    <a:srgbClr val="0070C0"/>
                  </a:solidFill>
                  <a:latin typeface="Calibri" panose="020F0502020204030204" pitchFamily="34" charset="0"/>
                  <a:ea typeface="Times New Roman" panose="02020603050405020304" pitchFamily="18" charset="0"/>
                  <a:cs typeface="Calibri" panose="020F0502020204030204" pitchFamily="34" charset="0"/>
                </a:rPr>
                <a:t> occasionnelles :</a:t>
              </a:r>
              <a:r>
                <a:rPr lang="fr-FR" sz="1632" b="1"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rPr>
                <a:t> prestations techniques occasionnelles telles que le déploiement d’une nouvelle plateforme, la mise à niveau de la sécurité du système… </a:t>
              </a:r>
            </a:p>
          </p:txBody>
        </p:sp>
      </p:grpSp>
      <p:grpSp>
        <p:nvGrpSpPr>
          <p:cNvPr id="47" name="Groupe 46"/>
          <p:cNvGrpSpPr/>
          <p:nvPr/>
        </p:nvGrpSpPr>
        <p:grpSpPr>
          <a:xfrm>
            <a:off x="610667" y="3659048"/>
            <a:ext cx="1835814" cy="599131"/>
            <a:chOff x="-147308" y="3136199"/>
            <a:chExt cx="1766812" cy="771364"/>
          </a:xfrm>
        </p:grpSpPr>
        <p:sp>
          <p:nvSpPr>
            <p:cNvPr id="48" name="Ellipse 47"/>
            <p:cNvSpPr/>
            <p:nvPr/>
          </p:nvSpPr>
          <p:spPr>
            <a:xfrm>
              <a:off x="-147308" y="3151035"/>
              <a:ext cx="1766812" cy="756528"/>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49" name="Rectangle 48"/>
            <p:cNvSpPr/>
            <p:nvPr/>
          </p:nvSpPr>
          <p:spPr>
            <a:xfrm>
              <a:off x="-66693" y="3136199"/>
              <a:ext cx="1593638" cy="765595"/>
            </a:xfrm>
            <a:prstGeom prst="rect">
              <a:avLst/>
            </a:prstGeom>
          </p:spPr>
          <p:txBody>
            <a:bodyPr wrap="square">
              <a:spAutoFit/>
            </a:bodyPr>
            <a:lstStyle/>
            <a:p>
              <a:pPr algn="ctr"/>
              <a:r>
                <a:rPr lang="fr-FR" sz="1632" b="1" dirty="0">
                  <a:solidFill>
                    <a:schemeClr val="bg1"/>
                  </a:solidFill>
                </a:rPr>
                <a:t>catégories de prestations </a:t>
              </a:r>
            </a:p>
          </p:txBody>
        </p:sp>
      </p:grpSp>
      <p:grpSp>
        <p:nvGrpSpPr>
          <p:cNvPr id="34" name="Groupe 33">
            <a:extLst>
              <a:ext uri="{FF2B5EF4-FFF2-40B4-BE49-F238E27FC236}">
                <a16:creationId xmlns:a16="http://schemas.microsoft.com/office/drawing/2014/main" id="{AAF7059F-7353-4F64-8D12-FA48FCF3FE80}"/>
              </a:ext>
            </a:extLst>
          </p:cNvPr>
          <p:cNvGrpSpPr/>
          <p:nvPr/>
        </p:nvGrpSpPr>
        <p:grpSpPr>
          <a:xfrm>
            <a:off x="2664903" y="4960924"/>
            <a:ext cx="8668443" cy="1642897"/>
            <a:chOff x="-3104961" y="5894053"/>
            <a:chExt cx="6433567" cy="1448078"/>
          </a:xfrm>
        </p:grpSpPr>
        <p:sp>
          <p:nvSpPr>
            <p:cNvPr id="35" name="Rectangle à coins arrondis 17">
              <a:extLst>
                <a:ext uri="{FF2B5EF4-FFF2-40B4-BE49-F238E27FC236}">
                  <a16:creationId xmlns:a16="http://schemas.microsoft.com/office/drawing/2014/main" id="{E67A5169-E2D4-40D5-B677-54DAB3C1A88D}"/>
                </a:ext>
              </a:extLst>
            </p:cNvPr>
            <p:cNvSpPr/>
            <p:nvPr/>
          </p:nvSpPr>
          <p:spPr>
            <a:xfrm>
              <a:off x="-3104961" y="5894053"/>
              <a:ext cx="6433567" cy="1448078"/>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b="1"/>
            </a:p>
          </p:txBody>
        </p:sp>
        <p:sp>
          <p:nvSpPr>
            <p:cNvPr id="39" name="Rectangle 38">
              <a:extLst>
                <a:ext uri="{FF2B5EF4-FFF2-40B4-BE49-F238E27FC236}">
                  <a16:creationId xmlns:a16="http://schemas.microsoft.com/office/drawing/2014/main" id="{8B230C0A-C870-42FA-80DE-042C27FAC505}"/>
                </a:ext>
              </a:extLst>
            </p:cNvPr>
            <p:cNvSpPr/>
            <p:nvPr/>
          </p:nvSpPr>
          <p:spPr>
            <a:xfrm>
              <a:off x="-3024531" y="5932139"/>
              <a:ext cx="6353137" cy="1409637"/>
            </a:xfrm>
            <a:prstGeom prst="rect">
              <a:avLst/>
            </a:prstGeom>
          </p:spPr>
          <p:txBody>
            <a:bodyPr wrap="square">
              <a:spAutoFit/>
            </a:bodyPr>
            <a:lstStyle/>
            <a:p>
              <a:pPr marL="164108" indent="-146834" algn="just">
                <a:buFont typeface="Wingdings" panose="05000000000000000000" pitchFamily="2" charset="2"/>
                <a:buChar char="§"/>
              </a:pPr>
              <a:r>
                <a:rPr lang="fr-FR" sz="1632" b="1" dirty="0">
                  <a:solidFill>
                    <a:schemeClr val="accent2">
                      <a:lumMod val="50000"/>
                    </a:schemeClr>
                  </a:solidFill>
                  <a:latin typeface="Calibri" panose="020F0502020204030204" pitchFamily="34" charset="0"/>
                  <a:cs typeface="Calibri" panose="020F0502020204030204" pitchFamily="34" charset="0"/>
                </a:rPr>
                <a:t>Livrables pour chaque intervention réalisée</a:t>
              </a:r>
            </a:p>
            <a:p>
              <a:pPr marL="164108" indent="-146834" algn="just">
                <a:buFont typeface="Wingdings" panose="05000000000000000000" pitchFamily="2" charset="2"/>
                <a:buChar char="§"/>
              </a:pPr>
              <a:r>
                <a:rPr lang="fr-FR" sz="1632" b="1" dirty="0" err="1">
                  <a:solidFill>
                    <a:schemeClr val="accent2">
                      <a:lumMod val="50000"/>
                    </a:schemeClr>
                  </a:solidFill>
                  <a:latin typeface="Calibri" panose="020F0502020204030204" pitchFamily="34" charset="0"/>
                  <a:cs typeface="Calibri" panose="020F0502020204030204" pitchFamily="34" charset="0"/>
                </a:rPr>
                <a:t>PVs</a:t>
              </a:r>
              <a:r>
                <a:rPr lang="fr-FR" sz="1632" b="1" dirty="0">
                  <a:solidFill>
                    <a:schemeClr val="accent2">
                      <a:lumMod val="50000"/>
                    </a:schemeClr>
                  </a:solidFill>
                  <a:latin typeface="Calibri" panose="020F0502020204030204" pitchFamily="34" charset="0"/>
                  <a:cs typeface="Calibri" panose="020F0502020204030204" pitchFamily="34" charset="0"/>
                </a:rPr>
                <a:t> et supports d’animation des réunions du comité technique et de pilotage</a:t>
              </a:r>
            </a:p>
            <a:p>
              <a:pPr marL="164108" indent="-146834" algn="just">
                <a:buFont typeface="Wingdings" panose="05000000000000000000" pitchFamily="2" charset="2"/>
                <a:buChar char="§"/>
              </a:pPr>
              <a:r>
                <a:rPr lang="fr-FR" sz="1632" b="1" dirty="0">
                  <a:solidFill>
                    <a:schemeClr val="accent2">
                      <a:lumMod val="50000"/>
                    </a:schemeClr>
                  </a:solidFill>
                  <a:latin typeface="Calibri" panose="020F0502020204030204" pitchFamily="34" charset="0"/>
                  <a:cs typeface="Calibri" panose="020F0502020204030204" pitchFamily="34" charset="0"/>
                </a:rPr>
                <a:t>Un rapport trimestriel sur le SLA détaillant les indicateurs et les rapports convenus</a:t>
              </a:r>
            </a:p>
            <a:p>
              <a:pPr marL="164108" indent="-146834" algn="just">
                <a:buFont typeface="Wingdings" panose="05000000000000000000" pitchFamily="2" charset="2"/>
                <a:buChar char="§"/>
              </a:pPr>
              <a:r>
                <a:rPr lang="fr-FR" sz="1632" b="1" dirty="0">
                  <a:solidFill>
                    <a:schemeClr val="accent2">
                      <a:lumMod val="50000"/>
                    </a:schemeClr>
                  </a:solidFill>
                  <a:latin typeface="Calibri" panose="020F0502020204030204" pitchFamily="34" charset="0"/>
                  <a:cs typeface="Calibri" panose="020F0502020204030204" pitchFamily="34" charset="0"/>
                </a:rPr>
                <a:t>Une fiche d’imputation budgétaire</a:t>
              </a:r>
            </a:p>
            <a:p>
              <a:pPr marL="164108" indent="-146834" algn="just">
                <a:buFont typeface="Wingdings" panose="05000000000000000000" pitchFamily="2" charset="2"/>
                <a:buChar char="§"/>
              </a:pPr>
              <a:r>
                <a:rPr lang="fr-FR" sz="1632" b="1" dirty="0">
                  <a:solidFill>
                    <a:schemeClr val="accent2">
                      <a:lumMod val="50000"/>
                    </a:schemeClr>
                  </a:solidFill>
                  <a:latin typeface="Calibri" panose="020F0502020204030204" pitchFamily="34" charset="0"/>
                  <a:cs typeface="Calibri" panose="020F0502020204030204" pitchFamily="34" charset="0"/>
                </a:rPr>
                <a:t>Un rapport bilan trimestriel des missions d’assistance technique réalisées</a:t>
              </a:r>
            </a:p>
            <a:p>
              <a:pPr marL="164108" indent="-146834" algn="just">
                <a:buFont typeface="Wingdings" panose="05000000000000000000" pitchFamily="2" charset="2"/>
                <a:buChar char="§"/>
              </a:pPr>
              <a:r>
                <a:rPr lang="fr-FR" sz="1632" b="1" dirty="0">
                  <a:solidFill>
                    <a:schemeClr val="accent2">
                      <a:lumMod val="50000"/>
                    </a:schemeClr>
                  </a:solidFill>
                  <a:latin typeface="Calibri" panose="020F0502020204030204" pitchFamily="34" charset="0"/>
                  <a:cs typeface="Calibri" panose="020F0502020204030204" pitchFamily="34" charset="0"/>
                </a:rPr>
                <a:t>Un rapport du bilan des réalisations d’assistance technique pour chaque année d’exécution. </a:t>
              </a:r>
            </a:p>
          </p:txBody>
        </p:sp>
      </p:grpSp>
      <p:sp>
        <p:nvSpPr>
          <p:cNvPr id="54" name="Ellipse 53">
            <a:extLst>
              <a:ext uri="{FF2B5EF4-FFF2-40B4-BE49-F238E27FC236}">
                <a16:creationId xmlns:a16="http://schemas.microsoft.com/office/drawing/2014/main" id="{BFF09DA6-A56C-46BA-B8F9-81C2A202B799}"/>
              </a:ext>
            </a:extLst>
          </p:cNvPr>
          <p:cNvSpPr/>
          <p:nvPr/>
        </p:nvSpPr>
        <p:spPr>
          <a:xfrm>
            <a:off x="610666" y="5467126"/>
            <a:ext cx="1835816" cy="587607"/>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Livrables</a:t>
            </a:r>
          </a:p>
        </p:txBody>
      </p:sp>
    </p:spTree>
    <p:extLst>
      <p:ext uri="{BB962C8B-B14F-4D97-AF65-F5344CB8AC3E}">
        <p14:creationId xmlns:p14="http://schemas.microsoft.com/office/powerpoint/2010/main" val="836464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Description du Lot 1</a:t>
            </a:r>
          </a:p>
        </p:txBody>
      </p:sp>
      <p:sp>
        <p:nvSpPr>
          <p:cNvPr id="24" name="Rectangle 23"/>
          <p:cNvSpPr/>
          <p:nvPr/>
        </p:nvSpPr>
        <p:spPr>
          <a:xfrm>
            <a:off x="1493263" y="1549128"/>
            <a:ext cx="2938035" cy="39173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t>Phase 1 :</a:t>
            </a:r>
            <a:r>
              <a:rPr lang="fr-FR" sz="1814" b="1" dirty="0"/>
              <a:t> d’initiation</a:t>
            </a:r>
          </a:p>
        </p:txBody>
      </p:sp>
      <p:sp>
        <p:nvSpPr>
          <p:cNvPr id="25" name="Rectangle 24"/>
          <p:cNvSpPr/>
          <p:nvPr/>
        </p:nvSpPr>
        <p:spPr>
          <a:xfrm>
            <a:off x="4608446" y="1549128"/>
            <a:ext cx="2938035" cy="391738"/>
          </a:xfrm>
          <a:prstGeom prst="rect">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solidFill>
                  <a:schemeClr val="bg1"/>
                </a:solidFill>
              </a:rPr>
              <a:t>Phase 2 :</a:t>
            </a:r>
            <a:r>
              <a:rPr lang="fr-FR" sz="1814" b="1" dirty="0">
                <a:solidFill>
                  <a:schemeClr val="bg1"/>
                </a:solidFill>
              </a:rPr>
              <a:t> Service régulier </a:t>
            </a:r>
          </a:p>
        </p:txBody>
      </p:sp>
      <p:sp>
        <p:nvSpPr>
          <p:cNvPr id="28" name="Rectangle 27"/>
          <p:cNvSpPr/>
          <p:nvPr/>
        </p:nvSpPr>
        <p:spPr>
          <a:xfrm>
            <a:off x="7647431" y="1542582"/>
            <a:ext cx="2938035" cy="391738"/>
          </a:xfrm>
          <a:prstGeom prst="rect">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u="sng" dirty="0">
                <a:solidFill>
                  <a:schemeClr val="bg1"/>
                </a:solidFill>
              </a:rPr>
              <a:t>Phase 3 :</a:t>
            </a:r>
            <a:r>
              <a:rPr lang="fr-FR" sz="1814" b="1" dirty="0">
                <a:solidFill>
                  <a:schemeClr val="bg1"/>
                </a:solidFill>
              </a:rPr>
              <a:t> Réversibilité </a:t>
            </a:r>
          </a:p>
        </p:txBody>
      </p:sp>
      <p:sp>
        <p:nvSpPr>
          <p:cNvPr id="3" name="Rectangle à coins arrondis 2"/>
          <p:cNvSpPr/>
          <p:nvPr/>
        </p:nvSpPr>
        <p:spPr>
          <a:xfrm>
            <a:off x="1493263" y="981291"/>
            <a:ext cx="9092204" cy="506175"/>
          </a:xfrm>
          <a:prstGeom prst="roundRect">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30" name="Rectangle 29"/>
          <p:cNvSpPr/>
          <p:nvPr/>
        </p:nvSpPr>
        <p:spPr>
          <a:xfrm>
            <a:off x="3231088" y="1045378"/>
            <a:ext cx="5682133" cy="371512"/>
          </a:xfrm>
          <a:prstGeom prst="rect">
            <a:avLst/>
          </a:prstGeom>
        </p:spPr>
        <p:txBody>
          <a:bodyPr wrap="none">
            <a:spAutoFit/>
          </a:bodyPr>
          <a:lstStyle/>
          <a:p>
            <a:pPr marL="0" lvl="1"/>
            <a:r>
              <a:rPr lang="fr-FR" sz="1814" b="1" dirty="0">
                <a:solidFill>
                  <a:srgbClr val="0070C0"/>
                </a:solidFill>
              </a:rPr>
              <a:t>Démarche d’exécution – Déroulement - Suivi et livrables </a:t>
            </a:r>
            <a:endParaRPr lang="fr-FR" sz="1632" b="1" dirty="0">
              <a:solidFill>
                <a:srgbClr val="0070C0"/>
              </a:solidFill>
            </a:endParaRPr>
          </a:p>
        </p:txBody>
      </p:sp>
      <p:sp>
        <p:nvSpPr>
          <p:cNvPr id="7" name="Flèche droite rayée 6"/>
          <p:cNvSpPr/>
          <p:nvPr/>
        </p:nvSpPr>
        <p:spPr>
          <a:xfrm rot="5400000">
            <a:off x="8969547" y="1958913"/>
            <a:ext cx="293804" cy="305537"/>
          </a:xfrm>
          <a:prstGeom prst="stripedRightArrow">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grpSp>
        <p:nvGrpSpPr>
          <p:cNvPr id="4" name="Groupe 3"/>
          <p:cNvGrpSpPr/>
          <p:nvPr/>
        </p:nvGrpSpPr>
        <p:grpSpPr>
          <a:xfrm>
            <a:off x="661069" y="2268594"/>
            <a:ext cx="10114960" cy="736189"/>
            <a:chOff x="440040" y="2629347"/>
            <a:chExt cx="11154553" cy="811853"/>
          </a:xfrm>
        </p:grpSpPr>
        <p:grpSp>
          <p:nvGrpSpPr>
            <p:cNvPr id="31" name="Groupe 30"/>
            <p:cNvGrpSpPr/>
            <p:nvPr/>
          </p:nvGrpSpPr>
          <p:grpSpPr>
            <a:xfrm>
              <a:off x="1828309" y="2629347"/>
              <a:ext cx="9766284" cy="811853"/>
              <a:chOff x="913667" y="1445365"/>
              <a:chExt cx="9903884" cy="811853"/>
            </a:xfrm>
          </p:grpSpPr>
          <p:sp>
            <p:nvSpPr>
              <p:cNvPr id="32" name="Rectangle à coins arrondis 31"/>
              <p:cNvSpPr/>
              <p:nvPr/>
            </p:nvSpPr>
            <p:spPr>
              <a:xfrm>
                <a:off x="913667" y="1445365"/>
                <a:ext cx="9903884" cy="811853"/>
              </a:xfrm>
              <a:prstGeom prst="roundRect">
                <a:avLst>
                  <a:gd name="adj" fmla="val 6950"/>
                </a:avLst>
              </a:prstGeom>
              <a:solidFill>
                <a:schemeClr val="bg1"/>
              </a:solidFill>
              <a:ln>
                <a:solidFill>
                  <a:schemeClr val="bg1"/>
                </a:solidFill>
              </a:ln>
              <a:effectLst>
                <a:innerShdw blurRad="63500" dist="508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33" name="ZoneTexte 32"/>
              <p:cNvSpPr txBox="1"/>
              <p:nvPr/>
            </p:nvSpPr>
            <p:spPr>
              <a:xfrm>
                <a:off x="992478" y="1473569"/>
                <a:ext cx="9746262" cy="655767"/>
              </a:xfrm>
              <a:prstGeom prst="rect">
                <a:avLst/>
              </a:prstGeom>
              <a:noFill/>
            </p:spPr>
            <p:txBody>
              <a:bodyPr wrap="square" rtlCol="0">
                <a:spAutoFit/>
              </a:bodyPr>
              <a:lstStyle/>
              <a:p>
                <a:pPr marL="17275" algn="ctr">
                  <a:tabLst>
                    <a:tab pos="7812411" algn="l"/>
                  </a:tabLst>
                </a:pPr>
                <a:r>
                  <a:rPr lang="fr-FR" sz="1632" b="1" dirty="0">
                    <a:solidFill>
                      <a:schemeClr val="accent2">
                        <a:lumMod val="50000"/>
                      </a:schemeClr>
                    </a:solidFill>
                    <a:ea typeface="Times New Roman" panose="02020603050405020304" pitchFamily="18" charset="0"/>
                    <a:cs typeface="Times New Roman" panose="02020603050405020304" pitchFamily="18" charset="0"/>
                  </a:rPr>
                  <a:t>Permettre le passage de relais, dans les meilleures conditions de qualité et de délai, à l’équipe du repreneur (</a:t>
                </a:r>
                <a:r>
                  <a:rPr lang="fr-FR" sz="1632" b="1" dirty="0">
                    <a:solidFill>
                      <a:srgbClr val="0070C0"/>
                    </a:solidFill>
                    <a:ea typeface="Times New Roman" panose="02020603050405020304" pitchFamily="18" charset="0"/>
                    <a:cs typeface="Times New Roman" panose="02020603050405020304" pitchFamily="18" charset="0"/>
                  </a:rPr>
                  <a:t>DSI ou un autre fournisseur</a:t>
                </a:r>
                <a:r>
                  <a:rPr lang="fr-FR" sz="1632" b="1" dirty="0">
                    <a:solidFill>
                      <a:schemeClr val="accent2">
                        <a:lumMod val="50000"/>
                      </a:schemeClr>
                    </a:solidFill>
                    <a:ea typeface="Times New Roman" panose="02020603050405020304" pitchFamily="18" charset="0"/>
                    <a:cs typeface="Times New Roman" panose="02020603050405020304" pitchFamily="18" charset="0"/>
                  </a:rPr>
                  <a:t>) à l’issue du service régulier.</a:t>
                </a:r>
              </a:p>
            </p:txBody>
          </p:sp>
        </p:grpSp>
        <p:sp>
          <p:nvSpPr>
            <p:cNvPr id="21" name="Ellipse 20"/>
            <p:cNvSpPr/>
            <p:nvPr/>
          </p:nvSpPr>
          <p:spPr>
            <a:xfrm>
              <a:off x="440040" y="2679820"/>
              <a:ext cx="1371600" cy="601795"/>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Objectif</a:t>
              </a:r>
            </a:p>
          </p:txBody>
        </p:sp>
      </p:grpSp>
      <p:grpSp>
        <p:nvGrpSpPr>
          <p:cNvPr id="10" name="Groupe 9"/>
          <p:cNvGrpSpPr/>
          <p:nvPr/>
        </p:nvGrpSpPr>
        <p:grpSpPr>
          <a:xfrm>
            <a:off x="1493263" y="3384543"/>
            <a:ext cx="5501014" cy="3292075"/>
            <a:chOff x="1754629" y="3749786"/>
            <a:chExt cx="11304000" cy="3903706"/>
          </a:xfrm>
        </p:grpSpPr>
        <p:sp>
          <p:nvSpPr>
            <p:cNvPr id="34" name="Organigramme : Document 8"/>
            <p:cNvSpPr/>
            <p:nvPr/>
          </p:nvSpPr>
          <p:spPr>
            <a:xfrm>
              <a:off x="1754629" y="3749786"/>
              <a:ext cx="11304000" cy="3903706"/>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1771"/>
                <a:gd name="connsiteX1" fmla="*/ 21600 w 21600"/>
                <a:gd name="connsiteY1" fmla="*/ 0 h 21771"/>
                <a:gd name="connsiteX2" fmla="*/ 21557 w 21600"/>
                <a:gd name="connsiteY2" fmla="*/ 19904 h 21771"/>
                <a:gd name="connsiteX3" fmla="*/ 0 w 21600"/>
                <a:gd name="connsiteY3" fmla="*/ 20172 h 21771"/>
                <a:gd name="connsiteX4" fmla="*/ 0 w 21600"/>
                <a:gd name="connsiteY4" fmla="*/ 0 h 2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771">
                  <a:moveTo>
                    <a:pt x="0" y="0"/>
                  </a:moveTo>
                  <a:lnTo>
                    <a:pt x="21600" y="0"/>
                  </a:lnTo>
                  <a:cubicBezTo>
                    <a:pt x="21600" y="5774"/>
                    <a:pt x="21557" y="14130"/>
                    <a:pt x="21557" y="19904"/>
                  </a:cubicBezTo>
                  <a:cubicBezTo>
                    <a:pt x="10757" y="19904"/>
                    <a:pt x="10800" y="23922"/>
                    <a:pt x="0" y="20172"/>
                  </a:cubicBezTo>
                  <a:lnTo>
                    <a:pt x="0" y="0"/>
                  </a:lnTo>
                  <a:close/>
                </a:path>
              </a:pathLst>
            </a:custGeom>
            <a:solidFill>
              <a:schemeClr val="bg1"/>
            </a:solidFill>
            <a:ln>
              <a:noFill/>
            </a:ln>
            <a:effectLst>
              <a:innerShdw blurRad="114300">
                <a:schemeClr val="accent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35" name="Rectangle 34"/>
            <p:cNvSpPr/>
            <p:nvPr/>
          </p:nvSpPr>
          <p:spPr>
            <a:xfrm>
              <a:off x="1808872" y="3828320"/>
              <a:ext cx="11243081" cy="3690790"/>
            </a:xfrm>
            <a:prstGeom prst="rect">
              <a:avLst/>
            </a:prstGeom>
          </p:spPr>
          <p:txBody>
            <a:bodyPr wrap="square">
              <a:spAutoFit/>
            </a:bodyPr>
            <a:lstStyle/>
            <a:p>
              <a:pPr marL="310942" indent="-310942">
                <a:spcAft>
                  <a:spcPts val="1088"/>
                </a:spcAft>
                <a:buFont typeface="+mj-lt"/>
                <a:buAutoNum type="arabicPeriod"/>
              </a:pPr>
              <a:r>
                <a:rPr lang="fr-FR" sz="1451" b="1" dirty="0">
                  <a:solidFill>
                    <a:srgbClr val="0070C0"/>
                  </a:solidFill>
                </a:rPr>
                <a:t>Les moyens matériels et/ou logiciels mis à la disposition du Titulaire par la DSI, pour autant que ces moyens subsistent à l’expiration ou à la prise d’effet de la résiliation du marché</a:t>
              </a:r>
            </a:p>
            <a:p>
              <a:pPr marL="310942" indent="-310942">
                <a:spcAft>
                  <a:spcPts val="1088"/>
                </a:spcAft>
                <a:buFont typeface="+mj-lt"/>
                <a:buAutoNum type="arabicPeriod"/>
              </a:pPr>
              <a:r>
                <a:rPr lang="fr-FR" sz="1451" b="1" dirty="0">
                  <a:solidFill>
                    <a:srgbClr val="0070C0"/>
                  </a:solidFill>
                </a:rPr>
                <a:t>Les guides et manuels d’administration des systèmes et outils en exploitation, dans leur dernière version, actualisée et conforme à l’état en production de ces systèmes et outils</a:t>
              </a:r>
            </a:p>
            <a:p>
              <a:pPr marL="310942" indent="-310942">
                <a:spcAft>
                  <a:spcPts val="1088"/>
                </a:spcAft>
                <a:buFont typeface="+mj-lt"/>
                <a:buAutoNum type="arabicPeriod"/>
              </a:pPr>
              <a:r>
                <a:rPr lang="fr-FR" sz="1451" b="1" dirty="0">
                  <a:solidFill>
                    <a:srgbClr val="0070C0"/>
                  </a:solidFill>
                </a:rPr>
                <a:t>Les guides et politiques de sécurité mis à jour</a:t>
              </a:r>
            </a:p>
            <a:p>
              <a:pPr marL="310942" indent="-310942">
                <a:spcAft>
                  <a:spcPts val="1088"/>
                </a:spcAft>
                <a:buFont typeface="+mj-lt"/>
                <a:buAutoNum type="arabicPeriod"/>
              </a:pPr>
              <a:r>
                <a:rPr lang="fr-FR" sz="1451" b="1" dirty="0">
                  <a:solidFill>
                    <a:srgbClr val="0070C0"/>
                  </a:solidFill>
                </a:rPr>
                <a:t>Les différents outils et scripts mis en place dans le cadre du projet avec leurs guides d’installation et d’exploitation</a:t>
              </a:r>
            </a:p>
            <a:p>
              <a:pPr marL="310942" indent="-310942">
                <a:spcAft>
                  <a:spcPts val="1088"/>
                </a:spcAft>
                <a:buFont typeface="+mj-lt"/>
                <a:buAutoNum type="arabicPeriod"/>
              </a:pPr>
              <a:r>
                <a:rPr lang="fr-FR" sz="1451" b="1" dirty="0">
                  <a:solidFill>
                    <a:srgbClr val="0070C0"/>
                  </a:solidFill>
                </a:rPr>
                <a:t>Un rapport de transfert des acquis montrant la couverture des différents aspects du projet par l’équipe de la DSI.</a:t>
              </a:r>
            </a:p>
          </p:txBody>
        </p:sp>
      </p:grpSp>
      <p:sp>
        <p:nvSpPr>
          <p:cNvPr id="39" name="Flèche droite rayée 38"/>
          <p:cNvSpPr/>
          <p:nvPr/>
        </p:nvSpPr>
        <p:spPr>
          <a:xfrm rot="10800000">
            <a:off x="1001215" y="4510011"/>
            <a:ext cx="391738" cy="326448"/>
          </a:xfrm>
          <a:prstGeom prst="stripedRightArrow">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grpSp>
        <p:nvGrpSpPr>
          <p:cNvPr id="13" name="Groupe 12"/>
          <p:cNvGrpSpPr/>
          <p:nvPr/>
        </p:nvGrpSpPr>
        <p:grpSpPr>
          <a:xfrm>
            <a:off x="387486" y="3414775"/>
            <a:ext cx="526146" cy="2639958"/>
            <a:chOff x="856086" y="3689538"/>
            <a:chExt cx="580222" cy="2911287"/>
          </a:xfrm>
        </p:grpSpPr>
        <p:sp>
          <p:nvSpPr>
            <p:cNvPr id="11" name="Ellipse 10"/>
            <p:cNvSpPr/>
            <p:nvPr/>
          </p:nvSpPr>
          <p:spPr>
            <a:xfrm>
              <a:off x="856086" y="3689538"/>
              <a:ext cx="580222" cy="2911287"/>
            </a:xfrm>
            <a:prstGeom prst="ellipse">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2" name="ZoneTexte 11"/>
            <p:cNvSpPr txBox="1"/>
            <p:nvPr/>
          </p:nvSpPr>
          <p:spPr>
            <a:xfrm rot="16200000">
              <a:off x="-81085" y="4940334"/>
              <a:ext cx="2454565" cy="409695"/>
            </a:xfrm>
            <a:prstGeom prst="rect">
              <a:avLst/>
            </a:prstGeom>
            <a:noFill/>
          </p:spPr>
          <p:txBody>
            <a:bodyPr wrap="none" rtlCol="0">
              <a:spAutoFit/>
            </a:bodyPr>
            <a:lstStyle/>
            <a:p>
              <a:r>
                <a:rPr lang="fr-FR" sz="1814" b="1" dirty="0">
                  <a:solidFill>
                    <a:srgbClr val="FFC000"/>
                  </a:solidFill>
                </a:rPr>
                <a:t>Éléments à transférer</a:t>
              </a:r>
            </a:p>
          </p:txBody>
        </p:sp>
      </p:grpSp>
      <p:grpSp>
        <p:nvGrpSpPr>
          <p:cNvPr id="23" name="Groupe 22">
            <a:extLst>
              <a:ext uri="{FF2B5EF4-FFF2-40B4-BE49-F238E27FC236}">
                <a16:creationId xmlns:a16="http://schemas.microsoft.com/office/drawing/2014/main" id="{66FB6EB1-2A9C-4A73-ABA1-CF9FEFB5C409}"/>
              </a:ext>
            </a:extLst>
          </p:cNvPr>
          <p:cNvGrpSpPr/>
          <p:nvPr/>
        </p:nvGrpSpPr>
        <p:grpSpPr>
          <a:xfrm>
            <a:off x="7137100" y="4023836"/>
            <a:ext cx="4667414" cy="2385192"/>
            <a:chOff x="6089554" y="5791593"/>
            <a:chExt cx="5282174" cy="2011503"/>
          </a:xfrm>
        </p:grpSpPr>
        <p:sp>
          <p:nvSpPr>
            <p:cNvPr id="26" name="Rectangle à coins arrondis 17">
              <a:extLst>
                <a:ext uri="{FF2B5EF4-FFF2-40B4-BE49-F238E27FC236}">
                  <a16:creationId xmlns:a16="http://schemas.microsoft.com/office/drawing/2014/main" id="{6883964F-A404-4529-8AE8-4A827E891DE1}"/>
                </a:ext>
              </a:extLst>
            </p:cNvPr>
            <p:cNvSpPr/>
            <p:nvPr/>
          </p:nvSpPr>
          <p:spPr>
            <a:xfrm>
              <a:off x="6089554" y="5791593"/>
              <a:ext cx="5282174" cy="2011503"/>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51"/>
            </a:p>
          </p:txBody>
        </p:sp>
        <p:sp>
          <p:nvSpPr>
            <p:cNvPr id="27" name="Rectangle 26">
              <a:extLst>
                <a:ext uri="{FF2B5EF4-FFF2-40B4-BE49-F238E27FC236}">
                  <a16:creationId xmlns:a16="http://schemas.microsoft.com/office/drawing/2014/main" id="{AB1C8F40-A1B3-4297-A825-0876EE5B4BE6}"/>
                </a:ext>
              </a:extLst>
            </p:cNvPr>
            <p:cNvSpPr/>
            <p:nvPr/>
          </p:nvSpPr>
          <p:spPr>
            <a:xfrm>
              <a:off x="6115432" y="5922573"/>
              <a:ext cx="5131837" cy="1777533"/>
            </a:xfrm>
            <a:prstGeom prst="rect">
              <a:avLst/>
            </a:prstGeom>
          </p:spPr>
          <p:txBody>
            <a:bodyPr wrap="square">
              <a:spAutoFit/>
            </a:bodyPr>
            <a:lstStyle/>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 Les moyens matériels et/ou logiciels mis à la disposition du Titulaire par la DSI</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Les guides et manuels d’administration des systèmes et outils en exploitation</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Les guides et politiques de sécurité mis à jour</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Les différents outils et scripts mis en place dans le cadre du projet avec leurs guides d’installation et d’exploitation</a:t>
              </a:r>
            </a:p>
            <a:p>
              <a:pPr marL="164108" indent="-146834" algn="just">
                <a:spcBef>
                  <a:spcPts val="544"/>
                </a:spcBef>
                <a:buFont typeface="Wingdings" panose="05000000000000000000" pitchFamily="2" charset="2"/>
                <a:buChar char="§"/>
              </a:pPr>
              <a:r>
                <a:rPr lang="fr-FR" sz="127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Un rapport de transfert des acquis montrant la couverture des différents aspects du projet par l’équipe de la DSI. </a:t>
              </a:r>
              <a:endParaRPr lang="fr-FR" sz="1270" b="1" dirty="0">
                <a:solidFill>
                  <a:srgbClr val="0070C0"/>
                </a:solidFill>
              </a:endParaRPr>
            </a:p>
          </p:txBody>
        </p:sp>
      </p:grpSp>
      <p:sp>
        <p:nvSpPr>
          <p:cNvPr id="29" name="Flèche courbée vers la droite 9">
            <a:extLst>
              <a:ext uri="{FF2B5EF4-FFF2-40B4-BE49-F238E27FC236}">
                <a16:creationId xmlns:a16="http://schemas.microsoft.com/office/drawing/2014/main" id="{A06AC7FC-8E20-4F32-BD05-02A8581779C0}"/>
              </a:ext>
            </a:extLst>
          </p:cNvPr>
          <p:cNvSpPr/>
          <p:nvPr/>
        </p:nvSpPr>
        <p:spPr>
          <a:xfrm rot="12557063" flipH="1" flipV="1">
            <a:off x="8517464" y="3069615"/>
            <a:ext cx="484658" cy="991109"/>
          </a:xfrm>
          <a:prstGeom prst="curv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a:solidFill>
                <a:schemeClr val="tx1"/>
              </a:solidFill>
            </a:endParaRPr>
          </a:p>
        </p:txBody>
      </p:sp>
      <p:sp>
        <p:nvSpPr>
          <p:cNvPr id="36" name="Ellipse 35">
            <a:extLst>
              <a:ext uri="{FF2B5EF4-FFF2-40B4-BE49-F238E27FC236}">
                <a16:creationId xmlns:a16="http://schemas.microsoft.com/office/drawing/2014/main" id="{15083D23-CF2B-4EBC-B63C-04609BBBE6B1}"/>
              </a:ext>
            </a:extLst>
          </p:cNvPr>
          <p:cNvSpPr/>
          <p:nvPr/>
        </p:nvSpPr>
        <p:spPr>
          <a:xfrm rot="21551853">
            <a:off x="8172664" y="3023977"/>
            <a:ext cx="1369870" cy="540301"/>
          </a:xfrm>
          <a:prstGeom prst="ellipse">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37" name="Rectangle 36">
            <a:extLst>
              <a:ext uri="{FF2B5EF4-FFF2-40B4-BE49-F238E27FC236}">
                <a16:creationId xmlns:a16="http://schemas.microsoft.com/office/drawing/2014/main" id="{F52F8915-803B-4955-BFAA-81EE70075899}"/>
              </a:ext>
            </a:extLst>
          </p:cNvPr>
          <p:cNvSpPr/>
          <p:nvPr/>
        </p:nvSpPr>
        <p:spPr>
          <a:xfrm rot="21551853">
            <a:off x="8397209" y="2996804"/>
            <a:ext cx="920782" cy="594650"/>
          </a:xfrm>
          <a:prstGeom prst="rect">
            <a:avLst/>
          </a:prstGeom>
        </p:spPr>
        <p:txBody>
          <a:bodyPr wrap="square">
            <a:spAutoFit/>
          </a:bodyPr>
          <a:lstStyle/>
          <a:p>
            <a:pPr algn="ctr"/>
            <a:r>
              <a:rPr lang="fr-FR" sz="1632" b="1" dirty="0">
                <a:solidFill>
                  <a:schemeClr val="accent1">
                    <a:lumMod val="75000"/>
                  </a:schemeClr>
                </a:solidFill>
                <a:latin typeface="Calibri" panose="020F0502020204030204" pitchFamily="34" charset="0"/>
                <a:ea typeface="Times New Roman" panose="02020603050405020304" pitchFamily="18" charset="0"/>
                <a:cs typeface="Calibri" panose="020F0502020204030204" pitchFamily="34" charset="0"/>
              </a:rPr>
              <a:t>Livrables</a:t>
            </a:r>
            <a:endParaRPr lang="fr-FR" sz="1632" b="1" dirty="0">
              <a:solidFill>
                <a:schemeClr val="accent1">
                  <a:lumMod val="75000"/>
                </a:schemeClr>
              </a:solidFill>
            </a:endParaRPr>
          </a:p>
        </p:txBody>
      </p:sp>
    </p:spTree>
    <p:extLst>
      <p:ext uri="{BB962C8B-B14F-4D97-AF65-F5344CB8AC3E}">
        <p14:creationId xmlns:p14="http://schemas.microsoft.com/office/powerpoint/2010/main" val="1664568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2</a:t>
            </a:r>
          </a:p>
        </p:txBody>
      </p:sp>
      <p:sp>
        <p:nvSpPr>
          <p:cNvPr id="22" name="Chevron 48">
            <a:extLst>
              <a:ext uri="{FF2B5EF4-FFF2-40B4-BE49-F238E27FC236}">
                <a16:creationId xmlns:a16="http://schemas.microsoft.com/office/drawing/2014/main" id="{6199FCDF-D29F-49F5-831C-A0E986F1E4A4}"/>
              </a:ext>
            </a:extLst>
          </p:cNvPr>
          <p:cNvSpPr/>
          <p:nvPr/>
        </p:nvSpPr>
        <p:spPr>
          <a:xfrm>
            <a:off x="1466418" y="1067125"/>
            <a:ext cx="10027853" cy="833092"/>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3" name="Chevron 49">
            <a:extLst>
              <a:ext uri="{FF2B5EF4-FFF2-40B4-BE49-F238E27FC236}">
                <a16:creationId xmlns:a16="http://schemas.microsoft.com/office/drawing/2014/main" id="{83A659B5-FCC2-4950-BF29-55386ADC14D6}"/>
              </a:ext>
            </a:extLst>
          </p:cNvPr>
          <p:cNvSpPr/>
          <p:nvPr/>
        </p:nvSpPr>
        <p:spPr>
          <a:xfrm>
            <a:off x="318488" y="1067124"/>
            <a:ext cx="1328485" cy="83558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4" name="ZoneTexte 23">
            <a:extLst>
              <a:ext uri="{FF2B5EF4-FFF2-40B4-BE49-F238E27FC236}">
                <a16:creationId xmlns:a16="http://schemas.microsoft.com/office/drawing/2014/main" id="{05658F6A-B045-4AA4-8860-38FC7383774D}"/>
              </a:ext>
            </a:extLst>
          </p:cNvPr>
          <p:cNvSpPr txBox="1"/>
          <p:nvPr/>
        </p:nvSpPr>
        <p:spPr>
          <a:xfrm>
            <a:off x="2199759" y="1142011"/>
            <a:ext cx="8387626" cy="706347"/>
          </a:xfrm>
          <a:prstGeom prst="rect">
            <a:avLst/>
          </a:prstGeom>
          <a:noFill/>
        </p:spPr>
        <p:txBody>
          <a:bodyPr wrap="square" rtlCol="0">
            <a:spAutoFit/>
          </a:bodyPr>
          <a:lstStyle/>
          <a:p>
            <a:r>
              <a:rPr lang="fr-FR" sz="1995" b="1" dirty="0">
                <a:solidFill>
                  <a:schemeClr val="bg1"/>
                </a:solidFill>
              </a:rPr>
              <a:t>Assistance technique pour le conseil en architecture technique et en performance applicative</a:t>
            </a:r>
          </a:p>
        </p:txBody>
      </p:sp>
      <p:sp>
        <p:nvSpPr>
          <p:cNvPr id="25" name="ZoneTexte 24">
            <a:extLst>
              <a:ext uri="{FF2B5EF4-FFF2-40B4-BE49-F238E27FC236}">
                <a16:creationId xmlns:a16="http://schemas.microsoft.com/office/drawing/2014/main" id="{FC5D397E-1552-4D05-BE34-F5F0227BE392}"/>
              </a:ext>
            </a:extLst>
          </p:cNvPr>
          <p:cNvSpPr txBox="1"/>
          <p:nvPr/>
        </p:nvSpPr>
        <p:spPr>
          <a:xfrm>
            <a:off x="706337" y="1286955"/>
            <a:ext cx="829179" cy="399340"/>
          </a:xfrm>
          <a:prstGeom prst="rect">
            <a:avLst/>
          </a:prstGeom>
          <a:noFill/>
        </p:spPr>
        <p:txBody>
          <a:bodyPr wrap="square" rtlCol="0">
            <a:spAutoFit/>
          </a:bodyPr>
          <a:lstStyle/>
          <a:p>
            <a:pPr algn="ctr"/>
            <a:r>
              <a:rPr lang="fr-FR" sz="1995" b="1" dirty="0">
                <a:solidFill>
                  <a:schemeClr val="bg1"/>
                </a:solidFill>
              </a:rPr>
              <a:t>Lot 2</a:t>
            </a:r>
          </a:p>
        </p:txBody>
      </p:sp>
      <p:sp>
        <p:nvSpPr>
          <p:cNvPr id="26" name="Rectangle à coins arrondis 25">
            <a:extLst>
              <a:ext uri="{FF2B5EF4-FFF2-40B4-BE49-F238E27FC236}">
                <a16:creationId xmlns:a16="http://schemas.microsoft.com/office/drawing/2014/main" id="{9DCA7405-3231-4B4B-A568-835954D05577}"/>
              </a:ext>
            </a:extLst>
          </p:cNvPr>
          <p:cNvSpPr/>
          <p:nvPr/>
        </p:nvSpPr>
        <p:spPr>
          <a:xfrm>
            <a:off x="6306038" y="3961882"/>
            <a:ext cx="4577423" cy="522375"/>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176" dirty="0"/>
              <a:t>Domaine architecture applicative</a:t>
            </a:r>
            <a:endParaRPr lang="fr-FR" sz="2176" b="1" dirty="0"/>
          </a:p>
        </p:txBody>
      </p:sp>
      <p:sp>
        <p:nvSpPr>
          <p:cNvPr id="27" name="Rectangle à coins arrondis 26">
            <a:extLst>
              <a:ext uri="{FF2B5EF4-FFF2-40B4-BE49-F238E27FC236}">
                <a16:creationId xmlns:a16="http://schemas.microsoft.com/office/drawing/2014/main" id="{4A3EED4E-A731-4D29-AA77-168DEEC365C2}"/>
              </a:ext>
            </a:extLst>
          </p:cNvPr>
          <p:cNvSpPr/>
          <p:nvPr/>
        </p:nvSpPr>
        <p:spPr>
          <a:xfrm>
            <a:off x="6300776" y="4622454"/>
            <a:ext cx="4582685" cy="522375"/>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176" dirty="0"/>
              <a:t> Domaine performance applicative </a:t>
            </a:r>
          </a:p>
        </p:txBody>
      </p:sp>
      <p:grpSp>
        <p:nvGrpSpPr>
          <p:cNvPr id="32" name="Groupe 31">
            <a:extLst>
              <a:ext uri="{FF2B5EF4-FFF2-40B4-BE49-F238E27FC236}">
                <a16:creationId xmlns:a16="http://schemas.microsoft.com/office/drawing/2014/main" id="{DA15556C-EAD0-463C-AFD6-329DAE8E66E3}"/>
              </a:ext>
            </a:extLst>
          </p:cNvPr>
          <p:cNvGrpSpPr/>
          <p:nvPr/>
        </p:nvGrpSpPr>
        <p:grpSpPr>
          <a:xfrm>
            <a:off x="568142" y="2321043"/>
            <a:ext cx="2809495" cy="707840"/>
            <a:chOff x="-755905" y="3097783"/>
            <a:chExt cx="3098249" cy="780590"/>
          </a:xfrm>
        </p:grpSpPr>
        <p:sp>
          <p:nvSpPr>
            <p:cNvPr id="33" name="Ellipse 32">
              <a:extLst>
                <a:ext uri="{FF2B5EF4-FFF2-40B4-BE49-F238E27FC236}">
                  <a16:creationId xmlns:a16="http://schemas.microsoft.com/office/drawing/2014/main" id="{2D1E8ED3-61A0-4022-8CCC-D364105637F8}"/>
                </a:ext>
              </a:extLst>
            </p:cNvPr>
            <p:cNvSpPr/>
            <p:nvPr/>
          </p:nvSpPr>
          <p:spPr>
            <a:xfrm>
              <a:off x="-623452" y="3097783"/>
              <a:ext cx="2965796" cy="78059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35" name="Rectangle 34">
              <a:extLst>
                <a:ext uri="{FF2B5EF4-FFF2-40B4-BE49-F238E27FC236}">
                  <a16:creationId xmlns:a16="http://schemas.microsoft.com/office/drawing/2014/main" id="{89FB5FA3-7558-4D06-9B73-D80D151DCC84}"/>
                </a:ext>
              </a:extLst>
            </p:cNvPr>
            <p:cNvSpPr/>
            <p:nvPr/>
          </p:nvSpPr>
          <p:spPr>
            <a:xfrm>
              <a:off x="-755905" y="3303412"/>
              <a:ext cx="3022049" cy="378795"/>
            </a:xfrm>
            <a:prstGeom prst="rect">
              <a:avLst/>
            </a:prstGeom>
          </p:spPr>
          <p:txBody>
            <a:bodyPr wrap="square">
              <a:spAutoFit/>
            </a:bodyPr>
            <a:lstStyle/>
            <a:p>
              <a:pPr algn="ctr"/>
              <a:r>
                <a:rPr lang="fr-FR" sz="1632" b="1" dirty="0">
                  <a:solidFill>
                    <a:schemeClr val="bg1"/>
                  </a:solidFill>
                </a:rPr>
                <a:t>Consistance des prestations </a:t>
              </a:r>
            </a:p>
          </p:txBody>
        </p:sp>
      </p:grpSp>
      <p:grpSp>
        <p:nvGrpSpPr>
          <p:cNvPr id="36" name="Groupe 35">
            <a:extLst>
              <a:ext uri="{FF2B5EF4-FFF2-40B4-BE49-F238E27FC236}">
                <a16:creationId xmlns:a16="http://schemas.microsoft.com/office/drawing/2014/main" id="{6C06AF5D-E44F-4BD6-B5EC-CB4D75BAFB9F}"/>
              </a:ext>
            </a:extLst>
          </p:cNvPr>
          <p:cNvGrpSpPr/>
          <p:nvPr/>
        </p:nvGrpSpPr>
        <p:grpSpPr>
          <a:xfrm>
            <a:off x="499044" y="3359902"/>
            <a:ext cx="4767777" cy="2487537"/>
            <a:chOff x="556087" y="2714623"/>
            <a:chExt cx="5452077" cy="6400183"/>
          </a:xfrm>
        </p:grpSpPr>
        <p:sp>
          <p:nvSpPr>
            <p:cNvPr id="37" name="Rectangle à coins arrondis 6">
              <a:extLst>
                <a:ext uri="{FF2B5EF4-FFF2-40B4-BE49-F238E27FC236}">
                  <a16:creationId xmlns:a16="http://schemas.microsoft.com/office/drawing/2014/main" id="{C578E58C-E773-4506-8446-8DDA425E7FE5}"/>
                </a:ext>
              </a:extLst>
            </p:cNvPr>
            <p:cNvSpPr/>
            <p:nvPr/>
          </p:nvSpPr>
          <p:spPr>
            <a:xfrm>
              <a:off x="556087" y="2714623"/>
              <a:ext cx="5452077" cy="6400183"/>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fr-FR" sz="3264" dirty="0"/>
            </a:p>
          </p:txBody>
        </p:sp>
        <p:sp>
          <p:nvSpPr>
            <p:cNvPr id="38" name="Rectangle 37">
              <a:extLst>
                <a:ext uri="{FF2B5EF4-FFF2-40B4-BE49-F238E27FC236}">
                  <a16:creationId xmlns:a16="http://schemas.microsoft.com/office/drawing/2014/main" id="{A51AB7F4-0EA8-4487-822F-0FB43957116D}"/>
                </a:ext>
              </a:extLst>
            </p:cNvPr>
            <p:cNvSpPr/>
            <p:nvPr/>
          </p:nvSpPr>
          <p:spPr>
            <a:xfrm>
              <a:off x="635104" y="3150853"/>
              <a:ext cx="5234400" cy="5406547"/>
            </a:xfrm>
            <a:prstGeom prst="rect">
              <a:avLst/>
            </a:prstGeom>
          </p:spPr>
          <p:txBody>
            <a:bodyPr wrap="square">
              <a:spAutoFit/>
            </a:bodyPr>
            <a:lstStyle/>
            <a:p>
              <a:pPr algn="just">
                <a:spcAft>
                  <a:spcPts val="544"/>
                </a:spcAft>
                <a:tabLst>
                  <a:tab pos="244723" algn="l"/>
                </a:tabLst>
              </a:pPr>
              <a:r>
                <a:rPr lang="fr-FR" sz="2176" dirty="0">
                  <a:solidFill>
                    <a:srgbClr val="0070C0"/>
                  </a:solidFill>
                </a:rPr>
                <a:t>Assistance technique pour apporter </a:t>
              </a:r>
              <a:r>
                <a:rPr lang="fr-FR" sz="2176" b="1" dirty="0">
                  <a:solidFill>
                    <a:srgbClr val="0070C0"/>
                  </a:solidFill>
                </a:rPr>
                <a:t>l’expertise</a:t>
              </a:r>
              <a:r>
                <a:rPr lang="fr-FR" sz="2176" dirty="0">
                  <a:solidFill>
                    <a:srgbClr val="0070C0"/>
                  </a:solidFill>
                </a:rPr>
                <a:t> et le </a:t>
              </a:r>
              <a:r>
                <a:rPr lang="fr-FR" sz="2176" b="1" dirty="0">
                  <a:solidFill>
                    <a:srgbClr val="0070C0"/>
                  </a:solidFill>
                </a:rPr>
                <a:t>conseil</a:t>
              </a:r>
              <a:r>
                <a:rPr lang="fr-FR" sz="2176" dirty="0">
                  <a:solidFill>
                    <a:srgbClr val="0070C0"/>
                  </a:solidFill>
                </a:rPr>
                <a:t> nécessaires pour accompagner les projets de développement et d’amélioration du système d’information du Ministère, notamment MASSAR</a:t>
              </a:r>
            </a:p>
          </p:txBody>
        </p:sp>
      </p:grpSp>
      <p:sp>
        <p:nvSpPr>
          <p:cNvPr id="39" name="Flèche : droite 38">
            <a:extLst>
              <a:ext uri="{FF2B5EF4-FFF2-40B4-BE49-F238E27FC236}">
                <a16:creationId xmlns:a16="http://schemas.microsoft.com/office/drawing/2014/main" id="{492EA2BE-DAE4-4FBD-B4CF-E7CB8DC84660}"/>
              </a:ext>
            </a:extLst>
          </p:cNvPr>
          <p:cNvSpPr/>
          <p:nvPr/>
        </p:nvSpPr>
        <p:spPr>
          <a:xfrm>
            <a:off x="5451481" y="4077414"/>
            <a:ext cx="468137" cy="898277"/>
          </a:xfrm>
          <a:prstGeom prst="rightArrow">
            <a:avLst/>
          </a:prstGeom>
          <a:solidFill>
            <a:schemeClr val="accent2"/>
          </a:solidFill>
          <a:effectLst>
            <a:softEdge rad="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381225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2 - Profils et charge</a:t>
            </a:r>
          </a:p>
        </p:txBody>
      </p:sp>
      <p:sp>
        <p:nvSpPr>
          <p:cNvPr id="19" name="Rectangle à coins arrondis 25">
            <a:extLst>
              <a:ext uri="{FF2B5EF4-FFF2-40B4-BE49-F238E27FC236}">
                <a16:creationId xmlns:a16="http://schemas.microsoft.com/office/drawing/2014/main" id="{E1E18DD3-4F94-4411-BF7D-28AA54D8BD96}"/>
              </a:ext>
            </a:extLst>
          </p:cNvPr>
          <p:cNvSpPr/>
          <p:nvPr/>
        </p:nvSpPr>
        <p:spPr>
          <a:xfrm>
            <a:off x="982731" y="1356053"/>
            <a:ext cx="4582685" cy="1216129"/>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632" b="1" dirty="0"/>
              <a:t>Estimation du niveau d’effort du lot 2 est  250 JH pour toute la durée du projet (30 mois) </a:t>
            </a:r>
          </a:p>
        </p:txBody>
      </p:sp>
      <p:graphicFrame>
        <p:nvGraphicFramePr>
          <p:cNvPr id="4" name="Tableau 3">
            <a:extLst>
              <a:ext uri="{FF2B5EF4-FFF2-40B4-BE49-F238E27FC236}">
                <a16:creationId xmlns:a16="http://schemas.microsoft.com/office/drawing/2014/main" id="{43010453-697F-4FB0-A102-9746CECDD41A}"/>
              </a:ext>
            </a:extLst>
          </p:cNvPr>
          <p:cNvGraphicFramePr>
            <a:graphicFrameLocks noGrp="1"/>
          </p:cNvGraphicFramePr>
          <p:nvPr>
            <p:extLst/>
          </p:nvPr>
        </p:nvGraphicFramePr>
        <p:xfrm>
          <a:off x="6399458" y="1356053"/>
          <a:ext cx="4582684" cy="1474672"/>
        </p:xfrm>
        <a:graphic>
          <a:graphicData uri="http://schemas.openxmlformats.org/drawingml/2006/table">
            <a:tbl>
              <a:tblPr firstRow="1" bandRow="1">
                <a:tableStyleId>{5C22544A-7EE6-4342-B048-85BDC9FD1C3A}</a:tableStyleId>
              </a:tblPr>
              <a:tblGrid>
                <a:gridCol w="3276491">
                  <a:extLst>
                    <a:ext uri="{9D8B030D-6E8A-4147-A177-3AD203B41FA5}">
                      <a16:colId xmlns:a16="http://schemas.microsoft.com/office/drawing/2014/main" val="2619081806"/>
                    </a:ext>
                  </a:extLst>
                </a:gridCol>
                <a:gridCol w="1306193">
                  <a:extLst>
                    <a:ext uri="{9D8B030D-6E8A-4147-A177-3AD203B41FA5}">
                      <a16:colId xmlns:a16="http://schemas.microsoft.com/office/drawing/2014/main" val="842798483"/>
                    </a:ext>
                  </a:extLst>
                </a:gridCol>
              </a:tblGrid>
              <a:tr h="304032">
                <a:tc>
                  <a:txBody>
                    <a:bodyPr/>
                    <a:lstStyle/>
                    <a:p>
                      <a:r>
                        <a:rPr lang="fr-FR" sz="1500" dirty="0"/>
                        <a:t>Profil</a:t>
                      </a:r>
                    </a:p>
                  </a:txBody>
                  <a:tcPr marL="82918" marR="82918" marT="41459" marB="41459"/>
                </a:tc>
                <a:tc>
                  <a:txBody>
                    <a:bodyPr/>
                    <a:lstStyle/>
                    <a:p>
                      <a:r>
                        <a:rPr lang="fr-FR" sz="1500" dirty="0"/>
                        <a:t>Quantité en JH </a:t>
                      </a:r>
                    </a:p>
                  </a:txBody>
                  <a:tcPr marL="82918" marR="82918" marT="41459" marB="41459"/>
                </a:tc>
                <a:extLst>
                  <a:ext uri="{0D108BD9-81ED-4DB2-BD59-A6C34878D82A}">
                    <a16:rowId xmlns:a16="http://schemas.microsoft.com/office/drawing/2014/main" val="638054758"/>
                  </a:ext>
                </a:extLst>
              </a:tr>
              <a:tr h="304032">
                <a:tc>
                  <a:txBody>
                    <a:bodyPr/>
                    <a:lstStyle/>
                    <a:p>
                      <a:r>
                        <a:rPr lang="fr-FR" sz="1500" dirty="0"/>
                        <a:t>Architecte Applicatif</a:t>
                      </a:r>
                    </a:p>
                  </a:txBody>
                  <a:tcPr marL="82918" marR="82918" marT="41459" marB="41459"/>
                </a:tc>
                <a:tc>
                  <a:txBody>
                    <a:bodyPr/>
                    <a:lstStyle/>
                    <a:p>
                      <a:r>
                        <a:rPr lang="fr-FR" sz="1500" dirty="0"/>
                        <a:t>125</a:t>
                      </a:r>
                    </a:p>
                  </a:txBody>
                  <a:tcPr marL="82918" marR="82918" marT="41459" marB="41459"/>
                </a:tc>
                <a:extLst>
                  <a:ext uri="{0D108BD9-81ED-4DB2-BD59-A6C34878D82A}">
                    <a16:rowId xmlns:a16="http://schemas.microsoft.com/office/drawing/2014/main" val="1682385923"/>
                  </a:ext>
                </a:extLst>
              </a:tr>
              <a:tr h="304032">
                <a:tc>
                  <a:txBody>
                    <a:bodyPr/>
                    <a:lstStyle/>
                    <a:p>
                      <a:r>
                        <a:rPr lang="fr-FR" sz="1500" dirty="0"/>
                        <a:t>Ingénieur performance IT</a:t>
                      </a:r>
                    </a:p>
                  </a:txBody>
                  <a:tcPr marL="82918" marR="82918" marT="41459" marB="41459"/>
                </a:tc>
                <a:tc>
                  <a:txBody>
                    <a:bodyPr/>
                    <a:lstStyle/>
                    <a:p>
                      <a:r>
                        <a:rPr lang="fr-FR" sz="1500" dirty="0"/>
                        <a:t>125</a:t>
                      </a:r>
                    </a:p>
                  </a:txBody>
                  <a:tcPr marL="82918" marR="82918" marT="41459" marB="41459"/>
                </a:tc>
                <a:extLst>
                  <a:ext uri="{0D108BD9-81ED-4DB2-BD59-A6C34878D82A}">
                    <a16:rowId xmlns:a16="http://schemas.microsoft.com/office/drawing/2014/main" val="925779067"/>
                  </a:ext>
                </a:extLst>
              </a:tr>
              <a:tr h="304032">
                <a:tc>
                  <a:txBody>
                    <a:bodyPr/>
                    <a:lstStyle/>
                    <a:p>
                      <a:pPr algn="r"/>
                      <a:r>
                        <a:rPr lang="fr-FR" sz="1500" b="1" dirty="0"/>
                        <a:t>Total</a:t>
                      </a:r>
                    </a:p>
                  </a:txBody>
                  <a:tcPr marL="82918" marR="82918" marT="41459" marB="41459"/>
                </a:tc>
                <a:tc>
                  <a:txBody>
                    <a:bodyPr/>
                    <a:lstStyle/>
                    <a:p>
                      <a:r>
                        <a:rPr lang="fr-FR" sz="1500" b="1" dirty="0"/>
                        <a:t>250</a:t>
                      </a:r>
                    </a:p>
                  </a:txBody>
                  <a:tcPr marL="82918" marR="82918" marT="41459" marB="41459"/>
                </a:tc>
                <a:extLst>
                  <a:ext uri="{0D108BD9-81ED-4DB2-BD59-A6C34878D82A}">
                    <a16:rowId xmlns:a16="http://schemas.microsoft.com/office/drawing/2014/main" val="3478974432"/>
                  </a:ext>
                </a:extLst>
              </a:tr>
            </a:tbl>
          </a:graphicData>
        </a:graphic>
      </p:graphicFrame>
      <p:sp>
        <p:nvSpPr>
          <p:cNvPr id="6" name="Flèche : droite 5">
            <a:extLst>
              <a:ext uri="{FF2B5EF4-FFF2-40B4-BE49-F238E27FC236}">
                <a16:creationId xmlns:a16="http://schemas.microsoft.com/office/drawing/2014/main" id="{FDC555CA-26B4-4CD9-BDE7-9546EC4D126C}"/>
              </a:ext>
            </a:extLst>
          </p:cNvPr>
          <p:cNvSpPr/>
          <p:nvPr/>
        </p:nvSpPr>
        <p:spPr>
          <a:xfrm>
            <a:off x="5748368" y="1543510"/>
            <a:ext cx="468137" cy="898277"/>
          </a:xfrm>
          <a:prstGeom prst="rightArrow">
            <a:avLst/>
          </a:prstGeom>
          <a:solidFill>
            <a:schemeClr val="accent2"/>
          </a:solidFill>
          <a:effectLst>
            <a:softEdge rad="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24" name="Flèche courbée vers le bas 6">
            <a:extLst>
              <a:ext uri="{FF2B5EF4-FFF2-40B4-BE49-F238E27FC236}">
                <a16:creationId xmlns:a16="http://schemas.microsoft.com/office/drawing/2014/main" id="{17FDF68C-833F-49D4-8D7F-48CB6E8D7F4C}"/>
              </a:ext>
            </a:extLst>
          </p:cNvPr>
          <p:cNvSpPr/>
          <p:nvPr/>
        </p:nvSpPr>
        <p:spPr>
          <a:xfrm rot="5964363">
            <a:off x="5519800" y="4712511"/>
            <a:ext cx="1316969" cy="477900"/>
          </a:xfrm>
          <a:prstGeom prst="curvedDownArrow">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dirty="0">
              <a:solidFill>
                <a:schemeClr val="tx1"/>
              </a:solidFill>
            </a:endParaRPr>
          </a:p>
        </p:txBody>
      </p:sp>
      <p:sp>
        <p:nvSpPr>
          <p:cNvPr id="25" name="Flèche courbée vers le bas 27">
            <a:extLst>
              <a:ext uri="{FF2B5EF4-FFF2-40B4-BE49-F238E27FC236}">
                <a16:creationId xmlns:a16="http://schemas.microsoft.com/office/drawing/2014/main" id="{D131B5B9-CC52-46A0-976B-0F14F1053F2B}"/>
              </a:ext>
            </a:extLst>
          </p:cNvPr>
          <p:cNvSpPr/>
          <p:nvPr/>
        </p:nvSpPr>
        <p:spPr>
          <a:xfrm rot="11436583">
            <a:off x="3865604" y="4367932"/>
            <a:ext cx="1316969" cy="477900"/>
          </a:xfrm>
          <a:prstGeom prst="curvedDownArrow">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dirty="0">
              <a:solidFill>
                <a:schemeClr val="tx1"/>
              </a:solidFill>
            </a:endParaRPr>
          </a:p>
        </p:txBody>
      </p:sp>
      <p:sp>
        <p:nvSpPr>
          <p:cNvPr id="28" name="Flèche courbée vers le bas 28">
            <a:extLst>
              <a:ext uri="{FF2B5EF4-FFF2-40B4-BE49-F238E27FC236}">
                <a16:creationId xmlns:a16="http://schemas.microsoft.com/office/drawing/2014/main" id="{A9C33D12-FAF6-4C07-A08A-596AE1CCA335}"/>
              </a:ext>
            </a:extLst>
          </p:cNvPr>
          <p:cNvSpPr/>
          <p:nvPr/>
        </p:nvSpPr>
        <p:spPr>
          <a:xfrm rot="20151774">
            <a:off x="5941548" y="3406845"/>
            <a:ext cx="1316969" cy="477900"/>
          </a:xfrm>
          <a:prstGeom prst="curvedDownArrow">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chemeClr val="tx1"/>
              </a:solidFill>
            </a:endParaRPr>
          </a:p>
        </p:txBody>
      </p:sp>
      <p:grpSp>
        <p:nvGrpSpPr>
          <p:cNvPr id="29" name="Groupe 28">
            <a:extLst>
              <a:ext uri="{FF2B5EF4-FFF2-40B4-BE49-F238E27FC236}">
                <a16:creationId xmlns:a16="http://schemas.microsoft.com/office/drawing/2014/main" id="{48B55332-16D1-45FC-8CAC-A3591358D0C4}"/>
              </a:ext>
            </a:extLst>
          </p:cNvPr>
          <p:cNvGrpSpPr/>
          <p:nvPr/>
        </p:nvGrpSpPr>
        <p:grpSpPr>
          <a:xfrm>
            <a:off x="5020690" y="3767013"/>
            <a:ext cx="1976214" cy="1309500"/>
            <a:chOff x="6046216" y="3353887"/>
            <a:chExt cx="2534366" cy="1600200"/>
          </a:xfrm>
        </p:grpSpPr>
        <p:sp>
          <p:nvSpPr>
            <p:cNvPr id="30" name="Ellipse 29">
              <a:extLst>
                <a:ext uri="{FF2B5EF4-FFF2-40B4-BE49-F238E27FC236}">
                  <a16:creationId xmlns:a16="http://schemas.microsoft.com/office/drawing/2014/main" id="{E407937B-599B-429A-B32F-F972E50EB752}"/>
                </a:ext>
              </a:extLst>
            </p:cNvPr>
            <p:cNvSpPr/>
            <p:nvPr/>
          </p:nvSpPr>
          <p:spPr>
            <a:xfrm>
              <a:off x="6046216" y="3353887"/>
              <a:ext cx="2534366" cy="1600200"/>
            </a:xfrm>
            <a:prstGeom prst="ellipse">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b="1" dirty="0"/>
            </a:p>
          </p:txBody>
        </p:sp>
        <p:sp>
          <p:nvSpPr>
            <p:cNvPr id="31" name="Rectangle 30">
              <a:extLst>
                <a:ext uri="{FF2B5EF4-FFF2-40B4-BE49-F238E27FC236}">
                  <a16:creationId xmlns:a16="http://schemas.microsoft.com/office/drawing/2014/main" id="{CD050E01-C7D9-4CDB-A881-0100F463D4C2}"/>
                </a:ext>
              </a:extLst>
            </p:cNvPr>
            <p:cNvSpPr/>
            <p:nvPr/>
          </p:nvSpPr>
          <p:spPr>
            <a:xfrm>
              <a:off x="6426950" y="3545486"/>
              <a:ext cx="1772896" cy="931320"/>
            </a:xfrm>
            <a:prstGeom prst="rect">
              <a:avLst/>
            </a:prstGeom>
          </p:spPr>
          <p:txBody>
            <a:bodyPr wrap="square">
              <a:spAutoFit/>
            </a:bodyPr>
            <a:lstStyle/>
            <a:p>
              <a:pPr algn="ctr"/>
              <a:r>
                <a:rPr lang="fr-FR" sz="1451" b="1" dirty="0">
                  <a:solidFill>
                    <a:srgbClr val="FFC000"/>
                  </a:solidFill>
                </a:rPr>
                <a:t>30 mois</a:t>
              </a:r>
            </a:p>
            <a:p>
              <a:pPr algn="ctr"/>
              <a:r>
                <a:rPr lang="fr-FR" sz="1451" b="1" dirty="0">
                  <a:solidFill>
                    <a:schemeClr val="bg1"/>
                  </a:solidFill>
                </a:rPr>
                <a:t>répartis sur </a:t>
              </a:r>
            </a:p>
            <a:p>
              <a:pPr algn="ctr"/>
              <a:r>
                <a:rPr lang="fr-FR" sz="1451" b="1" dirty="0">
                  <a:solidFill>
                    <a:srgbClr val="FFC000"/>
                  </a:solidFill>
                </a:rPr>
                <a:t>3 périodes</a:t>
              </a:r>
            </a:p>
          </p:txBody>
        </p:sp>
      </p:grpSp>
      <p:sp>
        <p:nvSpPr>
          <p:cNvPr id="32" name="Organigramme : Document 31">
            <a:extLst>
              <a:ext uri="{FF2B5EF4-FFF2-40B4-BE49-F238E27FC236}">
                <a16:creationId xmlns:a16="http://schemas.microsoft.com/office/drawing/2014/main" id="{6174C5B0-AC45-4E4C-B9A0-5B50E9DFE2D0}"/>
              </a:ext>
            </a:extLst>
          </p:cNvPr>
          <p:cNvSpPr/>
          <p:nvPr/>
        </p:nvSpPr>
        <p:spPr>
          <a:xfrm>
            <a:off x="7107389" y="4126868"/>
            <a:ext cx="1860756" cy="694785"/>
          </a:xfrm>
          <a:prstGeom prst="flowChartDocument">
            <a:avLst/>
          </a:prstGeom>
          <a:solidFill>
            <a:schemeClr val="bg1"/>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51" b="1" dirty="0">
                <a:solidFill>
                  <a:srgbClr val="002060"/>
                </a:solidFill>
              </a:rPr>
              <a:t>12 mois</a:t>
            </a:r>
          </a:p>
        </p:txBody>
      </p:sp>
      <p:sp>
        <p:nvSpPr>
          <p:cNvPr id="33" name="Organigramme : Document 32">
            <a:extLst>
              <a:ext uri="{FF2B5EF4-FFF2-40B4-BE49-F238E27FC236}">
                <a16:creationId xmlns:a16="http://schemas.microsoft.com/office/drawing/2014/main" id="{9FE2CA4E-5E71-4A02-B54F-3B2C3A05A010}"/>
              </a:ext>
            </a:extLst>
          </p:cNvPr>
          <p:cNvSpPr/>
          <p:nvPr/>
        </p:nvSpPr>
        <p:spPr>
          <a:xfrm>
            <a:off x="3965003" y="5853970"/>
            <a:ext cx="1860756" cy="753549"/>
          </a:xfrm>
          <a:prstGeom prst="flowChartDocument">
            <a:avLst/>
          </a:prstGeom>
          <a:solidFill>
            <a:schemeClr val="bg1"/>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51" b="1" dirty="0">
                <a:solidFill>
                  <a:srgbClr val="002060"/>
                </a:solidFill>
              </a:rPr>
              <a:t>9 mois</a:t>
            </a:r>
          </a:p>
        </p:txBody>
      </p:sp>
      <p:sp>
        <p:nvSpPr>
          <p:cNvPr id="34" name="Organigramme : Document 33">
            <a:extLst>
              <a:ext uri="{FF2B5EF4-FFF2-40B4-BE49-F238E27FC236}">
                <a16:creationId xmlns:a16="http://schemas.microsoft.com/office/drawing/2014/main" id="{51449120-EF8A-46E0-907E-572B7E0074A9}"/>
              </a:ext>
            </a:extLst>
          </p:cNvPr>
          <p:cNvSpPr/>
          <p:nvPr/>
        </p:nvSpPr>
        <p:spPr>
          <a:xfrm>
            <a:off x="3124776" y="3592672"/>
            <a:ext cx="1860756" cy="753549"/>
          </a:xfrm>
          <a:prstGeom prst="flowChartDocument">
            <a:avLst/>
          </a:prstGeom>
          <a:solidFill>
            <a:schemeClr val="bg1"/>
          </a:solidFill>
          <a:ln>
            <a:noFill/>
          </a:ln>
          <a:effectLst>
            <a:innerShdw blurRad="114300">
              <a:schemeClr val="accent2">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51" b="1" dirty="0">
                <a:solidFill>
                  <a:srgbClr val="002060"/>
                </a:solidFill>
              </a:rPr>
              <a:t>9 mois</a:t>
            </a:r>
          </a:p>
        </p:txBody>
      </p:sp>
      <p:sp>
        <p:nvSpPr>
          <p:cNvPr id="35" name="Rectangle à coins arrondis 9">
            <a:extLst>
              <a:ext uri="{FF2B5EF4-FFF2-40B4-BE49-F238E27FC236}">
                <a16:creationId xmlns:a16="http://schemas.microsoft.com/office/drawing/2014/main" id="{B2448CED-B66E-49B7-BC3A-6989FAA27AEC}"/>
              </a:ext>
            </a:extLst>
          </p:cNvPr>
          <p:cNvSpPr/>
          <p:nvPr/>
        </p:nvSpPr>
        <p:spPr>
          <a:xfrm>
            <a:off x="7109524" y="3639503"/>
            <a:ext cx="1860756" cy="424383"/>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451" b="1" dirty="0">
                <a:solidFill>
                  <a:schemeClr val="bg1"/>
                </a:solidFill>
              </a:rPr>
              <a:t>Période de base </a:t>
            </a:r>
          </a:p>
        </p:txBody>
      </p:sp>
      <p:sp>
        <p:nvSpPr>
          <p:cNvPr id="36" name="Rectangle à coins arrondis 52">
            <a:extLst>
              <a:ext uri="{FF2B5EF4-FFF2-40B4-BE49-F238E27FC236}">
                <a16:creationId xmlns:a16="http://schemas.microsoft.com/office/drawing/2014/main" id="{CF858098-C246-4552-B1D8-D27113037E65}"/>
              </a:ext>
            </a:extLst>
          </p:cNvPr>
          <p:cNvSpPr/>
          <p:nvPr/>
        </p:nvSpPr>
        <p:spPr>
          <a:xfrm>
            <a:off x="3965003" y="5353957"/>
            <a:ext cx="1860756" cy="424383"/>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451" b="1" dirty="0">
                <a:solidFill>
                  <a:schemeClr val="bg1"/>
                </a:solidFill>
              </a:rPr>
              <a:t>Période optionnelle 1</a:t>
            </a:r>
          </a:p>
        </p:txBody>
      </p:sp>
      <p:sp>
        <p:nvSpPr>
          <p:cNvPr id="37" name="Rectangle à coins arrondis 53">
            <a:extLst>
              <a:ext uri="{FF2B5EF4-FFF2-40B4-BE49-F238E27FC236}">
                <a16:creationId xmlns:a16="http://schemas.microsoft.com/office/drawing/2014/main" id="{8BFA7E9D-5E6C-4E43-97E9-720379AFE9AE}"/>
              </a:ext>
            </a:extLst>
          </p:cNvPr>
          <p:cNvSpPr/>
          <p:nvPr/>
        </p:nvSpPr>
        <p:spPr>
          <a:xfrm>
            <a:off x="3140721" y="3092658"/>
            <a:ext cx="1860756" cy="424383"/>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451" b="1" dirty="0">
                <a:solidFill>
                  <a:schemeClr val="bg1"/>
                </a:solidFill>
              </a:rPr>
              <a:t>Période optionnelle 2</a:t>
            </a:r>
          </a:p>
        </p:txBody>
      </p:sp>
    </p:spTree>
    <p:extLst>
      <p:ext uri="{BB962C8B-B14F-4D97-AF65-F5344CB8AC3E}">
        <p14:creationId xmlns:p14="http://schemas.microsoft.com/office/powerpoint/2010/main" val="93846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Description du Lot 2</a:t>
            </a:r>
          </a:p>
        </p:txBody>
      </p:sp>
      <p:sp>
        <p:nvSpPr>
          <p:cNvPr id="24" name="Rectangle 23"/>
          <p:cNvSpPr/>
          <p:nvPr/>
        </p:nvSpPr>
        <p:spPr>
          <a:xfrm>
            <a:off x="1430509" y="1549128"/>
            <a:ext cx="2938035" cy="39173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dirty="0"/>
              <a:t> Interventions programmées </a:t>
            </a:r>
          </a:p>
        </p:txBody>
      </p:sp>
      <p:sp>
        <p:nvSpPr>
          <p:cNvPr id="25" name="Rectangle 24"/>
          <p:cNvSpPr/>
          <p:nvPr/>
        </p:nvSpPr>
        <p:spPr>
          <a:xfrm>
            <a:off x="6872405" y="1549128"/>
            <a:ext cx="2938035" cy="391738"/>
          </a:xfrm>
          <a:prstGeom prst="rect">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814" b="1" dirty="0">
                <a:solidFill>
                  <a:schemeClr val="bg1"/>
                </a:solidFill>
              </a:rPr>
              <a:t>Interventions ponctuelles </a:t>
            </a:r>
          </a:p>
        </p:txBody>
      </p:sp>
      <p:pic>
        <p:nvPicPr>
          <p:cNvPr id="23" name="Picture 7">
            <a:extLst>
              <a:ext uri="{FF2B5EF4-FFF2-40B4-BE49-F238E27FC236}">
                <a16:creationId xmlns:a16="http://schemas.microsoft.com/office/drawing/2014/main" id="{AC65D978-A373-4FEC-9BBE-C8A6DCC67194}"/>
              </a:ext>
            </a:extLst>
          </p:cNvPr>
          <p:cNvPicPr>
            <a:picLocks noChangeAspect="1"/>
          </p:cNvPicPr>
          <p:nvPr/>
        </p:nvPicPr>
        <p:blipFill rotWithShape="1">
          <a:blip r:embed="rId2">
            <a:extLst/>
          </a:blip>
          <a:srcRect t="33898" r="24347"/>
          <a:stretch/>
        </p:blipFill>
        <p:spPr>
          <a:xfrm>
            <a:off x="8520485" y="4652334"/>
            <a:ext cx="3597010" cy="2225447"/>
          </a:xfrm>
          <a:prstGeom prst="rect">
            <a:avLst/>
          </a:prstGeom>
        </p:spPr>
      </p:pic>
      <p:sp>
        <p:nvSpPr>
          <p:cNvPr id="26" name="Slide Number Placeholder 1">
            <a:extLst>
              <a:ext uri="{FF2B5EF4-FFF2-40B4-BE49-F238E27FC236}">
                <a16:creationId xmlns:a16="http://schemas.microsoft.com/office/drawing/2014/main" id="{65CA923B-ACFF-4DCA-BB98-007C6A963E3A}"/>
              </a:ext>
            </a:extLst>
          </p:cNvPr>
          <p:cNvSpPr txBox="1">
            <a:spLocks/>
          </p:cNvSpPr>
          <p:nvPr/>
        </p:nvSpPr>
        <p:spPr>
          <a:xfrm>
            <a:off x="9131155" y="6627300"/>
            <a:ext cx="2804050" cy="195438"/>
          </a:xfrm>
          <a:prstGeom prst="rect">
            <a:avLst/>
          </a:prstGeom>
        </p:spPr>
        <p:txBody>
          <a:bodyPr wrap="square" lIns="0" tIns="0" rIns="0" bIns="0">
            <a:spAutoFit/>
          </a:bodyPr>
          <a:lstStyle>
            <a:defPPr>
              <a:defRPr lang="fr-FR"/>
            </a:defPPr>
            <a:lvl1pPr marL="0" algn="r" defTabSz="914400" rtl="0" eaLnBrk="1" latinLnBrk="0" hangingPunct="1">
              <a:defRPr sz="1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270" b="1">
                <a:solidFill>
                  <a:schemeClr val="accent2">
                    <a:lumMod val="50000"/>
                  </a:schemeClr>
                </a:solidFill>
              </a:rPr>
              <a:t>-</a:t>
            </a:r>
            <a:fld id="{B6F15528-21DE-4FAA-801E-634DDDAF4B2B}" type="slidenum">
              <a:rPr lang="fr-FR" sz="1270" b="1">
                <a:solidFill>
                  <a:schemeClr val="accent2">
                    <a:lumMod val="50000"/>
                  </a:schemeClr>
                </a:solidFill>
              </a:rPr>
              <a:pPr/>
              <a:t>16</a:t>
            </a:fld>
            <a:r>
              <a:rPr lang="fr-FR" sz="1270" b="1">
                <a:solidFill>
                  <a:schemeClr val="accent2">
                    <a:lumMod val="50000"/>
                  </a:schemeClr>
                </a:solidFill>
              </a:rPr>
              <a:t>-</a:t>
            </a:r>
            <a:endParaRPr lang="fr-FR" sz="1270" b="1" dirty="0">
              <a:solidFill>
                <a:schemeClr val="accent2">
                  <a:lumMod val="50000"/>
                </a:schemeClr>
              </a:solidFill>
            </a:endParaRPr>
          </a:p>
        </p:txBody>
      </p:sp>
      <p:sp>
        <p:nvSpPr>
          <p:cNvPr id="29" name="Flèche droite rayée 6">
            <a:extLst>
              <a:ext uri="{FF2B5EF4-FFF2-40B4-BE49-F238E27FC236}">
                <a16:creationId xmlns:a16="http://schemas.microsoft.com/office/drawing/2014/main" id="{B90D2089-CAE8-4075-9C39-1B8047B9AC8E}"/>
              </a:ext>
            </a:extLst>
          </p:cNvPr>
          <p:cNvSpPr/>
          <p:nvPr/>
        </p:nvSpPr>
        <p:spPr>
          <a:xfrm rot="5400000">
            <a:off x="2704780" y="2019270"/>
            <a:ext cx="376195" cy="315263"/>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a:p>
        </p:txBody>
      </p:sp>
      <p:grpSp>
        <p:nvGrpSpPr>
          <p:cNvPr id="36" name="Groupe 35">
            <a:extLst>
              <a:ext uri="{FF2B5EF4-FFF2-40B4-BE49-F238E27FC236}">
                <a16:creationId xmlns:a16="http://schemas.microsoft.com/office/drawing/2014/main" id="{7040F0A2-3268-4D21-BE45-99AEBE442D06}"/>
              </a:ext>
            </a:extLst>
          </p:cNvPr>
          <p:cNvGrpSpPr/>
          <p:nvPr/>
        </p:nvGrpSpPr>
        <p:grpSpPr>
          <a:xfrm>
            <a:off x="2986579" y="4534572"/>
            <a:ext cx="6511912" cy="1678792"/>
            <a:chOff x="6088728" y="5791594"/>
            <a:chExt cx="6012326" cy="1787717"/>
          </a:xfrm>
        </p:grpSpPr>
        <p:sp>
          <p:nvSpPr>
            <p:cNvPr id="37" name="Rectangle à coins arrondis 17">
              <a:extLst>
                <a:ext uri="{FF2B5EF4-FFF2-40B4-BE49-F238E27FC236}">
                  <a16:creationId xmlns:a16="http://schemas.microsoft.com/office/drawing/2014/main" id="{EFB448D5-5AA5-4FD6-90F6-4D36FD09D926}"/>
                </a:ext>
              </a:extLst>
            </p:cNvPr>
            <p:cNvSpPr/>
            <p:nvPr/>
          </p:nvSpPr>
          <p:spPr>
            <a:xfrm>
              <a:off x="6088728" y="5791594"/>
              <a:ext cx="6012326" cy="1787717"/>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51"/>
            </a:p>
          </p:txBody>
        </p:sp>
        <p:sp>
          <p:nvSpPr>
            <p:cNvPr id="38" name="Rectangle 37">
              <a:extLst>
                <a:ext uri="{FF2B5EF4-FFF2-40B4-BE49-F238E27FC236}">
                  <a16:creationId xmlns:a16="http://schemas.microsoft.com/office/drawing/2014/main" id="{6CFB6E81-9B21-4F46-86E5-8B0AE64B2595}"/>
                </a:ext>
              </a:extLst>
            </p:cNvPr>
            <p:cNvSpPr/>
            <p:nvPr/>
          </p:nvSpPr>
          <p:spPr>
            <a:xfrm>
              <a:off x="6219170" y="5922572"/>
              <a:ext cx="5754289" cy="1572157"/>
            </a:xfrm>
            <a:prstGeom prst="rect">
              <a:avLst/>
            </a:prstGeom>
          </p:spPr>
          <p:txBody>
            <a:bodyPr wrap="square">
              <a:spAutoFit/>
            </a:bodyPr>
            <a:lstStyle/>
            <a:p>
              <a:pPr marL="164108" indent="-146834" algn="just">
                <a:spcBef>
                  <a:spcPts val="544"/>
                </a:spcBef>
                <a:buFont typeface="Wingdings" panose="05000000000000000000" pitchFamily="2" charset="2"/>
                <a:buChar char="§"/>
              </a:pPr>
              <a:r>
                <a:rPr lang="fr-FR" sz="1632"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Les livrables demandés pour chaque mission clôturée</a:t>
              </a:r>
            </a:p>
            <a:p>
              <a:pPr marL="164108" indent="-146834" algn="just">
                <a:spcBef>
                  <a:spcPts val="544"/>
                </a:spcBef>
                <a:buFont typeface="Wingdings" panose="05000000000000000000" pitchFamily="2" charset="2"/>
                <a:buChar char="§"/>
              </a:pPr>
              <a:r>
                <a:rPr lang="fr-FR" sz="1632"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Un rapport bilan trimestrielle des missions d’assistance technique réalisées.  </a:t>
              </a:r>
            </a:p>
            <a:p>
              <a:pPr marL="164108" indent="-146834" algn="just">
                <a:spcBef>
                  <a:spcPts val="544"/>
                </a:spcBef>
                <a:buFont typeface="Wingdings" panose="05000000000000000000" pitchFamily="2" charset="2"/>
                <a:buChar char="§"/>
              </a:pPr>
              <a:r>
                <a:rPr lang="fr-FR" sz="1632"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Un rapport du bilan des réalisations d’assistance technique au terme de chaque période. </a:t>
              </a:r>
              <a:endParaRPr lang="fr-FR" sz="1632" b="1" dirty="0">
                <a:solidFill>
                  <a:srgbClr val="0070C0"/>
                </a:solidFill>
              </a:endParaRPr>
            </a:p>
          </p:txBody>
        </p:sp>
      </p:grpSp>
      <p:grpSp>
        <p:nvGrpSpPr>
          <p:cNvPr id="40" name="Groupe 39">
            <a:extLst>
              <a:ext uri="{FF2B5EF4-FFF2-40B4-BE49-F238E27FC236}">
                <a16:creationId xmlns:a16="http://schemas.microsoft.com/office/drawing/2014/main" id="{6651574C-E538-4001-9DC9-9591AC073178}"/>
              </a:ext>
            </a:extLst>
          </p:cNvPr>
          <p:cNvGrpSpPr/>
          <p:nvPr/>
        </p:nvGrpSpPr>
        <p:grpSpPr>
          <a:xfrm>
            <a:off x="584735" y="2430554"/>
            <a:ext cx="4629582" cy="1171142"/>
            <a:chOff x="869670" y="1269351"/>
            <a:chExt cx="10062877" cy="2895600"/>
          </a:xfrm>
        </p:grpSpPr>
        <p:sp>
          <p:nvSpPr>
            <p:cNvPr id="41" name="Rectangle à coins arrondis 31">
              <a:extLst>
                <a:ext uri="{FF2B5EF4-FFF2-40B4-BE49-F238E27FC236}">
                  <a16:creationId xmlns:a16="http://schemas.microsoft.com/office/drawing/2014/main" id="{2EA560A3-5206-4F07-8C39-E36F4143BC3D}"/>
                </a:ext>
              </a:extLst>
            </p:cNvPr>
            <p:cNvSpPr/>
            <p:nvPr/>
          </p:nvSpPr>
          <p:spPr>
            <a:xfrm>
              <a:off x="869670" y="1269351"/>
              <a:ext cx="10062877" cy="2895600"/>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42" name="ZoneTexte 41">
              <a:extLst>
                <a:ext uri="{FF2B5EF4-FFF2-40B4-BE49-F238E27FC236}">
                  <a16:creationId xmlns:a16="http://schemas.microsoft.com/office/drawing/2014/main" id="{7EC655C2-188C-4992-B3D2-CBE984666680}"/>
                </a:ext>
              </a:extLst>
            </p:cNvPr>
            <p:cNvSpPr txBox="1"/>
            <p:nvPr/>
          </p:nvSpPr>
          <p:spPr>
            <a:xfrm>
              <a:off x="997319" y="1589235"/>
              <a:ext cx="9785034" cy="2091228"/>
            </a:xfrm>
            <a:prstGeom prst="rect">
              <a:avLst/>
            </a:prstGeom>
            <a:noFill/>
          </p:spPr>
          <p:txBody>
            <a:bodyPr wrap="square" rtlCol="0">
              <a:spAutoFit/>
            </a:bodyPr>
            <a:lstStyle/>
            <a:p>
              <a:pPr marL="17275" algn="just">
                <a:spcBef>
                  <a:spcPts val="544"/>
                </a:spcBef>
                <a:spcAft>
                  <a:spcPts val="544"/>
                </a:spcAft>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Interventions convenues par les deux parties avec une estimation prévisionnelle des charges à consommer</a:t>
              </a:r>
            </a:p>
          </p:txBody>
        </p:sp>
      </p:grpSp>
      <p:sp>
        <p:nvSpPr>
          <p:cNvPr id="43" name="Ellipse 42">
            <a:extLst>
              <a:ext uri="{FF2B5EF4-FFF2-40B4-BE49-F238E27FC236}">
                <a16:creationId xmlns:a16="http://schemas.microsoft.com/office/drawing/2014/main" id="{5229E4DA-19D8-498F-86F1-CDE4E97F9B6F}"/>
              </a:ext>
            </a:extLst>
          </p:cNvPr>
          <p:cNvSpPr/>
          <p:nvPr/>
        </p:nvSpPr>
        <p:spPr>
          <a:xfrm>
            <a:off x="1430509" y="5072923"/>
            <a:ext cx="1381965" cy="540301"/>
          </a:xfrm>
          <a:prstGeom prst="ellipse">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44" name="Rectangle 43">
            <a:extLst>
              <a:ext uri="{FF2B5EF4-FFF2-40B4-BE49-F238E27FC236}">
                <a16:creationId xmlns:a16="http://schemas.microsoft.com/office/drawing/2014/main" id="{030DA05E-7C84-4408-939F-DE642AB0DA31}"/>
              </a:ext>
            </a:extLst>
          </p:cNvPr>
          <p:cNvSpPr/>
          <p:nvPr/>
        </p:nvSpPr>
        <p:spPr>
          <a:xfrm>
            <a:off x="1647548" y="5175618"/>
            <a:ext cx="947888" cy="343492"/>
          </a:xfrm>
          <a:prstGeom prst="rect">
            <a:avLst/>
          </a:prstGeom>
        </p:spPr>
        <p:txBody>
          <a:bodyPr wrap="none">
            <a:spAutoFit/>
          </a:bodyPr>
          <a:lstStyle/>
          <a:p>
            <a:pPr algn="ctr"/>
            <a:r>
              <a:rPr lang="fr-FR" sz="1632" b="1" dirty="0">
                <a:solidFill>
                  <a:schemeClr val="accent1">
                    <a:lumMod val="75000"/>
                  </a:schemeClr>
                </a:solidFill>
                <a:latin typeface="Calibri" panose="020F0502020204030204" pitchFamily="34" charset="0"/>
                <a:ea typeface="Times New Roman" panose="02020603050405020304" pitchFamily="18" charset="0"/>
                <a:cs typeface="Calibri" panose="020F0502020204030204" pitchFamily="34" charset="0"/>
              </a:rPr>
              <a:t>Livrables</a:t>
            </a:r>
            <a:endParaRPr lang="fr-FR" sz="1632" b="1" dirty="0">
              <a:solidFill>
                <a:schemeClr val="accent1">
                  <a:lumMod val="75000"/>
                </a:schemeClr>
              </a:solidFill>
            </a:endParaRPr>
          </a:p>
        </p:txBody>
      </p:sp>
      <p:sp>
        <p:nvSpPr>
          <p:cNvPr id="31" name="Flèche droite rayée 6">
            <a:extLst>
              <a:ext uri="{FF2B5EF4-FFF2-40B4-BE49-F238E27FC236}">
                <a16:creationId xmlns:a16="http://schemas.microsoft.com/office/drawing/2014/main" id="{1188FE49-0375-4292-A005-55C9DC4BC4C7}"/>
              </a:ext>
            </a:extLst>
          </p:cNvPr>
          <p:cNvSpPr/>
          <p:nvPr/>
        </p:nvSpPr>
        <p:spPr>
          <a:xfrm rot="5400000">
            <a:off x="8148010" y="2019723"/>
            <a:ext cx="377096" cy="315263"/>
          </a:xfrm>
          <a:prstGeom prst="stripedRightArrow">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grpSp>
        <p:nvGrpSpPr>
          <p:cNvPr id="34" name="Groupe 33">
            <a:extLst>
              <a:ext uri="{FF2B5EF4-FFF2-40B4-BE49-F238E27FC236}">
                <a16:creationId xmlns:a16="http://schemas.microsoft.com/office/drawing/2014/main" id="{66B8F79B-7D3B-4177-A3E4-80859D540D8A}"/>
              </a:ext>
            </a:extLst>
          </p:cNvPr>
          <p:cNvGrpSpPr/>
          <p:nvPr/>
        </p:nvGrpSpPr>
        <p:grpSpPr>
          <a:xfrm>
            <a:off x="6031817" y="2428729"/>
            <a:ext cx="4629582" cy="1171142"/>
            <a:chOff x="869670" y="1269351"/>
            <a:chExt cx="10062877" cy="2895600"/>
          </a:xfrm>
        </p:grpSpPr>
        <p:sp>
          <p:nvSpPr>
            <p:cNvPr id="35" name="Rectangle à coins arrondis 31">
              <a:extLst>
                <a:ext uri="{FF2B5EF4-FFF2-40B4-BE49-F238E27FC236}">
                  <a16:creationId xmlns:a16="http://schemas.microsoft.com/office/drawing/2014/main" id="{4B4885E4-7C69-41F6-99DF-775E5ACCD91C}"/>
                </a:ext>
              </a:extLst>
            </p:cNvPr>
            <p:cNvSpPr/>
            <p:nvPr/>
          </p:nvSpPr>
          <p:spPr>
            <a:xfrm>
              <a:off x="869670" y="1269351"/>
              <a:ext cx="10062877" cy="2895600"/>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45" name="ZoneTexte 44">
              <a:extLst>
                <a:ext uri="{FF2B5EF4-FFF2-40B4-BE49-F238E27FC236}">
                  <a16:creationId xmlns:a16="http://schemas.microsoft.com/office/drawing/2014/main" id="{E9916967-D001-42AF-9CAD-673E658EFEA5}"/>
                </a:ext>
              </a:extLst>
            </p:cNvPr>
            <p:cNvSpPr txBox="1"/>
            <p:nvPr/>
          </p:nvSpPr>
          <p:spPr>
            <a:xfrm>
              <a:off x="997321" y="1589235"/>
              <a:ext cx="9785034" cy="1470247"/>
            </a:xfrm>
            <a:prstGeom prst="rect">
              <a:avLst/>
            </a:prstGeom>
            <a:noFill/>
          </p:spPr>
          <p:txBody>
            <a:bodyPr wrap="square" rtlCol="0">
              <a:spAutoFit/>
            </a:bodyPr>
            <a:lstStyle/>
            <a:p>
              <a:pPr marL="17275" algn="just">
                <a:spcBef>
                  <a:spcPts val="544"/>
                </a:spcBef>
                <a:spcAft>
                  <a:spcPts val="544"/>
                </a:spcAft>
                <a:tabLst>
                  <a:tab pos="7812411" algn="l"/>
                </a:tabLst>
              </a:pPr>
              <a:r>
                <a:rPr lang="fr-FR" sz="1632" b="1" dirty="0">
                  <a:solidFill>
                    <a:srgbClr val="0070C0"/>
                  </a:solidFill>
                  <a:ea typeface="Times New Roman" panose="02020603050405020304" pitchFamily="18" charset="0"/>
                  <a:cs typeface="Times New Roman" panose="02020603050405020304" pitchFamily="18" charset="0"/>
                </a:rPr>
                <a:t> Interventions non programmées pour apporter une assistance technique urgente </a:t>
              </a:r>
            </a:p>
          </p:txBody>
        </p:sp>
      </p:grpSp>
    </p:spTree>
    <p:extLst>
      <p:ext uri="{BB962C8B-B14F-4D97-AF65-F5344CB8AC3E}">
        <p14:creationId xmlns:p14="http://schemas.microsoft.com/office/powerpoint/2010/main" val="1393394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3</a:t>
            </a:r>
          </a:p>
        </p:txBody>
      </p:sp>
      <p:sp>
        <p:nvSpPr>
          <p:cNvPr id="22" name="Chevron 48">
            <a:extLst>
              <a:ext uri="{FF2B5EF4-FFF2-40B4-BE49-F238E27FC236}">
                <a16:creationId xmlns:a16="http://schemas.microsoft.com/office/drawing/2014/main" id="{6199FCDF-D29F-49F5-831C-A0E986F1E4A4}"/>
              </a:ext>
            </a:extLst>
          </p:cNvPr>
          <p:cNvSpPr/>
          <p:nvPr/>
        </p:nvSpPr>
        <p:spPr>
          <a:xfrm>
            <a:off x="1466418" y="1067125"/>
            <a:ext cx="10027853" cy="833092"/>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3" name="Chevron 49">
            <a:extLst>
              <a:ext uri="{FF2B5EF4-FFF2-40B4-BE49-F238E27FC236}">
                <a16:creationId xmlns:a16="http://schemas.microsoft.com/office/drawing/2014/main" id="{83A659B5-FCC2-4950-BF29-55386ADC14D6}"/>
              </a:ext>
            </a:extLst>
          </p:cNvPr>
          <p:cNvSpPr/>
          <p:nvPr/>
        </p:nvSpPr>
        <p:spPr>
          <a:xfrm>
            <a:off x="318488" y="1067124"/>
            <a:ext cx="1328485" cy="83558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4" name="ZoneTexte 23">
            <a:extLst>
              <a:ext uri="{FF2B5EF4-FFF2-40B4-BE49-F238E27FC236}">
                <a16:creationId xmlns:a16="http://schemas.microsoft.com/office/drawing/2014/main" id="{05658F6A-B045-4AA4-8860-38FC7383774D}"/>
              </a:ext>
            </a:extLst>
          </p:cNvPr>
          <p:cNvSpPr txBox="1"/>
          <p:nvPr/>
        </p:nvSpPr>
        <p:spPr>
          <a:xfrm>
            <a:off x="2199759" y="1142011"/>
            <a:ext cx="8387626" cy="706347"/>
          </a:xfrm>
          <a:prstGeom prst="rect">
            <a:avLst/>
          </a:prstGeom>
          <a:noFill/>
        </p:spPr>
        <p:txBody>
          <a:bodyPr wrap="square" rtlCol="0">
            <a:spAutoFit/>
          </a:bodyPr>
          <a:lstStyle/>
          <a:p>
            <a:r>
              <a:rPr lang="fr-FR" sz="1995" b="1" dirty="0">
                <a:solidFill>
                  <a:schemeClr val="bg1"/>
                </a:solidFill>
              </a:rPr>
              <a:t>Assistance technique pour la mise en place du référentiel ITIL, du système d’évaluation des coûts informatiques, et d’un centre de services</a:t>
            </a:r>
          </a:p>
        </p:txBody>
      </p:sp>
      <p:sp>
        <p:nvSpPr>
          <p:cNvPr id="25" name="ZoneTexte 24">
            <a:extLst>
              <a:ext uri="{FF2B5EF4-FFF2-40B4-BE49-F238E27FC236}">
                <a16:creationId xmlns:a16="http://schemas.microsoft.com/office/drawing/2014/main" id="{FC5D397E-1552-4D05-BE34-F5F0227BE392}"/>
              </a:ext>
            </a:extLst>
          </p:cNvPr>
          <p:cNvSpPr txBox="1"/>
          <p:nvPr/>
        </p:nvSpPr>
        <p:spPr>
          <a:xfrm>
            <a:off x="706337" y="1286955"/>
            <a:ext cx="829179" cy="399340"/>
          </a:xfrm>
          <a:prstGeom prst="rect">
            <a:avLst/>
          </a:prstGeom>
          <a:noFill/>
        </p:spPr>
        <p:txBody>
          <a:bodyPr wrap="square" rtlCol="0">
            <a:spAutoFit/>
          </a:bodyPr>
          <a:lstStyle/>
          <a:p>
            <a:pPr algn="ctr"/>
            <a:r>
              <a:rPr lang="fr-FR" sz="1995" b="1" dirty="0">
                <a:solidFill>
                  <a:schemeClr val="bg1"/>
                </a:solidFill>
              </a:rPr>
              <a:t>Lot 3</a:t>
            </a:r>
          </a:p>
        </p:txBody>
      </p:sp>
      <p:grpSp>
        <p:nvGrpSpPr>
          <p:cNvPr id="32" name="Groupe 31">
            <a:extLst>
              <a:ext uri="{FF2B5EF4-FFF2-40B4-BE49-F238E27FC236}">
                <a16:creationId xmlns:a16="http://schemas.microsoft.com/office/drawing/2014/main" id="{DA15556C-EAD0-463C-AFD6-329DAE8E66E3}"/>
              </a:ext>
            </a:extLst>
          </p:cNvPr>
          <p:cNvGrpSpPr/>
          <p:nvPr/>
        </p:nvGrpSpPr>
        <p:grpSpPr>
          <a:xfrm>
            <a:off x="568142" y="2321043"/>
            <a:ext cx="2809495" cy="707840"/>
            <a:chOff x="-755905" y="3097783"/>
            <a:chExt cx="3098249" cy="780590"/>
          </a:xfrm>
        </p:grpSpPr>
        <p:sp>
          <p:nvSpPr>
            <p:cNvPr id="33" name="Ellipse 32">
              <a:extLst>
                <a:ext uri="{FF2B5EF4-FFF2-40B4-BE49-F238E27FC236}">
                  <a16:creationId xmlns:a16="http://schemas.microsoft.com/office/drawing/2014/main" id="{2D1E8ED3-61A0-4022-8CCC-D364105637F8}"/>
                </a:ext>
              </a:extLst>
            </p:cNvPr>
            <p:cNvSpPr/>
            <p:nvPr/>
          </p:nvSpPr>
          <p:spPr>
            <a:xfrm>
              <a:off x="-623452" y="3097783"/>
              <a:ext cx="2965796" cy="78059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35" name="Rectangle 34">
              <a:extLst>
                <a:ext uri="{FF2B5EF4-FFF2-40B4-BE49-F238E27FC236}">
                  <a16:creationId xmlns:a16="http://schemas.microsoft.com/office/drawing/2014/main" id="{89FB5FA3-7558-4D06-9B73-D80D151DCC84}"/>
                </a:ext>
              </a:extLst>
            </p:cNvPr>
            <p:cNvSpPr/>
            <p:nvPr/>
          </p:nvSpPr>
          <p:spPr>
            <a:xfrm>
              <a:off x="-755905" y="3303412"/>
              <a:ext cx="3022049" cy="378795"/>
            </a:xfrm>
            <a:prstGeom prst="rect">
              <a:avLst/>
            </a:prstGeom>
          </p:spPr>
          <p:txBody>
            <a:bodyPr wrap="square">
              <a:spAutoFit/>
            </a:bodyPr>
            <a:lstStyle/>
            <a:p>
              <a:pPr algn="ctr"/>
              <a:r>
                <a:rPr lang="fr-FR" sz="1632" b="1" dirty="0">
                  <a:solidFill>
                    <a:schemeClr val="bg1"/>
                  </a:solidFill>
                </a:rPr>
                <a:t>Consistance des prestations </a:t>
              </a:r>
            </a:p>
          </p:txBody>
        </p:sp>
      </p:grpSp>
      <p:grpSp>
        <p:nvGrpSpPr>
          <p:cNvPr id="36" name="Groupe 35">
            <a:extLst>
              <a:ext uri="{FF2B5EF4-FFF2-40B4-BE49-F238E27FC236}">
                <a16:creationId xmlns:a16="http://schemas.microsoft.com/office/drawing/2014/main" id="{6C06AF5D-E44F-4BD6-B5EC-CB4D75BAFB9F}"/>
              </a:ext>
            </a:extLst>
          </p:cNvPr>
          <p:cNvGrpSpPr/>
          <p:nvPr/>
        </p:nvGrpSpPr>
        <p:grpSpPr>
          <a:xfrm>
            <a:off x="789824" y="3318933"/>
            <a:ext cx="10848422" cy="3219488"/>
            <a:chOff x="711020" y="2714623"/>
            <a:chExt cx="8108139" cy="12072597"/>
          </a:xfrm>
        </p:grpSpPr>
        <p:sp>
          <p:nvSpPr>
            <p:cNvPr id="37" name="Rectangle à coins arrondis 6">
              <a:extLst>
                <a:ext uri="{FF2B5EF4-FFF2-40B4-BE49-F238E27FC236}">
                  <a16:creationId xmlns:a16="http://schemas.microsoft.com/office/drawing/2014/main" id="{C578E58C-E773-4506-8446-8DDA425E7FE5}"/>
                </a:ext>
              </a:extLst>
            </p:cNvPr>
            <p:cNvSpPr/>
            <p:nvPr/>
          </p:nvSpPr>
          <p:spPr>
            <a:xfrm>
              <a:off x="711020" y="2714623"/>
              <a:ext cx="8108139" cy="12072597"/>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fr-FR" sz="3264" dirty="0"/>
            </a:p>
          </p:txBody>
        </p:sp>
        <p:sp>
          <p:nvSpPr>
            <p:cNvPr id="38" name="Rectangle 37">
              <a:extLst>
                <a:ext uri="{FF2B5EF4-FFF2-40B4-BE49-F238E27FC236}">
                  <a16:creationId xmlns:a16="http://schemas.microsoft.com/office/drawing/2014/main" id="{A51AB7F4-0EA8-4487-822F-0FB43957116D}"/>
                </a:ext>
              </a:extLst>
            </p:cNvPr>
            <p:cNvSpPr/>
            <p:nvPr/>
          </p:nvSpPr>
          <p:spPr>
            <a:xfrm>
              <a:off x="765598" y="3183718"/>
              <a:ext cx="7822545" cy="9856631"/>
            </a:xfrm>
            <a:prstGeom prst="rect">
              <a:avLst/>
            </a:prstGeom>
          </p:spPr>
          <p:txBody>
            <a:bodyPr wrap="square">
              <a:spAutoFit/>
            </a:bodyPr>
            <a:lstStyle/>
            <a:p>
              <a:pPr marL="414589" indent="-414589" algn="just">
                <a:spcAft>
                  <a:spcPts val="544"/>
                </a:spcAft>
                <a:buAutoNum type="arabicPeriod"/>
                <a:tabLst>
                  <a:tab pos="244723" algn="l"/>
                </a:tabLst>
              </a:pPr>
              <a:r>
                <a:rPr lang="fr-FR" sz="2176" dirty="0">
                  <a:solidFill>
                    <a:srgbClr val="0070C0"/>
                  </a:solidFill>
                </a:rPr>
                <a:t>Définition des processus, formalisation et implémentation des procédures de gestion des services informatiques conformes au référentiel ITIL</a:t>
              </a:r>
            </a:p>
            <a:p>
              <a:pPr marL="414589" indent="-414589" algn="just">
                <a:spcAft>
                  <a:spcPts val="544"/>
                </a:spcAft>
                <a:buAutoNum type="arabicPeriod"/>
                <a:tabLst>
                  <a:tab pos="244723" algn="l"/>
                </a:tabLst>
              </a:pPr>
              <a:r>
                <a:rPr lang="fr-FR" sz="2176" dirty="0">
                  <a:solidFill>
                    <a:srgbClr val="0070C0"/>
                  </a:solidFill>
                </a:rPr>
                <a:t>Définir le cadre méthodologique du calcul et de la maîtrise des coûts informatiques, et implémenter les processus y afférents</a:t>
              </a:r>
            </a:p>
            <a:p>
              <a:pPr marL="414589" indent="-414589" algn="just">
                <a:spcAft>
                  <a:spcPts val="544"/>
                </a:spcAft>
                <a:buAutoNum type="arabicPeriod"/>
                <a:tabLst>
                  <a:tab pos="244723" algn="l"/>
                </a:tabLst>
              </a:pPr>
              <a:r>
                <a:rPr lang="fr-FR" sz="2176" dirty="0">
                  <a:solidFill>
                    <a:srgbClr val="0070C0"/>
                  </a:solidFill>
                </a:rPr>
                <a:t>Livraison et mise en place d’une plateforme informatique pour supporter les activités du centre de services informatiques</a:t>
              </a:r>
            </a:p>
            <a:p>
              <a:pPr marL="414589" indent="-414589" algn="just">
                <a:spcAft>
                  <a:spcPts val="544"/>
                </a:spcAft>
                <a:buAutoNum type="arabicPeriod"/>
                <a:tabLst>
                  <a:tab pos="244723" algn="l"/>
                </a:tabLst>
              </a:pPr>
              <a:r>
                <a:rPr lang="fr-FR" sz="2176" dirty="0">
                  <a:solidFill>
                    <a:srgbClr val="0070C0"/>
                  </a:solidFill>
                </a:rPr>
                <a:t>Mise en œuvre et assistance au démarrage du centre de services.</a:t>
              </a:r>
            </a:p>
          </p:txBody>
        </p:sp>
      </p:grpSp>
    </p:spTree>
    <p:extLst>
      <p:ext uri="{BB962C8B-B14F-4D97-AF65-F5344CB8AC3E}">
        <p14:creationId xmlns:p14="http://schemas.microsoft.com/office/powerpoint/2010/main" val="2477772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3 - Profils et charge</a:t>
            </a:r>
          </a:p>
        </p:txBody>
      </p:sp>
      <p:graphicFrame>
        <p:nvGraphicFramePr>
          <p:cNvPr id="3" name="Tableau 2">
            <a:extLst>
              <a:ext uri="{FF2B5EF4-FFF2-40B4-BE49-F238E27FC236}">
                <a16:creationId xmlns:a16="http://schemas.microsoft.com/office/drawing/2014/main" id="{ACD940FE-344E-42CA-8153-DF61DBEA7CE8}"/>
              </a:ext>
            </a:extLst>
          </p:cNvPr>
          <p:cNvGraphicFramePr>
            <a:graphicFrameLocks noGrp="1"/>
          </p:cNvGraphicFramePr>
          <p:nvPr>
            <p:extLst/>
          </p:nvPr>
        </p:nvGraphicFramePr>
        <p:xfrm>
          <a:off x="844534" y="3810525"/>
          <a:ext cx="10226540" cy="1938590"/>
        </p:xfrm>
        <a:graphic>
          <a:graphicData uri="http://schemas.openxmlformats.org/drawingml/2006/table">
            <a:tbl>
              <a:tblPr firstRow="1" bandRow="1">
                <a:tableStyleId>{5C22544A-7EE6-4342-B048-85BDC9FD1C3A}</a:tableStyleId>
              </a:tblPr>
              <a:tblGrid>
                <a:gridCol w="6635540">
                  <a:extLst>
                    <a:ext uri="{9D8B030D-6E8A-4147-A177-3AD203B41FA5}">
                      <a16:colId xmlns:a16="http://schemas.microsoft.com/office/drawing/2014/main" val="4274466108"/>
                    </a:ext>
                  </a:extLst>
                </a:gridCol>
                <a:gridCol w="2654217">
                  <a:extLst>
                    <a:ext uri="{9D8B030D-6E8A-4147-A177-3AD203B41FA5}">
                      <a16:colId xmlns:a16="http://schemas.microsoft.com/office/drawing/2014/main" val="4137281370"/>
                    </a:ext>
                  </a:extLst>
                </a:gridCol>
                <a:gridCol w="936783">
                  <a:extLst>
                    <a:ext uri="{9D8B030D-6E8A-4147-A177-3AD203B41FA5}">
                      <a16:colId xmlns:a16="http://schemas.microsoft.com/office/drawing/2014/main" val="2373303657"/>
                    </a:ext>
                  </a:extLst>
                </a:gridCol>
              </a:tblGrid>
              <a:tr h="386950">
                <a:tc>
                  <a:txBody>
                    <a:bodyPr/>
                    <a:lstStyle/>
                    <a:p>
                      <a:r>
                        <a:rPr lang="fr-FR" sz="2000" dirty="0"/>
                        <a:t>Phases</a:t>
                      </a:r>
                    </a:p>
                  </a:txBody>
                  <a:tcPr marL="82918" marR="82918" marT="41459" marB="41459"/>
                </a:tc>
                <a:tc>
                  <a:txBody>
                    <a:bodyPr/>
                    <a:lstStyle/>
                    <a:p>
                      <a:r>
                        <a:rPr lang="fr-FR" sz="2000" dirty="0"/>
                        <a:t>Délais de réalisation</a:t>
                      </a:r>
                    </a:p>
                  </a:txBody>
                  <a:tcPr marL="82918" marR="82918" marT="41459" marB="41459"/>
                </a:tc>
                <a:tc>
                  <a:txBody>
                    <a:bodyPr/>
                    <a:lstStyle/>
                    <a:p>
                      <a:r>
                        <a:rPr lang="fr-FR" sz="2000" dirty="0"/>
                        <a:t>JH</a:t>
                      </a:r>
                    </a:p>
                  </a:txBody>
                  <a:tcPr marL="82918" marR="82918" marT="41459" marB="41459"/>
                </a:tc>
                <a:extLst>
                  <a:ext uri="{0D108BD9-81ED-4DB2-BD59-A6C34878D82A}">
                    <a16:rowId xmlns:a16="http://schemas.microsoft.com/office/drawing/2014/main" val="1702852678"/>
                  </a:ext>
                </a:extLst>
              </a:tr>
              <a:tr h="386950">
                <a:tc>
                  <a:txBody>
                    <a:bodyPr/>
                    <a:lstStyle/>
                    <a:p>
                      <a:r>
                        <a:rPr lang="fr-FR" sz="2000" dirty="0">
                          <a:solidFill>
                            <a:schemeClr val="accent2">
                              <a:lumMod val="75000"/>
                            </a:schemeClr>
                          </a:solidFill>
                        </a:rPr>
                        <a:t>1. Définition des processus</a:t>
                      </a:r>
                    </a:p>
                  </a:txBody>
                  <a:tcPr marL="82918" marR="82918" marT="41459" marB="41459"/>
                </a:tc>
                <a:tc>
                  <a:txBody>
                    <a:bodyPr/>
                    <a:lstStyle/>
                    <a:p>
                      <a:r>
                        <a:rPr lang="fr-FR" sz="2000" dirty="0">
                          <a:solidFill>
                            <a:schemeClr val="accent2">
                              <a:lumMod val="75000"/>
                            </a:schemeClr>
                          </a:solidFill>
                        </a:rPr>
                        <a:t>3 mois</a:t>
                      </a:r>
                    </a:p>
                  </a:txBody>
                  <a:tcPr marL="82918" marR="82918" marT="41459" marB="41459"/>
                </a:tc>
                <a:tc>
                  <a:txBody>
                    <a:bodyPr/>
                    <a:lstStyle/>
                    <a:p>
                      <a:r>
                        <a:rPr lang="fr-FR" sz="2000" dirty="0">
                          <a:solidFill>
                            <a:schemeClr val="accent2">
                              <a:lumMod val="75000"/>
                            </a:schemeClr>
                          </a:solidFill>
                        </a:rPr>
                        <a:t>60</a:t>
                      </a:r>
                    </a:p>
                  </a:txBody>
                  <a:tcPr marL="82918" marR="82918" marT="41459" marB="41459"/>
                </a:tc>
                <a:extLst>
                  <a:ext uri="{0D108BD9-81ED-4DB2-BD59-A6C34878D82A}">
                    <a16:rowId xmlns:a16="http://schemas.microsoft.com/office/drawing/2014/main" val="3034996786"/>
                  </a:ext>
                </a:extLst>
              </a:tr>
              <a:tr h="386950">
                <a:tc>
                  <a:txBody>
                    <a:bodyPr/>
                    <a:lstStyle/>
                    <a:p>
                      <a:r>
                        <a:rPr lang="fr-FR" sz="2000" dirty="0">
                          <a:solidFill>
                            <a:schemeClr val="accent2">
                              <a:lumMod val="75000"/>
                            </a:schemeClr>
                          </a:solidFill>
                        </a:rPr>
                        <a:t>2. Définir le cadre méthodologique des coûts informatiques</a:t>
                      </a:r>
                    </a:p>
                  </a:txBody>
                  <a:tcPr marL="82918" marR="82918" marT="41459" marB="41459"/>
                </a:tc>
                <a:tc>
                  <a:txBody>
                    <a:bodyPr/>
                    <a:lstStyle/>
                    <a:p>
                      <a:r>
                        <a:rPr lang="fr-FR" sz="2000" dirty="0">
                          <a:solidFill>
                            <a:schemeClr val="accent2">
                              <a:lumMod val="75000"/>
                            </a:schemeClr>
                          </a:solidFill>
                        </a:rPr>
                        <a:t>3 mois</a:t>
                      </a:r>
                    </a:p>
                  </a:txBody>
                  <a:tcPr marL="82918" marR="82918" marT="41459" marB="41459"/>
                </a:tc>
                <a:tc>
                  <a:txBody>
                    <a:bodyPr/>
                    <a:lstStyle/>
                    <a:p>
                      <a:r>
                        <a:rPr lang="fr-FR" sz="2000" dirty="0">
                          <a:solidFill>
                            <a:schemeClr val="accent2">
                              <a:lumMod val="75000"/>
                            </a:schemeClr>
                          </a:solidFill>
                        </a:rPr>
                        <a:t>40</a:t>
                      </a:r>
                    </a:p>
                  </a:txBody>
                  <a:tcPr marL="82918" marR="82918" marT="41459" marB="41459"/>
                </a:tc>
                <a:extLst>
                  <a:ext uri="{0D108BD9-81ED-4DB2-BD59-A6C34878D82A}">
                    <a16:rowId xmlns:a16="http://schemas.microsoft.com/office/drawing/2014/main" val="2326146527"/>
                  </a:ext>
                </a:extLst>
              </a:tr>
              <a:tr h="386950">
                <a:tc>
                  <a:txBody>
                    <a:bodyPr/>
                    <a:lstStyle/>
                    <a:p>
                      <a:r>
                        <a:rPr lang="fr-FR" sz="2000" dirty="0">
                          <a:solidFill>
                            <a:schemeClr val="accent2">
                              <a:lumMod val="75000"/>
                            </a:schemeClr>
                          </a:solidFill>
                        </a:rPr>
                        <a:t>3. plateforme informatique </a:t>
                      </a:r>
                    </a:p>
                  </a:txBody>
                  <a:tcPr marL="82918" marR="82918" marT="41459" marB="41459"/>
                </a:tc>
                <a:tc>
                  <a:txBody>
                    <a:bodyPr/>
                    <a:lstStyle/>
                    <a:p>
                      <a:r>
                        <a:rPr lang="fr-FR" sz="2000" dirty="0">
                          <a:solidFill>
                            <a:schemeClr val="accent2">
                              <a:lumMod val="75000"/>
                            </a:schemeClr>
                          </a:solidFill>
                        </a:rPr>
                        <a:t>3 mois</a:t>
                      </a:r>
                    </a:p>
                  </a:txBody>
                  <a:tcPr marL="82918" marR="82918" marT="41459" marB="41459"/>
                </a:tc>
                <a:tc>
                  <a:txBody>
                    <a:bodyPr/>
                    <a:lstStyle/>
                    <a:p>
                      <a:r>
                        <a:rPr lang="fr-FR" sz="2000" dirty="0">
                          <a:solidFill>
                            <a:schemeClr val="accent2">
                              <a:lumMod val="75000"/>
                            </a:schemeClr>
                          </a:solidFill>
                        </a:rPr>
                        <a:t>50</a:t>
                      </a:r>
                    </a:p>
                  </a:txBody>
                  <a:tcPr marL="82918" marR="82918" marT="41459" marB="41459"/>
                </a:tc>
                <a:extLst>
                  <a:ext uri="{0D108BD9-81ED-4DB2-BD59-A6C34878D82A}">
                    <a16:rowId xmlns:a16="http://schemas.microsoft.com/office/drawing/2014/main" val="2315973875"/>
                  </a:ext>
                </a:extLst>
              </a:tr>
              <a:tr h="386950">
                <a:tc>
                  <a:txBody>
                    <a:bodyPr/>
                    <a:lstStyle/>
                    <a:p>
                      <a:r>
                        <a:rPr lang="fr-FR" sz="2000" dirty="0">
                          <a:solidFill>
                            <a:schemeClr val="accent2">
                              <a:lumMod val="75000"/>
                            </a:schemeClr>
                          </a:solidFill>
                        </a:rPr>
                        <a:t>4. assistance au démarrage </a:t>
                      </a:r>
                    </a:p>
                  </a:txBody>
                  <a:tcPr marL="82918" marR="82918" marT="41459" marB="41459"/>
                </a:tc>
                <a:tc>
                  <a:txBody>
                    <a:bodyPr/>
                    <a:lstStyle/>
                    <a:p>
                      <a:r>
                        <a:rPr lang="fr-FR" sz="2000" dirty="0">
                          <a:solidFill>
                            <a:schemeClr val="accent2">
                              <a:lumMod val="75000"/>
                            </a:schemeClr>
                          </a:solidFill>
                        </a:rPr>
                        <a:t>12 mois</a:t>
                      </a:r>
                    </a:p>
                  </a:txBody>
                  <a:tcPr marL="82918" marR="82918" marT="41459" marB="41459"/>
                </a:tc>
                <a:tc>
                  <a:txBody>
                    <a:bodyPr/>
                    <a:lstStyle/>
                    <a:p>
                      <a:r>
                        <a:rPr lang="fr-FR" sz="2000" dirty="0">
                          <a:solidFill>
                            <a:schemeClr val="accent2">
                              <a:lumMod val="75000"/>
                            </a:schemeClr>
                          </a:solidFill>
                        </a:rPr>
                        <a:t>100</a:t>
                      </a:r>
                    </a:p>
                  </a:txBody>
                  <a:tcPr marL="82918" marR="82918" marT="41459" marB="41459"/>
                </a:tc>
                <a:extLst>
                  <a:ext uri="{0D108BD9-81ED-4DB2-BD59-A6C34878D82A}">
                    <a16:rowId xmlns:a16="http://schemas.microsoft.com/office/drawing/2014/main" val="3864100550"/>
                  </a:ext>
                </a:extLst>
              </a:tr>
            </a:tbl>
          </a:graphicData>
        </a:graphic>
      </p:graphicFrame>
      <p:grpSp>
        <p:nvGrpSpPr>
          <p:cNvPr id="22" name="Groupe 21">
            <a:extLst>
              <a:ext uri="{FF2B5EF4-FFF2-40B4-BE49-F238E27FC236}">
                <a16:creationId xmlns:a16="http://schemas.microsoft.com/office/drawing/2014/main" id="{02214FE5-94AB-495C-8120-035BECAE0C78}"/>
              </a:ext>
            </a:extLst>
          </p:cNvPr>
          <p:cNvGrpSpPr/>
          <p:nvPr/>
        </p:nvGrpSpPr>
        <p:grpSpPr>
          <a:xfrm>
            <a:off x="844534" y="1889336"/>
            <a:ext cx="1796554" cy="707840"/>
            <a:chOff x="-755905" y="3097783"/>
            <a:chExt cx="3098249" cy="780590"/>
          </a:xfrm>
        </p:grpSpPr>
        <p:sp>
          <p:nvSpPr>
            <p:cNvPr id="23" name="Ellipse 22">
              <a:extLst>
                <a:ext uri="{FF2B5EF4-FFF2-40B4-BE49-F238E27FC236}">
                  <a16:creationId xmlns:a16="http://schemas.microsoft.com/office/drawing/2014/main" id="{F0693D24-9F7B-47C2-8999-FCBE76D5C94D}"/>
                </a:ext>
              </a:extLst>
            </p:cNvPr>
            <p:cNvSpPr/>
            <p:nvPr/>
          </p:nvSpPr>
          <p:spPr>
            <a:xfrm>
              <a:off x="-623452" y="3097783"/>
              <a:ext cx="2965796" cy="78059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6" name="Rectangle 25">
              <a:extLst>
                <a:ext uri="{FF2B5EF4-FFF2-40B4-BE49-F238E27FC236}">
                  <a16:creationId xmlns:a16="http://schemas.microsoft.com/office/drawing/2014/main" id="{574B9062-5505-4178-822B-6B09CAA6F4AC}"/>
                </a:ext>
              </a:extLst>
            </p:cNvPr>
            <p:cNvSpPr/>
            <p:nvPr/>
          </p:nvSpPr>
          <p:spPr>
            <a:xfrm>
              <a:off x="-755905" y="3303412"/>
              <a:ext cx="3022050" cy="378795"/>
            </a:xfrm>
            <a:prstGeom prst="rect">
              <a:avLst/>
            </a:prstGeom>
          </p:spPr>
          <p:txBody>
            <a:bodyPr wrap="square">
              <a:spAutoFit/>
            </a:bodyPr>
            <a:lstStyle/>
            <a:p>
              <a:pPr algn="ctr"/>
              <a:r>
                <a:rPr lang="fr-FR" sz="1632" b="1" dirty="0">
                  <a:solidFill>
                    <a:schemeClr val="bg1"/>
                  </a:solidFill>
                </a:rPr>
                <a:t>Profils</a:t>
              </a:r>
            </a:p>
          </p:txBody>
        </p:sp>
      </p:grpSp>
      <p:grpSp>
        <p:nvGrpSpPr>
          <p:cNvPr id="27" name="Groupe 26">
            <a:extLst>
              <a:ext uri="{FF2B5EF4-FFF2-40B4-BE49-F238E27FC236}">
                <a16:creationId xmlns:a16="http://schemas.microsoft.com/office/drawing/2014/main" id="{DAFA315A-87FB-4FBB-8E9D-FDF0A2A796DA}"/>
              </a:ext>
            </a:extLst>
          </p:cNvPr>
          <p:cNvGrpSpPr/>
          <p:nvPr/>
        </p:nvGrpSpPr>
        <p:grpSpPr>
          <a:xfrm>
            <a:off x="2917481" y="1404717"/>
            <a:ext cx="6028224" cy="1543567"/>
            <a:chOff x="6088728" y="5791594"/>
            <a:chExt cx="6012326" cy="1787717"/>
          </a:xfrm>
        </p:grpSpPr>
        <p:sp>
          <p:nvSpPr>
            <p:cNvPr id="38" name="Rectangle à coins arrondis 17">
              <a:extLst>
                <a:ext uri="{FF2B5EF4-FFF2-40B4-BE49-F238E27FC236}">
                  <a16:creationId xmlns:a16="http://schemas.microsoft.com/office/drawing/2014/main" id="{33D7208B-16A9-49D4-A92F-B0A0630B8879}"/>
                </a:ext>
              </a:extLst>
            </p:cNvPr>
            <p:cNvSpPr/>
            <p:nvPr/>
          </p:nvSpPr>
          <p:spPr>
            <a:xfrm>
              <a:off x="6088728" y="5791594"/>
              <a:ext cx="6012326" cy="1787717"/>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51"/>
            </a:p>
          </p:txBody>
        </p:sp>
        <p:sp>
          <p:nvSpPr>
            <p:cNvPr id="39" name="Rectangle 38">
              <a:extLst>
                <a:ext uri="{FF2B5EF4-FFF2-40B4-BE49-F238E27FC236}">
                  <a16:creationId xmlns:a16="http://schemas.microsoft.com/office/drawing/2014/main" id="{719D2C54-4C6B-4BDB-BA6F-8252C1A15AFF}"/>
                </a:ext>
              </a:extLst>
            </p:cNvPr>
            <p:cNvSpPr/>
            <p:nvPr/>
          </p:nvSpPr>
          <p:spPr>
            <a:xfrm>
              <a:off x="6219170" y="5922573"/>
              <a:ext cx="5754289" cy="1493263"/>
            </a:xfrm>
            <a:prstGeom prst="rect">
              <a:avLst/>
            </a:prstGeom>
          </p:spPr>
          <p:txBody>
            <a:bodyPr wrap="square">
              <a:spAutoFit/>
            </a:bodyPr>
            <a:lstStyle/>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Chef de projet</a:t>
              </a:r>
            </a:p>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Expert en gestion des services informatiques</a:t>
              </a:r>
            </a:p>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Expert en finances</a:t>
              </a:r>
            </a:p>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Ingénieur en informatique </a:t>
              </a:r>
              <a:endParaRPr lang="fr-FR" sz="1632" dirty="0">
                <a:solidFill>
                  <a:srgbClr val="0070C0"/>
                </a:solidFill>
              </a:endParaRPr>
            </a:p>
          </p:txBody>
        </p:sp>
      </p:grpSp>
    </p:spTree>
    <p:extLst>
      <p:ext uri="{BB962C8B-B14F-4D97-AF65-F5344CB8AC3E}">
        <p14:creationId xmlns:p14="http://schemas.microsoft.com/office/powerpoint/2010/main" val="1397041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19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4</a:t>
            </a:r>
          </a:p>
        </p:txBody>
      </p:sp>
      <p:sp>
        <p:nvSpPr>
          <p:cNvPr id="22" name="Chevron 48">
            <a:extLst>
              <a:ext uri="{FF2B5EF4-FFF2-40B4-BE49-F238E27FC236}">
                <a16:creationId xmlns:a16="http://schemas.microsoft.com/office/drawing/2014/main" id="{6199FCDF-D29F-49F5-831C-A0E986F1E4A4}"/>
              </a:ext>
            </a:extLst>
          </p:cNvPr>
          <p:cNvSpPr/>
          <p:nvPr/>
        </p:nvSpPr>
        <p:spPr>
          <a:xfrm>
            <a:off x="1466418" y="1067125"/>
            <a:ext cx="10027853" cy="833092"/>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3" name="Chevron 49">
            <a:extLst>
              <a:ext uri="{FF2B5EF4-FFF2-40B4-BE49-F238E27FC236}">
                <a16:creationId xmlns:a16="http://schemas.microsoft.com/office/drawing/2014/main" id="{83A659B5-FCC2-4950-BF29-55386ADC14D6}"/>
              </a:ext>
            </a:extLst>
          </p:cNvPr>
          <p:cNvSpPr/>
          <p:nvPr/>
        </p:nvSpPr>
        <p:spPr>
          <a:xfrm>
            <a:off x="318488" y="1067124"/>
            <a:ext cx="1328485" cy="83558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4" name="ZoneTexte 23">
            <a:extLst>
              <a:ext uri="{FF2B5EF4-FFF2-40B4-BE49-F238E27FC236}">
                <a16:creationId xmlns:a16="http://schemas.microsoft.com/office/drawing/2014/main" id="{05658F6A-B045-4AA4-8860-38FC7383774D}"/>
              </a:ext>
            </a:extLst>
          </p:cNvPr>
          <p:cNvSpPr txBox="1"/>
          <p:nvPr/>
        </p:nvSpPr>
        <p:spPr>
          <a:xfrm>
            <a:off x="2199759" y="1142011"/>
            <a:ext cx="8387626" cy="706347"/>
          </a:xfrm>
          <a:prstGeom prst="rect">
            <a:avLst/>
          </a:prstGeom>
          <a:noFill/>
        </p:spPr>
        <p:txBody>
          <a:bodyPr wrap="square" rtlCol="0">
            <a:spAutoFit/>
          </a:bodyPr>
          <a:lstStyle/>
          <a:p>
            <a:r>
              <a:rPr lang="fr-FR" sz="1995" b="1" dirty="0">
                <a:solidFill>
                  <a:schemeClr val="bg1"/>
                </a:solidFill>
              </a:rPr>
              <a:t>Etude pour l’élaboration du plan de continuité des activités (PCA) du Système d’Information du Ministère, notamment MASSAR</a:t>
            </a:r>
          </a:p>
        </p:txBody>
      </p:sp>
      <p:sp>
        <p:nvSpPr>
          <p:cNvPr id="25" name="ZoneTexte 24">
            <a:extLst>
              <a:ext uri="{FF2B5EF4-FFF2-40B4-BE49-F238E27FC236}">
                <a16:creationId xmlns:a16="http://schemas.microsoft.com/office/drawing/2014/main" id="{FC5D397E-1552-4D05-BE34-F5F0227BE392}"/>
              </a:ext>
            </a:extLst>
          </p:cNvPr>
          <p:cNvSpPr txBox="1"/>
          <p:nvPr/>
        </p:nvSpPr>
        <p:spPr>
          <a:xfrm>
            <a:off x="706337" y="1286955"/>
            <a:ext cx="829179" cy="399340"/>
          </a:xfrm>
          <a:prstGeom prst="rect">
            <a:avLst/>
          </a:prstGeom>
          <a:noFill/>
        </p:spPr>
        <p:txBody>
          <a:bodyPr wrap="square" rtlCol="0">
            <a:spAutoFit/>
          </a:bodyPr>
          <a:lstStyle/>
          <a:p>
            <a:pPr algn="ctr"/>
            <a:r>
              <a:rPr lang="fr-FR" sz="1995" b="1" dirty="0">
                <a:solidFill>
                  <a:schemeClr val="bg1"/>
                </a:solidFill>
              </a:rPr>
              <a:t>Lot 4</a:t>
            </a:r>
          </a:p>
        </p:txBody>
      </p:sp>
      <p:grpSp>
        <p:nvGrpSpPr>
          <p:cNvPr id="32" name="Groupe 31">
            <a:extLst>
              <a:ext uri="{FF2B5EF4-FFF2-40B4-BE49-F238E27FC236}">
                <a16:creationId xmlns:a16="http://schemas.microsoft.com/office/drawing/2014/main" id="{DA15556C-EAD0-463C-AFD6-329DAE8E66E3}"/>
              </a:ext>
            </a:extLst>
          </p:cNvPr>
          <p:cNvGrpSpPr/>
          <p:nvPr/>
        </p:nvGrpSpPr>
        <p:grpSpPr>
          <a:xfrm>
            <a:off x="568142" y="2321043"/>
            <a:ext cx="2809495" cy="707840"/>
            <a:chOff x="-755905" y="3097783"/>
            <a:chExt cx="3098249" cy="780590"/>
          </a:xfrm>
        </p:grpSpPr>
        <p:sp>
          <p:nvSpPr>
            <p:cNvPr id="33" name="Ellipse 32">
              <a:extLst>
                <a:ext uri="{FF2B5EF4-FFF2-40B4-BE49-F238E27FC236}">
                  <a16:creationId xmlns:a16="http://schemas.microsoft.com/office/drawing/2014/main" id="{2D1E8ED3-61A0-4022-8CCC-D364105637F8}"/>
                </a:ext>
              </a:extLst>
            </p:cNvPr>
            <p:cNvSpPr/>
            <p:nvPr/>
          </p:nvSpPr>
          <p:spPr>
            <a:xfrm>
              <a:off x="-623452" y="3097783"/>
              <a:ext cx="2965796" cy="78059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35" name="Rectangle 34">
              <a:extLst>
                <a:ext uri="{FF2B5EF4-FFF2-40B4-BE49-F238E27FC236}">
                  <a16:creationId xmlns:a16="http://schemas.microsoft.com/office/drawing/2014/main" id="{89FB5FA3-7558-4D06-9B73-D80D151DCC84}"/>
                </a:ext>
              </a:extLst>
            </p:cNvPr>
            <p:cNvSpPr/>
            <p:nvPr/>
          </p:nvSpPr>
          <p:spPr>
            <a:xfrm>
              <a:off x="-755905" y="3303412"/>
              <a:ext cx="3022049" cy="378795"/>
            </a:xfrm>
            <a:prstGeom prst="rect">
              <a:avLst/>
            </a:prstGeom>
          </p:spPr>
          <p:txBody>
            <a:bodyPr wrap="square">
              <a:spAutoFit/>
            </a:bodyPr>
            <a:lstStyle/>
            <a:p>
              <a:pPr algn="ctr"/>
              <a:r>
                <a:rPr lang="fr-FR" sz="1632" b="1" dirty="0">
                  <a:solidFill>
                    <a:schemeClr val="bg1"/>
                  </a:solidFill>
                </a:rPr>
                <a:t>Consistance des prestations </a:t>
              </a:r>
            </a:p>
          </p:txBody>
        </p:sp>
      </p:grpSp>
      <p:grpSp>
        <p:nvGrpSpPr>
          <p:cNvPr id="36" name="Groupe 35">
            <a:extLst>
              <a:ext uri="{FF2B5EF4-FFF2-40B4-BE49-F238E27FC236}">
                <a16:creationId xmlns:a16="http://schemas.microsoft.com/office/drawing/2014/main" id="{6C06AF5D-E44F-4BD6-B5EC-CB4D75BAFB9F}"/>
              </a:ext>
            </a:extLst>
          </p:cNvPr>
          <p:cNvGrpSpPr/>
          <p:nvPr/>
        </p:nvGrpSpPr>
        <p:grpSpPr>
          <a:xfrm>
            <a:off x="2629875" y="3290804"/>
            <a:ext cx="6644644" cy="3219488"/>
            <a:chOff x="711020" y="2714623"/>
            <a:chExt cx="8108139" cy="12072597"/>
          </a:xfrm>
        </p:grpSpPr>
        <p:sp>
          <p:nvSpPr>
            <p:cNvPr id="37" name="Rectangle à coins arrondis 6">
              <a:extLst>
                <a:ext uri="{FF2B5EF4-FFF2-40B4-BE49-F238E27FC236}">
                  <a16:creationId xmlns:a16="http://schemas.microsoft.com/office/drawing/2014/main" id="{C578E58C-E773-4506-8446-8DDA425E7FE5}"/>
                </a:ext>
              </a:extLst>
            </p:cNvPr>
            <p:cNvSpPr/>
            <p:nvPr/>
          </p:nvSpPr>
          <p:spPr>
            <a:xfrm>
              <a:off x="711020" y="2714623"/>
              <a:ext cx="8108139" cy="12072597"/>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fr-FR" sz="3264" dirty="0"/>
            </a:p>
          </p:txBody>
        </p:sp>
        <p:sp>
          <p:nvSpPr>
            <p:cNvPr id="38" name="Rectangle 37">
              <a:extLst>
                <a:ext uri="{FF2B5EF4-FFF2-40B4-BE49-F238E27FC236}">
                  <a16:creationId xmlns:a16="http://schemas.microsoft.com/office/drawing/2014/main" id="{A51AB7F4-0EA8-4487-822F-0FB43957116D}"/>
                </a:ext>
              </a:extLst>
            </p:cNvPr>
            <p:cNvSpPr/>
            <p:nvPr/>
          </p:nvSpPr>
          <p:spPr>
            <a:xfrm>
              <a:off x="1000165" y="3183718"/>
              <a:ext cx="7552357" cy="10577952"/>
            </a:xfrm>
            <a:prstGeom prst="rect">
              <a:avLst/>
            </a:prstGeom>
          </p:spPr>
          <p:txBody>
            <a:bodyPr wrap="square">
              <a:spAutoFit/>
            </a:bodyPr>
            <a:lstStyle/>
            <a:p>
              <a:pPr algn="just">
                <a:spcAft>
                  <a:spcPts val="544"/>
                </a:spcAft>
                <a:tabLst>
                  <a:tab pos="244723" algn="l"/>
                </a:tabLst>
              </a:pPr>
              <a:r>
                <a:rPr lang="fr-FR" sz="2176" u="sng" dirty="0">
                  <a:solidFill>
                    <a:srgbClr val="0070C0"/>
                  </a:solidFill>
                </a:rPr>
                <a:t>Elaboration des plans suivants :</a:t>
              </a:r>
            </a:p>
            <a:p>
              <a:pPr marL="414589" indent="-414589" algn="just">
                <a:spcAft>
                  <a:spcPts val="544"/>
                </a:spcAft>
                <a:buAutoNum type="arabicPeriod"/>
                <a:tabLst>
                  <a:tab pos="244723" algn="l"/>
                </a:tabLst>
              </a:pPr>
              <a:r>
                <a:rPr lang="fr-FR" sz="2176" dirty="0">
                  <a:solidFill>
                    <a:srgbClr val="0070C0"/>
                  </a:solidFill>
                </a:rPr>
                <a:t>Plan de continuité des services</a:t>
              </a:r>
            </a:p>
            <a:p>
              <a:pPr marL="414589" indent="-414589" algn="just">
                <a:spcAft>
                  <a:spcPts val="544"/>
                </a:spcAft>
                <a:buAutoNum type="arabicPeriod"/>
                <a:tabLst>
                  <a:tab pos="244723" algn="l"/>
                </a:tabLst>
              </a:pPr>
              <a:r>
                <a:rPr lang="fr-FR" sz="2176" dirty="0">
                  <a:solidFill>
                    <a:srgbClr val="0070C0"/>
                  </a:solidFill>
                </a:rPr>
                <a:t>Plan de mise à disposition des moyens de secours</a:t>
              </a:r>
            </a:p>
            <a:p>
              <a:pPr marL="414589" indent="-414589" algn="just">
                <a:spcAft>
                  <a:spcPts val="544"/>
                </a:spcAft>
                <a:buAutoNum type="arabicPeriod"/>
                <a:tabLst>
                  <a:tab pos="244723" algn="l"/>
                </a:tabLst>
              </a:pPr>
              <a:r>
                <a:rPr lang="fr-FR" sz="2176" dirty="0">
                  <a:solidFill>
                    <a:srgbClr val="0070C0"/>
                  </a:solidFill>
                </a:rPr>
                <a:t>Plan de gestion de crise</a:t>
              </a:r>
            </a:p>
            <a:p>
              <a:pPr marL="414589" indent="-414589" algn="just">
                <a:spcAft>
                  <a:spcPts val="544"/>
                </a:spcAft>
                <a:buAutoNum type="arabicPeriod"/>
                <a:tabLst>
                  <a:tab pos="244723" algn="l"/>
                </a:tabLst>
              </a:pPr>
              <a:r>
                <a:rPr lang="fr-FR" sz="2176" dirty="0">
                  <a:solidFill>
                    <a:srgbClr val="0070C0"/>
                  </a:solidFill>
                </a:rPr>
                <a:t>Plan de retour à la normale</a:t>
              </a:r>
            </a:p>
            <a:p>
              <a:pPr marL="414589" indent="-414589" algn="just">
                <a:spcAft>
                  <a:spcPts val="544"/>
                </a:spcAft>
                <a:buAutoNum type="arabicPeriod"/>
                <a:tabLst>
                  <a:tab pos="244723" algn="l"/>
                </a:tabLst>
              </a:pPr>
              <a:r>
                <a:rPr lang="fr-FR" sz="2176" dirty="0">
                  <a:solidFill>
                    <a:srgbClr val="0070C0"/>
                  </a:solidFill>
                </a:rPr>
                <a:t>Plan de tests et d’exercices</a:t>
              </a:r>
            </a:p>
            <a:p>
              <a:pPr marL="414589" indent="-414589" algn="just">
                <a:spcAft>
                  <a:spcPts val="544"/>
                </a:spcAft>
                <a:buAutoNum type="arabicPeriod"/>
                <a:tabLst>
                  <a:tab pos="244723" algn="l"/>
                </a:tabLst>
              </a:pPr>
              <a:r>
                <a:rPr lang="fr-FR" sz="2176" dirty="0">
                  <a:solidFill>
                    <a:srgbClr val="0070C0"/>
                  </a:solidFill>
                </a:rPr>
                <a:t>Plan du maintien du PCA</a:t>
              </a:r>
            </a:p>
          </p:txBody>
        </p:sp>
      </p:grpSp>
    </p:spTree>
    <p:extLst>
      <p:ext uri="{BB962C8B-B14F-4D97-AF65-F5344CB8AC3E}">
        <p14:creationId xmlns:p14="http://schemas.microsoft.com/office/powerpoint/2010/main" val="3528077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cs typeface="Arial" panose="020B0604020202020204" pitchFamily="34" charset="0"/>
              </a:rPr>
              <a:t>  </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3867874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4 - Profils et charge</a:t>
            </a:r>
          </a:p>
        </p:txBody>
      </p:sp>
      <p:graphicFrame>
        <p:nvGraphicFramePr>
          <p:cNvPr id="3" name="Tableau 2">
            <a:extLst>
              <a:ext uri="{FF2B5EF4-FFF2-40B4-BE49-F238E27FC236}">
                <a16:creationId xmlns:a16="http://schemas.microsoft.com/office/drawing/2014/main" id="{ACD940FE-344E-42CA-8153-DF61DBEA7CE8}"/>
              </a:ext>
            </a:extLst>
          </p:cNvPr>
          <p:cNvGraphicFramePr>
            <a:graphicFrameLocks noGrp="1"/>
          </p:cNvGraphicFramePr>
          <p:nvPr>
            <p:extLst/>
          </p:nvPr>
        </p:nvGraphicFramePr>
        <p:xfrm>
          <a:off x="844535" y="3015595"/>
          <a:ext cx="9289757" cy="2714026"/>
        </p:xfrm>
        <a:graphic>
          <a:graphicData uri="http://schemas.openxmlformats.org/drawingml/2006/table">
            <a:tbl>
              <a:tblPr firstRow="1" bandRow="1">
                <a:tableStyleId>{5C22544A-7EE6-4342-B048-85BDC9FD1C3A}</a:tableStyleId>
              </a:tblPr>
              <a:tblGrid>
                <a:gridCol w="6635540">
                  <a:extLst>
                    <a:ext uri="{9D8B030D-6E8A-4147-A177-3AD203B41FA5}">
                      <a16:colId xmlns:a16="http://schemas.microsoft.com/office/drawing/2014/main" val="4274466108"/>
                    </a:ext>
                  </a:extLst>
                </a:gridCol>
                <a:gridCol w="2654217">
                  <a:extLst>
                    <a:ext uri="{9D8B030D-6E8A-4147-A177-3AD203B41FA5}">
                      <a16:colId xmlns:a16="http://schemas.microsoft.com/office/drawing/2014/main" val="4137281370"/>
                    </a:ext>
                  </a:extLst>
                </a:gridCol>
              </a:tblGrid>
              <a:tr h="386950">
                <a:tc>
                  <a:txBody>
                    <a:bodyPr/>
                    <a:lstStyle/>
                    <a:p>
                      <a:r>
                        <a:rPr lang="fr-FR" sz="2000" dirty="0"/>
                        <a:t>Phases</a:t>
                      </a:r>
                    </a:p>
                  </a:txBody>
                  <a:tcPr marL="82918" marR="82918" marT="41459" marB="41459"/>
                </a:tc>
                <a:tc>
                  <a:txBody>
                    <a:bodyPr/>
                    <a:lstStyle/>
                    <a:p>
                      <a:r>
                        <a:rPr lang="fr-FR" sz="2000" dirty="0"/>
                        <a:t>Délais de réalisation</a:t>
                      </a:r>
                    </a:p>
                  </a:txBody>
                  <a:tcPr marL="82918" marR="82918" marT="41459" marB="41459"/>
                </a:tc>
                <a:extLst>
                  <a:ext uri="{0D108BD9-81ED-4DB2-BD59-A6C34878D82A}">
                    <a16:rowId xmlns:a16="http://schemas.microsoft.com/office/drawing/2014/main" val="1702852678"/>
                  </a:ext>
                </a:extLst>
              </a:tr>
              <a:tr h="386950">
                <a:tc>
                  <a:txBody>
                    <a:bodyPr/>
                    <a:lstStyle/>
                    <a:p>
                      <a:r>
                        <a:rPr lang="fr-FR" sz="2000" dirty="0">
                          <a:solidFill>
                            <a:schemeClr val="accent2">
                              <a:lumMod val="75000"/>
                            </a:schemeClr>
                          </a:solidFill>
                        </a:rPr>
                        <a:t>1. Initialisation, cadrage méthodologique et conduite de projet</a:t>
                      </a:r>
                    </a:p>
                  </a:txBody>
                  <a:tcPr marL="82918" marR="82918" marT="41459" marB="41459"/>
                </a:tc>
                <a:tc>
                  <a:txBody>
                    <a:bodyPr/>
                    <a:lstStyle/>
                    <a:p>
                      <a:r>
                        <a:rPr lang="fr-FR" sz="2000" dirty="0">
                          <a:solidFill>
                            <a:schemeClr val="accent2">
                              <a:lumMod val="75000"/>
                            </a:schemeClr>
                          </a:solidFill>
                        </a:rPr>
                        <a:t>15 jours calendaires</a:t>
                      </a:r>
                    </a:p>
                  </a:txBody>
                  <a:tcPr marL="82918" marR="82918" marT="41459" marB="41459"/>
                </a:tc>
                <a:extLst>
                  <a:ext uri="{0D108BD9-81ED-4DB2-BD59-A6C34878D82A}">
                    <a16:rowId xmlns:a16="http://schemas.microsoft.com/office/drawing/2014/main" val="3034996786"/>
                  </a:ext>
                </a:extLst>
              </a:tr>
              <a:tr h="386950">
                <a:tc>
                  <a:txBody>
                    <a:bodyPr/>
                    <a:lstStyle/>
                    <a:p>
                      <a:r>
                        <a:rPr lang="fr-FR" sz="2000" dirty="0">
                          <a:solidFill>
                            <a:schemeClr val="accent2">
                              <a:lumMod val="75000"/>
                            </a:schemeClr>
                          </a:solidFill>
                        </a:rPr>
                        <a:t>2. Analyse de l’existant et détermination des</a:t>
                      </a:r>
                    </a:p>
                  </a:txBody>
                  <a:tcPr marL="82918" marR="82918" marT="41459" marB="41459"/>
                </a:tc>
                <a:tc>
                  <a:txBody>
                    <a:bodyPr/>
                    <a:lstStyle/>
                    <a:p>
                      <a:r>
                        <a:rPr lang="fr-FR" sz="2000" dirty="0">
                          <a:solidFill>
                            <a:schemeClr val="accent2">
                              <a:lumMod val="75000"/>
                            </a:schemeClr>
                          </a:solidFill>
                        </a:rPr>
                        <a:t>40 jours calendaires</a:t>
                      </a:r>
                    </a:p>
                  </a:txBody>
                  <a:tcPr marL="82918" marR="82918" marT="41459" marB="41459"/>
                </a:tc>
                <a:extLst>
                  <a:ext uri="{0D108BD9-81ED-4DB2-BD59-A6C34878D82A}">
                    <a16:rowId xmlns:a16="http://schemas.microsoft.com/office/drawing/2014/main" val="2326146527"/>
                  </a:ext>
                </a:extLst>
              </a:tr>
              <a:tr h="386950">
                <a:tc>
                  <a:txBody>
                    <a:bodyPr/>
                    <a:lstStyle/>
                    <a:p>
                      <a:r>
                        <a:rPr lang="fr-FR" sz="2000" dirty="0">
                          <a:solidFill>
                            <a:schemeClr val="accent2">
                              <a:lumMod val="75000"/>
                            </a:schemeClr>
                          </a:solidFill>
                        </a:rPr>
                        <a:t>3. Identification, analyse et évaluation des risque</a:t>
                      </a:r>
                    </a:p>
                  </a:txBody>
                  <a:tcPr marL="82918" marR="82918" marT="41459" marB="41459"/>
                </a:tc>
                <a:tc>
                  <a:txBody>
                    <a:bodyPr/>
                    <a:lstStyle/>
                    <a:p>
                      <a:r>
                        <a:rPr lang="fr-FR" sz="2000" dirty="0">
                          <a:solidFill>
                            <a:schemeClr val="accent2">
                              <a:lumMod val="75000"/>
                            </a:schemeClr>
                          </a:solidFill>
                        </a:rPr>
                        <a:t>25 jours calendaires</a:t>
                      </a:r>
                    </a:p>
                  </a:txBody>
                  <a:tcPr marL="82918" marR="82918" marT="41459" marB="41459"/>
                </a:tc>
                <a:extLst>
                  <a:ext uri="{0D108BD9-81ED-4DB2-BD59-A6C34878D82A}">
                    <a16:rowId xmlns:a16="http://schemas.microsoft.com/office/drawing/2014/main" val="2315973875"/>
                  </a:ext>
                </a:extLst>
              </a:tr>
              <a:tr h="386950">
                <a:tc>
                  <a:txBody>
                    <a:bodyPr/>
                    <a:lstStyle/>
                    <a:p>
                      <a:r>
                        <a:rPr lang="fr-FR" sz="2000" dirty="0">
                          <a:solidFill>
                            <a:schemeClr val="accent2">
                              <a:lumMod val="75000"/>
                            </a:schemeClr>
                          </a:solidFill>
                        </a:rPr>
                        <a:t>4. Définition de la Stratégie de continuité et étude de choix</a:t>
                      </a:r>
                    </a:p>
                  </a:txBody>
                  <a:tcPr marL="82918" marR="82918" marT="41459" marB="41459"/>
                </a:tc>
                <a:tc>
                  <a:txBody>
                    <a:bodyPr/>
                    <a:lstStyle/>
                    <a:p>
                      <a:r>
                        <a:rPr lang="fr-FR" sz="2000" dirty="0">
                          <a:solidFill>
                            <a:schemeClr val="accent2">
                              <a:lumMod val="75000"/>
                            </a:schemeClr>
                          </a:solidFill>
                        </a:rPr>
                        <a:t>25 jours calendaires</a:t>
                      </a:r>
                    </a:p>
                  </a:txBody>
                  <a:tcPr marL="82918" marR="82918" marT="41459" marB="41459"/>
                </a:tc>
                <a:extLst>
                  <a:ext uri="{0D108BD9-81ED-4DB2-BD59-A6C34878D82A}">
                    <a16:rowId xmlns:a16="http://schemas.microsoft.com/office/drawing/2014/main" val="3864100550"/>
                  </a:ext>
                </a:extLst>
              </a:tr>
              <a:tr h="386950">
                <a:tc>
                  <a:txBody>
                    <a:bodyPr/>
                    <a:lstStyle/>
                    <a:p>
                      <a:r>
                        <a:rPr lang="fr-FR" sz="2000" dirty="0">
                          <a:solidFill>
                            <a:schemeClr val="accent2">
                              <a:lumMod val="75000"/>
                            </a:schemeClr>
                          </a:solidFill>
                        </a:rPr>
                        <a:t>5. Formalisation du PCA et Pilotage de la mise en œuvre</a:t>
                      </a:r>
                    </a:p>
                  </a:txBody>
                  <a:tcPr marL="82918" marR="82918" marT="41459" marB="41459"/>
                </a:tc>
                <a:tc>
                  <a:txBody>
                    <a:bodyPr/>
                    <a:lstStyle/>
                    <a:p>
                      <a:r>
                        <a:rPr lang="fr-FR" sz="2000" dirty="0">
                          <a:solidFill>
                            <a:schemeClr val="accent2">
                              <a:lumMod val="75000"/>
                            </a:schemeClr>
                          </a:solidFill>
                        </a:rPr>
                        <a:t>70 jours calendaires</a:t>
                      </a:r>
                    </a:p>
                  </a:txBody>
                  <a:tcPr marL="82918" marR="82918" marT="41459" marB="41459"/>
                </a:tc>
                <a:extLst>
                  <a:ext uri="{0D108BD9-81ED-4DB2-BD59-A6C34878D82A}">
                    <a16:rowId xmlns:a16="http://schemas.microsoft.com/office/drawing/2014/main" val="2451906392"/>
                  </a:ext>
                </a:extLst>
              </a:tr>
              <a:tr h="386950">
                <a:tc>
                  <a:txBody>
                    <a:bodyPr/>
                    <a:lstStyle/>
                    <a:p>
                      <a:r>
                        <a:rPr lang="fr-FR" sz="2000" dirty="0">
                          <a:solidFill>
                            <a:schemeClr val="accent2">
                              <a:lumMod val="75000"/>
                            </a:schemeClr>
                          </a:solidFill>
                        </a:rPr>
                        <a:t>6. Formation </a:t>
                      </a:r>
                    </a:p>
                  </a:txBody>
                  <a:tcPr marL="82918" marR="82918" marT="41459" marB="41459"/>
                </a:tc>
                <a:tc>
                  <a:txBody>
                    <a:bodyPr/>
                    <a:lstStyle/>
                    <a:p>
                      <a:r>
                        <a:rPr lang="fr-FR" sz="2000" dirty="0">
                          <a:solidFill>
                            <a:schemeClr val="accent2">
                              <a:lumMod val="75000"/>
                            </a:schemeClr>
                          </a:solidFill>
                        </a:rPr>
                        <a:t>5 jours calendaires</a:t>
                      </a:r>
                    </a:p>
                  </a:txBody>
                  <a:tcPr marL="82918" marR="82918" marT="41459" marB="41459"/>
                </a:tc>
                <a:extLst>
                  <a:ext uri="{0D108BD9-81ED-4DB2-BD59-A6C34878D82A}">
                    <a16:rowId xmlns:a16="http://schemas.microsoft.com/office/drawing/2014/main" val="2323653963"/>
                  </a:ext>
                </a:extLst>
              </a:tr>
            </a:tbl>
          </a:graphicData>
        </a:graphic>
      </p:graphicFrame>
      <p:grpSp>
        <p:nvGrpSpPr>
          <p:cNvPr id="22" name="Groupe 21">
            <a:extLst>
              <a:ext uri="{FF2B5EF4-FFF2-40B4-BE49-F238E27FC236}">
                <a16:creationId xmlns:a16="http://schemas.microsoft.com/office/drawing/2014/main" id="{02214FE5-94AB-495C-8120-035BECAE0C78}"/>
              </a:ext>
            </a:extLst>
          </p:cNvPr>
          <p:cNvGrpSpPr/>
          <p:nvPr/>
        </p:nvGrpSpPr>
        <p:grpSpPr>
          <a:xfrm>
            <a:off x="844534" y="1597290"/>
            <a:ext cx="1796554" cy="707840"/>
            <a:chOff x="-755905" y="3097783"/>
            <a:chExt cx="3098249" cy="780590"/>
          </a:xfrm>
        </p:grpSpPr>
        <p:sp>
          <p:nvSpPr>
            <p:cNvPr id="23" name="Ellipse 22">
              <a:extLst>
                <a:ext uri="{FF2B5EF4-FFF2-40B4-BE49-F238E27FC236}">
                  <a16:creationId xmlns:a16="http://schemas.microsoft.com/office/drawing/2014/main" id="{F0693D24-9F7B-47C2-8999-FCBE76D5C94D}"/>
                </a:ext>
              </a:extLst>
            </p:cNvPr>
            <p:cNvSpPr/>
            <p:nvPr/>
          </p:nvSpPr>
          <p:spPr>
            <a:xfrm>
              <a:off x="-623452" y="3097783"/>
              <a:ext cx="2965796" cy="78059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6" name="Rectangle 25">
              <a:extLst>
                <a:ext uri="{FF2B5EF4-FFF2-40B4-BE49-F238E27FC236}">
                  <a16:creationId xmlns:a16="http://schemas.microsoft.com/office/drawing/2014/main" id="{574B9062-5505-4178-822B-6B09CAA6F4AC}"/>
                </a:ext>
              </a:extLst>
            </p:cNvPr>
            <p:cNvSpPr/>
            <p:nvPr/>
          </p:nvSpPr>
          <p:spPr>
            <a:xfrm>
              <a:off x="-755905" y="3303412"/>
              <a:ext cx="3022050" cy="378795"/>
            </a:xfrm>
            <a:prstGeom prst="rect">
              <a:avLst/>
            </a:prstGeom>
          </p:spPr>
          <p:txBody>
            <a:bodyPr wrap="square">
              <a:spAutoFit/>
            </a:bodyPr>
            <a:lstStyle/>
            <a:p>
              <a:pPr algn="ctr"/>
              <a:r>
                <a:rPr lang="fr-FR" sz="1632" b="1" dirty="0">
                  <a:solidFill>
                    <a:schemeClr val="bg1"/>
                  </a:solidFill>
                </a:rPr>
                <a:t>Profils</a:t>
              </a:r>
            </a:p>
          </p:txBody>
        </p:sp>
      </p:grpSp>
      <p:grpSp>
        <p:nvGrpSpPr>
          <p:cNvPr id="27" name="Groupe 26">
            <a:extLst>
              <a:ext uri="{FF2B5EF4-FFF2-40B4-BE49-F238E27FC236}">
                <a16:creationId xmlns:a16="http://schemas.microsoft.com/office/drawing/2014/main" id="{DAFA315A-87FB-4FBB-8E9D-FDF0A2A796DA}"/>
              </a:ext>
            </a:extLst>
          </p:cNvPr>
          <p:cNvGrpSpPr/>
          <p:nvPr/>
        </p:nvGrpSpPr>
        <p:grpSpPr>
          <a:xfrm>
            <a:off x="2917481" y="1404718"/>
            <a:ext cx="6028224" cy="1126007"/>
            <a:chOff x="6088728" y="5791594"/>
            <a:chExt cx="6012326" cy="1435383"/>
          </a:xfrm>
        </p:grpSpPr>
        <p:sp>
          <p:nvSpPr>
            <p:cNvPr id="38" name="Rectangle à coins arrondis 17">
              <a:extLst>
                <a:ext uri="{FF2B5EF4-FFF2-40B4-BE49-F238E27FC236}">
                  <a16:creationId xmlns:a16="http://schemas.microsoft.com/office/drawing/2014/main" id="{33D7208B-16A9-49D4-A92F-B0A0630B8879}"/>
                </a:ext>
              </a:extLst>
            </p:cNvPr>
            <p:cNvSpPr/>
            <p:nvPr/>
          </p:nvSpPr>
          <p:spPr>
            <a:xfrm>
              <a:off x="6088728" y="5791594"/>
              <a:ext cx="6012326" cy="1435383"/>
            </a:xfrm>
            <a:prstGeom prst="roundRect">
              <a:avLst>
                <a:gd name="adj" fmla="val 6950"/>
              </a:avLst>
            </a:prstGeom>
            <a:solidFill>
              <a:schemeClr val="bg1"/>
            </a:solidFill>
            <a:ln>
              <a:solidFill>
                <a:schemeClr val="bg1"/>
              </a:solidFill>
            </a:ln>
            <a:effectLst>
              <a:innerShdw blurRad="63500" dist="50800" dir="13500000">
                <a:srgbClr val="0070C0">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51"/>
            </a:p>
          </p:txBody>
        </p:sp>
        <p:sp>
          <p:nvSpPr>
            <p:cNvPr id="39" name="Rectangle 38">
              <a:extLst>
                <a:ext uri="{FF2B5EF4-FFF2-40B4-BE49-F238E27FC236}">
                  <a16:creationId xmlns:a16="http://schemas.microsoft.com/office/drawing/2014/main" id="{719D2C54-4C6B-4BDB-BA6F-8252C1A15AFF}"/>
                </a:ext>
              </a:extLst>
            </p:cNvPr>
            <p:cNvSpPr/>
            <p:nvPr/>
          </p:nvSpPr>
          <p:spPr>
            <a:xfrm>
              <a:off x="6219170" y="5922573"/>
              <a:ext cx="5754289" cy="1241674"/>
            </a:xfrm>
            <a:prstGeom prst="rect">
              <a:avLst/>
            </a:prstGeom>
          </p:spPr>
          <p:txBody>
            <a:bodyPr wrap="square">
              <a:spAutoFit/>
            </a:bodyPr>
            <a:lstStyle/>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Chef de projet (23 JH)</a:t>
              </a:r>
            </a:p>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Ingénieur réseau et sécurité informatique (51 JH)</a:t>
              </a:r>
            </a:p>
            <a:p>
              <a:pPr marL="164108" indent="-146834" algn="just">
                <a:spcBef>
                  <a:spcPts val="544"/>
                </a:spcBef>
                <a:buFont typeface="Wingdings" panose="05000000000000000000" pitchFamily="2" charset="2"/>
                <a:buChar char="§"/>
              </a:pPr>
              <a:r>
                <a:rPr lang="fr-FR" sz="1632"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Ingénieur systèmes et bases de données (51 J)</a:t>
              </a:r>
              <a:endParaRPr lang="fr-FR" sz="1632" dirty="0">
                <a:solidFill>
                  <a:srgbClr val="0070C0"/>
                </a:solidFill>
              </a:endParaRPr>
            </a:p>
          </p:txBody>
        </p:sp>
      </p:grpSp>
    </p:spTree>
    <p:extLst>
      <p:ext uri="{BB962C8B-B14F-4D97-AF65-F5344CB8AC3E}">
        <p14:creationId xmlns:p14="http://schemas.microsoft.com/office/powerpoint/2010/main" val="3841642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21</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lnSpc>
                <a:spcPct val="90000"/>
              </a:lnSpc>
              <a:spcBef>
                <a:spcPct val="0"/>
              </a:spcBef>
            </a:pPr>
            <a:r>
              <a:rPr lang="fr-FR" sz="3990" b="1" dirty="0">
                <a:solidFill>
                  <a:schemeClr val="bg1"/>
                </a:solidFill>
                <a:latin typeface="Corbel" panose="020B0503020204020204" pitchFamily="34" charset="0"/>
                <a:cs typeface="Sakkal Majalla" panose="02000000000000000000" pitchFamily="2" charset="-78"/>
              </a:rPr>
              <a:t>Plan</a:t>
            </a:r>
            <a:endParaRPr lang="ar-SA" sz="3990" b="1" dirty="0">
              <a:solidFill>
                <a:schemeClr val="bg1"/>
              </a:solidFill>
              <a:latin typeface="Corbel" panose="020B0503020204020204" pitchFamily="34" charset="0"/>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latin typeface="Corbel" panose="020B0503020204020204" pitchFamily="34" charset="0"/>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latin typeface="Corbel" panose="020B0503020204020204" pitchFamily="34" charset="0"/>
              </a:endParaRPr>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a:t>
            </a:r>
            <a:r>
              <a:rPr lang="fr-FR" sz="2000" b="1" kern="0" dirty="0">
                <a:latin typeface="Corbel" panose="020B0503020204020204" pitchFamily="34" charset="0"/>
                <a:cs typeface="Arial" panose="020B0604020202020204" pitchFamily="34" charset="0"/>
              </a:rPr>
              <a:t>des</a:t>
            </a:r>
            <a:r>
              <a:rPr lang="fr-FR" sz="2000" b="1" kern="0" dirty="0">
                <a:cs typeface="Arial" panose="020B0604020202020204" pitchFamily="34" charset="0"/>
              </a:rPr>
              <a:t> termes de référence : contexte, objectif et étendue de la mission.</a:t>
            </a:r>
            <a:endParaRPr lang="en-US" sz="2000"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a:t>
            </a:r>
            <a:r>
              <a:rPr lang="fr-FR" sz="2000" b="1" kern="0" dirty="0">
                <a:latin typeface="Corbel" panose="020B0503020204020204" pitchFamily="34" charset="0"/>
                <a:cs typeface="Arial" panose="020B0604020202020204" pitchFamily="34" charset="0"/>
              </a:rPr>
              <a:t>processus</a:t>
            </a:r>
            <a:r>
              <a:rPr lang="fr-FR" sz="2000" b="1" kern="0" dirty="0">
                <a:cs typeface="Arial" panose="020B0604020202020204" pitchFamily="34" charset="0"/>
              </a:rPr>
              <a:t>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497040382"/>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22</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2001888" y="2197423"/>
            <a:ext cx="8229600" cy="366472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procédures ouvertes, équitables et concurrentielles appliquées d'une manière transparente ;</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Les appels d'offres sont basés sur une description claire et précise des besoins;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lvl="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Sélectionner des entrepreneurs qualifiés qui exécuteront les contrats conformément à leurs clauses, et en respectant les délais;</a:t>
            </a:r>
          </a:p>
          <a:p>
            <a:pPr marL="342900" lvl="0" indent="-342900" algn="just">
              <a:buClr>
                <a:schemeClr val="accent5">
                  <a:lumMod val="75000"/>
                </a:schemeClr>
              </a:buClr>
              <a:buFont typeface="Wingdings" panose="05000000000000000000" pitchFamily="2" charset="2"/>
              <a:buChar char="v"/>
            </a:pPr>
            <a:endParaRPr lang="fr-FR" sz="200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dirty="0">
                <a:solidFill>
                  <a:schemeClr val="tx1"/>
                </a:solidFill>
                <a:latin typeface="Corbel" panose="020B0503020204020204" pitchFamily="34" charset="0"/>
              </a:rPr>
              <a:t>Des prix commercialement raisonnables.</a:t>
            </a:r>
            <a:endParaRPr lang="fr-FR" sz="2000" kern="0" dirty="0">
              <a:solidFill>
                <a:schemeClr val="tx1"/>
              </a:solidFill>
              <a:latin typeface="Corbel" panose="020B0503020204020204" pitchFamily="34" charset="0"/>
            </a:endParaRPr>
          </a:p>
        </p:txBody>
      </p:sp>
      <p:sp>
        <p:nvSpPr>
          <p:cNvPr id="7" name="Chevron 6"/>
          <p:cNvSpPr/>
          <p:nvPr/>
        </p:nvSpPr>
        <p:spPr>
          <a:xfrm>
            <a:off x="2012232" y="106120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Principes de passation de marchés de la MCC</a:t>
            </a:r>
            <a:endParaRPr lang="fr-FR" sz="2800" dirty="0">
              <a:solidFill>
                <a:srgbClr val="C00000"/>
              </a:solidFill>
              <a:latin typeface="Corbel" panose="020B0503020204020204" pitchFamily="34" charset="0"/>
            </a:endParaRPr>
          </a:p>
        </p:txBody>
      </p:sp>
      <p:sp>
        <p:nvSpPr>
          <p:cNvPr id="3" name="Rectangle 2"/>
          <p:cNvSpPr/>
          <p:nvPr/>
        </p:nvSpPr>
        <p:spPr>
          <a:xfrm>
            <a:off x="1846458" y="2060106"/>
            <a:ext cx="8499083" cy="4214992"/>
          </a:xfrm>
          <a:prstGeom prst="rect">
            <a:avLst/>
          </a:prstGeom>
          <a:noFill/>
          <a:ln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solidFill>
                <a:srgbClr val="C00000"/>
              </a:solidFill>
            </a:endParaRPr>
          </a:p>
        </p:txBody>
      </p:sp>
    </p:spTree>
    <p:extLst>
      <p:ext uri="{BB962C8B-B14F-4D97-AF65-F5344CB8AC3E}">
        <p14:creationId xmlns:p14="http://schemas.microsoft.com/office/powerpoint/2010/main" val="3675412498"/>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Processus de passation des marchés</a:t>
            </a:r>
          </a:p>
        </p:txBody>
      </p:sp>
      <p:sp>
        <p:nvSpPr>
          <p:cNvPr id="6" name="Content Placeholder 2"/>
          <p:cNvSpPr txBox="1">
            <a:spLocks/>
          </p:cNvSpPr>
          <p:nvPr/>
        </p:nvSpPr>
        <p:spPr>
          <a:xfrm>
            <a:off x="2163656" y="1762450"/>
            <a:ext cx="8229600" cy="360316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342900" indent="-342900" algn="just">
              <a:buClr>
                <a:schemeClr val="accent5">
                  <a:lumMod val="75000"/>
                </a:schemeClr>
              </a:buClr>
              <a:buFont typeface="Wingdings" panose="05000000000000000000" pitchFamily="2" charset="2"/>
              <a:buChar char="v"/>
            </a:pPr>
            <a:endParaRPr lang="fr-FR" sz="1814" kern="0" dirty="0">
              <a:solidFill>
                <a:srgbClr val="002060"/>
              </a:solidFill>
            </a:endParaRPr>
          </a:p>
          <a:p>
            <a:pPr marL="777354" indent="-777354">
              <a:buClr>
                <a:schemeClr val="accent5">
                  <a:lumMod val="75000"/>
                </a:schemeClr>
              </a:buClr>
              <a:buFont typeface="Wingdings" panose="05000000000000000000" pitchFamily="2" charset="2"/>
              <a:buChar char="v"/>
            </a:pPr>
            <a:endParaRPr lang="fr-FR" sz="2800" dirty="0">
              <a:latin typeface="Calibri" panose="020F050202020403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Millennium Challenge Corporation - MCC</a:t>
            </a:r>
          </a:p>
          <a:p>
            <a:pPr marL="777354" indent="-777354">
              <a:buClr>
                <a:schemeClr val="accent5">
                  <a:lumMod val="75000"/>
                </a:schemeClr>
              </a:buClr>
              <a:buFont typeface="Wingdings" panose="05000000000000000000" pitchFamily="2" charset="2"/>
              <a:buChar char="v"/>
            </a:pPr>
            <a:endParaRPr lang="fr-FR" sz="2800" dirty="0">
              <a:solidFill>
                <a:schemeClr val="tx1"/>
              </a:solidFill>
              <a:latin typeface="Corbel" panose="020B0503020204020204" pitchFamily="34" charset="0"/>
            </a:endParaRP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MCA-</a:t>
            </a:r>
            <a:r>
              <a:rPr lang="fr-FR" sz="2800" dirty="0" err="1">
                <a:solidFill>
                  <a:schemeClr val="tx1"/>
                </a:solidFill>
                <a:latin typeface="Corbel" panose="020B0503020204020204" pitchFamily="34" charset="0"/>
              </a:rPr>
              <a:t>Morocco</a:t>
            </a:r>
            <a:r>
              <a:rPr lang="fr-FR" sz="2800" dirty="0">
                <a:solidFill>
                  <a:schemeClr val="tx1"/>
                </a:solidFill>
                <a:latin typeface="Corbel" panose="020B0503020204020204" pitchFamily="34" charset="0"/>
              </a:rPr>
              <a:t> : Direction de Passation des Marchés - DPM </a:t>
            </a:r>
          </a:p>
          <a:p>
            <a:pPr marL="777354" indent="-777354">
              <a:buClr>
                <a:schemeClr val="accent5">
                  <a:lumMod val="75000"/>
                </a:schemeClr>
              </a:buClr>
              <a:buFont typeface="Wingdings" panose="05000000000000000000" pitchFamily="2" charset="2"/>
              <a:buChar char="v"/>
            </a:pPr>
            <a:r>
              <a:rPr lang="fr-FR" sz="2800" dirty="0">
                <a:solidFill>
                  <a:schemeClr val="tx1"/>
                </a:solidFill>
                <a:latin typeface="Corbel" panose="020B0503020204020204" pitchFamily="34" charset="0"/>
              </a:rPr>
              <a:t>Agent de Passation des Marchés – </a:t>
            </a:r>
            <a:r>
              <a:rPr lang="fr-FR" sz="2800" dirty="0" err="1">
                <a:solidFill>
                  <a:schemeClr val="tx1"/>
                </a:solidFill>
                <a:latin typeface="Corbel" panose="020B0503020204020204" pitchFamily="34" charset="0"/>
              </a:rPr>
              <a:t>Cardno</a:t>
            </a:r>
            <a:r>
              <a:rPr lang="fr-FR" sz="2800" dirty="0">
                <a:solidFill>
                  <a:schemeClr val="tx1"/>
                </a:solidFill>
                <a:latin typeface="Corbel" panose="020B0503020204020204" pitchFamily="34" charset="0"/>
              </a:rPr>
              <a:t> PA</a:t>
            </a:r>
            <a:r>
              <a:rPr lang="fr-FR" sz="3600" dirty="0">
                <a:solidFill>
                  <a:schemeClr val="tx1"/>
                </a:solidFill>
                <a:latin typeface="Corbel" panose="020B0503020204020204" pitchFamily="34" charset="0"/>
              </a:rPr>
              <a:t>    </a:t>
            </a: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166648" y="998681"/>
            <a:ext cx="9564414" cy="820369"/>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Rôles de la Passation des Marchés dans MCA-Morocco</a:t>
            </a:r>
          </a:p>
        </p:txBody>
      </p:sp>
      <p:sp>
        <p:nvSpPr>
          <p:cNvPr id="3" name="Rectangle 2"/>
          <p:cNvSpPr/>
          <p:nvPr/>
        </p:nvSpPr>
        <p:spPr>
          <a:xfrm>
            <a:off x="1846458" y="2382592"/>
            <a:ext cx="8499083" cy="326574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069409709"/>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Processus de passation des marchés</a:t>
            </a:r>
          </a:p>
        </p:txBody>
      </p:sp>
      <p:sp>
        <p:nvSpPr>
          <p:cNvPr id="6" name="Content Placeholder 2"/>
          <p:cNvSpPr txBox="1">
            <a:spLocks/>
          </p:cNvSpPr>
          <p:nvPr/>
        </p:nvSpPr>
        <p:spPr>
          <a:xfrm>
            <a:off x="1991544" y="1819050"/>
            <a:ext cx="8229600" cy="406265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sp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a:p>
            <a:pPr marL="457200" indent="-457200">
              <a:buClr>
                <a:schemeClr val="accent5">
                  <a:lumMod val="75000"/>
                </a:schemeClr>
              </a:buClr>
              <a:buFont typeface="Wingdings" panose="05000000000000000000" pitchFamily="2" charset="2"/>
              <a:buChar char="v"/>
            </a:pPr>
            <a:endParaRPr lang="fr-FR" sz="2800" kern="0" dirty="0">
              <a:solidFill>
                <a:schemeClr val="tx2"/>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sz="2800" kern="0" dirty="0">
                <a:solidFill>
                  <a:schemeClr val="tx1"/>
                </a:solidFill>
                <a:latin typeface="Corbel" panose="020B0503020204020204" pitchFamily="34" charset="0"/>
              </a:rPr>
              <a:t>Aucune préférence nationale</a:t>
            </a: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endParaRPr lang="fr-FR" sz="2800" kern="0" dirty="0">
              <a:solidFill>
                <a:schemeClr val="tx1"/>
              </a:solidFill>
              <a:latin typeface="Corbel" panose="020B0503020204020204" pitchFamily="34" charset="0"/>
            </a:endParaRPr>
          </a:p>
          <a:p>
            <a:pPr marL="457200" indent="-457200">
              <a:buClr>
                <a:schemeClr val="accent5">
                  <a:lumMod val="75000"/>
                </a:schemeClr>
              </a:buClr>
              <a:buFont typeface="Wingdings" panose="05000000000000000000" pitchFamily="2" charset="2"/>
              <a:buChar char="v"/>
            </a:pPr>
            <a:r>
              <a:rPr lang="fr-FR" altLang="fr-FR" sz="2800" kern="0" dirty="0">
                <a:solidFill>
                  <a:schemeClr val="tx1"/>
                </a:solidFill>
                <a:latin typeface="Corbel" panose="020B0503020204020204" pitchFamily="34" charset="0"/>
              </a:rPr>
              <a:t>Pays objet de sanctions ou de restrictions en vertu des lois ou des  politiques des États-Unis: Cuba, Iran, Corée du Nord, Soudan et Syrie</a:t>
            </a:r>
          </a:p>
          <a:p>
            <a:pPr marL="457200" indent="-457200" algn="just">
              <a:buClr>
                <a:schemeClr val="accent5">
                  <a:lumMod val="75000"/>
                </a:schemeClr>
              </a:buClr>
              <a:buFont typeface="Wingdings" panose="05000000000000000000" pitchFamily="2" charset="2"/>
              <a:buChar char="v"/>
            </a:pPr>
            <a:endParaRPr lang="fr-FR" sz="2800" kern="0" dirty="0">
              <a:solidFill>
                <a:srgbClr val="002060"/>
              </a:solidFill>
              <a:latin typeface="Calibri" panose="020F0502020204030204" pitchFamily="34" charset="0"/>
            </a:endParaRPr>
          </a:p>
          <a:p>
            <a:pPr marL="342900" indent="-342900" algn="just">
              <a:buClr>
                <a:schemeClr val="accent5">
                  <a:lumMod val="75000"/>
                </a:schemeClr>
              </a:buClr>
              <a:buFont typeface="Wingdings" panose="05000000000000000000" pitchFamily="2" charset="2"/>
              <a:buChar char="v"/>
            </a:pPr>
            <a:endParaRPr lang="fr-FR" sz="2000" kern="0" dirty="0">
              <a:solidFill>
                <a:srgbClr val="002060"/>
              </a:solidFill>
            </a:endParaRPr>
          </a:p>
        </p:txBody>
      </p:sp>
      <p:sp>
        <p:nvSpPr>
          <p:cNvPr id="7" name="Chevron 6"/>
          <p:cNvSpPr/>
          <p:nvPr/>
        </p:nvSpPr>
        <p:spPr>
          <a:xfrm>
            <a:off x="1991544" y="1052736"/>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Directives particulières à MCC</a:t>
            </a:r>
          </a:p>
        </p:txBody>
      </p:sp>
      <p:sp>
        <p:nvSpPr>
          <p:cNvPr id="3" name="Rectangle 2"/>
          <p:cNvSpPr/>
          <p:nvPr/>
        </p:nvSpPr>
        <p:spPr>
          <a:xfrm>
            <a:off x="1846458" y="2123850"/>
            <a:ext cx="8499083" cy="367808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1785570547"/>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 des propositions</a:t>
            </a:r>
          </a:p>
        </p:txBody>
      </p:sp>
      <p:sp>
        <p:nvSpPr>
          <p:cNvPr id="7" name="Chevron 6"/>
          <p:cNvSpPr/>
          <p:nvPr/>
        </p:nvSpPr>
        <p:spPr>
          <a:xfrm>
            <a:off x="2297117" y="1761337"/>
            <a:ext cx="8208912" cy="3379428"/>
          </a:xfrm>
          <a:prstGeom prst="chevron">
            <a:avLst/>
          </a:prstGeom>
          <a:solidFill>
            <a:schemeClr val="accent2">
              <a:lumMod val="40000"/>
              <a:lumOff val="6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FFFFFF"/>
                </a:solidFill>
                <a:latin typeface="Corbel" panose="020B0503020204020204" pitchFamily="34" charset="0"/>
              </a:rPr>
              <a:t>TYPES DE SOUMISSION: </a:t>
            </a:r>
          </a:p>
          <a:p>
            <a:pPr algn="ctr"/>
            <a:endParaRPr lang="fr-FR" sz="2800" b="1" dirty="0">
              <a:solidFill>
                <a:srgbClr val="FFFFFF"/>
              </a:solidFill>
              <a:latin typeface="Corbel" panose="020B0503020204020204" pitchFamily="34" charset="0"/>
            </a:endParaRPr>
          </a:p>
          <a:p>
            <a:pPr algn="ctr"/>
            <a:endParaRPr lang="fr-FR" sz="2800" b="1" dirty="0">
              <a:solidFill>
                <a:schemeClr val="tx1"/>
              </a:solidFill>
              <a:latin typeface="Corbel" panose="020B0503020204020204" pitchFamily="34" charset="0"/>
            </a:endParaRPr>
          </a:p>
          <a:p>
            <a:pPr algn="ctr"/>
            <a:r>
              <a:rPr lang="fr-FR" sz="2800" b="1" dirty="0">
                <a:solidFill>
                  <a:schemeClr val="tx1"/>
                </a:solidFill>
                <a:latin typeface="Corbel" panose="020B0503020204020204" pitchFamily="34" charset="0"/>
              </a:rPr>
              <a:t> par voie électronique</a:t>
            </a:r>
          </a:p>
          <a:p>
            <a:pPr algn="ctr"/>
            <a:r>
              <a:rPr lang="fr-FR" sz="2800" b="1" dirty="0">
                <a:solidFill>
                  <a:srgbClr val="FF0000"/>
                </a:solidFill>
                <a:latin typeface="Corbel" panose="020B0503020204020204" pitchFamily="34" charset="0"/>
              </a:rPr>
              <a:t>Les soumissions sous format papier ne seront pas acceptées</a:t>
            </a:r>
            <a:r>
              <a:rPr lang="fr-FR" sz="2800" b="1" dirty="0">
                <a:solidFill>
                  <a:srgbClr val="FFFFFF"/>
                </a:solidFill>
                <a:latin typeface="Corbel" panose="020B0503020204020204" pitchFamily="34" charset="0"/>
              </a:rPr>
              <a:t>.</a:t>
            </a:r>
          </a:p>
          <a:p>
            <a:pPr algn="ctr"/>
            <a:endParaRPr lang="fr-FR" sz="28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055578209"/>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7782" y="1513829"/>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Les propositions doivent être soumises électroniquement, uniquement, via les liens indiqués dans la Demande de Propositions :</a:t>
            </a:r>
          </a:p>
          <a:p>
            <a:pPr marL="342900" indent="-342900">
              <a:buClr>
                <a:schemeClr val="accent5">
                  <a:lumMod val="75000"/>
                </a:schemeClr>
              </a:buClr>
              <a:buFont typeface="Wingdings" panose="05000000000000000000" pitchFamily="2" charset="2"/>
              <a:buChar char="v"/>
            </a:pPr>
            <a:endParaRPr lang="fr-FR" sz="2000" kern="0" dirty="0">
              <a:solidFill>
                <a:schemeClr val="accent3"/>
              </a:solidFill>
              <a:highlight>
                <a:srgbClr val="00FFFF"/>
              </a:highlight>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Prière de lancer le processus de téléchargement en temps utile avant l’expiration de la date et l’heure limites de soumission des propositions</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Soumission d’une PROPOSITION COMPLÈTE: </a:t>
            </a: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ctr">
              <a:buClr>
                <a:schemeClr val="accent5">
                  <a:lumMod val="75000"/>
                </a:schemeClr>
              </a:buClr>
              <a:buFont typeface="Wingdings" panose="05000000000000000000" pitchFamily="2" charset="2"/>
              <a:buChar char="v"/>
            </a:pPr>
            <a:endParaRPr lang="fr-FR" sz="2000" kern="0" dirty="0">
              <a:solidFill>
                <a:schemeClr val="accent2">
                  <a:lumMod val="50000"/>
                </a:schemeClr>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Joindre un sommaire de tous les documents à la première page de chaque proposition</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mn-lt"/>
            </a:endParaRPr>
          </a:p>
          <a:p>
            <a:pPr marL="342900" indent="-342900" algn="just">
              <a:buClr>
                <a:schemeClr val="accent5">
                  <a:lumMod val="75000"/>
                </a:schemeClr>
              </a:buClr>
              <a:buFont typeface="Wingdings" panose="05000000000000000000" pitchFamily="2" charset="2"/>
              <a:buChar char="v"/>
            </a:pPr>
            <a:endParaRPr lang="fr-FR" sz="1814" dirty="0"/>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endParaRP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10" name="Chevron 9"/>
          <p:cNvSpPr/>
          <p:nvPr/>
        </p:nvSpPr>
        <p:spPr>
          <a:xfrm>
            <a:off x="2008470" y="774344"/>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PAR VOIE ELECTRONIQUE</a:t>
            </a:r>
          </a:p>
        </p:txBody>
      </p:sp>
      <p:sp>
        <p:nvSpPr>
          <p:cNvPr id="4" name="Rounded Rectangle 3"/>
          <p:cNvSpPr/>
          <p:nvPr/>
        </p:nvSpPr>
        <p:spPr>
          <a:xfrm>
            <a:off x="3403137" y="3727939"/>
            <a:ext cx="5582469" cy="8494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0" dirty="0">
                <a:solidFill>
                  <a:srgbClr val="C00000"/>
                </a:solidFill>
                <a:latin typeface="Calibri" panose="020F0502020204030204" pitchFamily="34" charset="0"/>
              </a:rPr>
              <a:t>Proposition Complète = Proposition Technique + </a:t>
            </a:r>
          </a:p>
          <a:p>
            <a:pPr algn="ctr"/>
            <a:r>
              <a:rPr lang="fr-FR" kern="0" dirty="0">
                <a:solidFill>
                  <a:srgbClr val="C00000"/>
                </a:solidFill>
                <a:latin typeface="Calibri" panose="020F0502020204030204" pitchFamily="34" charset="0"/>
              </a:rPr>
              <a:t>Proposition Financière verrouillée avec mot de passe</a:t>
            </a:r>
          </a:p>
        </p:txBody>
      </p:sp>
    </p:spTree>
    <p:extLst>
      <p:ext uri="{BB962C8B-B14F-4D97-AF65-F5344CB8AC3E}">
        <p14:creationId xmlns:p14="http://schemas.microsoft.com/office/powerpoint/2010/main" val="3843386083"/>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Élaboration</a:t>
            </a:r>
            <a:r>
              <a:rPr lang="fr-FR" sz="2902" b="1" dirty="0"/>
              <a:t> </a:t>
            </a:r>
            <a:r>
              <a:rPr lang="fr-FR" sz="2902" b="1" dirty="0">
                <a:solidFill>
                  <a:srgbClr val="FFC000"/>
                </a:solidFill>
              </a:rPr>
              <a:t>des propositions</a:t>
            </a:r>
          </a:p>
        </p:txBody>
      </p:sp>
      <p:sp>
        <p:nvSpPr>
          <p:cNvPr id="9" name="Content Placeholder 2"/>
          <p:cNvSpPr txBox="1">
            <a:spLocks/>
          </p:cNvSpPr>
          <p:nvPr/>
        </p:nvSpPr>
        <p:spPr>
          <a:xfrm>
            <a:off x="1981200" y="1563348"/>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proposition ainsi que toute correspondance doivent être rédigées en français</a:t>
            </a:r>
          </a:p>
          <a:p>
            <a:pPr marL="342900" indent="-342900" algn="just">
              <a:buClr>
                <a:schemeClr val="accent5">
                  <a:lumMod val="75000"/>
                </a:schemeClr>
              </a:buClr>
              <a:buFont typeface="Wingdings" panose="05000000000000000000" pitchFamily="2" charset="2"/>
              <a:buChar char="v"/>
            </a:pPr>
            <a:endParaRPr lang="fr-FR" sz="1814"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 date limite de dépôt des Propositions est le 21 Mai 2019 à 14h00 min (GMT+1), heure locale du Maroc</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Des clarifications peuvent être demandées par courriel dans un délai ne dépassant pas le 29 Avril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L’Agence MCA-Morocco fournira des réponses à tous les Consultants dans un délai ne dépassant pas le 07 Mai 2019</a:t>
            </a:r>
          </a:p>
          <a:p>
            <a:pPr marL="342900" indent="-342900" algn="just">
              <a:buClr>
                <a:schemeClr val="accent5">
                  <a:lumMod val="75000"/>
                </a:schemeClr>
              </a:buClr>
              <a:buFont typeface="Wingdings" panose="05000000000000000000" pitchFamily="2" charset="2"/>
              <a:buChar char="v"/>
            </a:pPr>
            <a:endParaRPr lang="fr-FR" sz="2000" kern="0" dirty="0">
              <a:solidFill>
                <a:schemeClr val="tx1"/>
              </a:solidFill>
              <a:latin typeface="Corbel" panose="020B0503020204020204" pitchFamily="34" charset="0"/>
            </a:endParaRPr>
          </a:p>
          <a:p>
            <a:pPr marL="342900" indent="-342900" algn="just">
              <a:buClr>
                <a:schemeClr val="accent5">
                  <a:lumMod val="75000"/>
                </a:schemeClr>
              </a:buClr>
              <a:buFont typeface="Wingdings" panose="05000000000000000000" pitchFamily="2" charset="2"/>
              <a:buChar char="v"/>
            </a:pPr>
            <a:r>
              <a:rPr lang="fr-FR" sz="2000" kern="0" dirty="0">
                <a:solidFill>
                  <a:schemeClr val="tx1"/>
                </a:solidFill>
                <a:latin typeface="Corbel" panose="020B0503020204020204" pitchFamily="34" charset="0"/>
              </a:rPr>
              <a:t>Dans le cas d’une sous-traitance : préciser le(s) nom(s) des sous-traitants et les tâches à sous-traiter.</a:t>
            </a:r>
          </a:p>
        </p:txBody>
      </p:sp>
      <p:sp>
        <p:nvSpPr>
          <p:cNvPr id="3" name="Rectangle 2"/>
          <p:cNvSpPr/>
          <p:nvPr/>
        </p:nvSpPr>
        <p:spPr>
          <a:xfrm>
            <a:off x="1811910" y="1286954"/>
            <a:ext cx="8581345" cy="52654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02386091"/>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Méthode de sélection</a:t>
            </a:r>
            <a:endParaRPr lang="fr-FR" sz="2539" b="1" dirty="0">
              <a:solidFill>
                <a:srgbClr val="FFC000"/>
              </a:solidFill>
            </a:endParaRPr>
          </a:p>
        </p:txBody>
      </p:sp>
      <p:sp>
        <p:nvSpPr>
          <p:cNvPr id="9" name="Content Placeholder 2"/>
          <p:cNvSpPr txBox="1">
            <a:spLocks/>
          </p:cNvSpPr>
          <p:nvPr/>
        </p:nvSpPr>
        <p:spPr>
          <a:xfrm>
            <a:off x="1981200" y="1407862"/>
            <a:ext cx="8229600" cy="45259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lnSpc>
                <a:spcPct val="150000"/>
              </a:lnSpc>
            </a:pPr>
            <a:r>
              <a:rPr lang="fr-FR" altLang="fr-FR" sz="2000" dirty="0">
                <a:solidFill>
                  <a:schemeClr val="tx1"/>
                </a:solidFill>
                <a:latin typeface="Corbel" panose="020B0503020204020204" pitchFamily="34" charset="0"/>
              </a:rPr>
              <a:t>Sélection Basée sur la Qualité et le Coût avec une pondération de points techniques et du prix. La procédure d’évaluation consiste à : </a:t>
            </a:r>
          </a:p>
          <a:p>
            <a:pPr algn="just">
              <a:lnSpc>
                <a:spcPct val="150000"/>
              </a:lnSpc>
            </a:pPr>
            <a:endParaRPr lang="fr-FR" altLang="fr-FR" sz="2000" dirty="0">
              <a:solidFill>
                <a:schemeClr val="tx1"/>
              </a:solidFill>
              <a:latin typeface="Corbel" panose="020B0503020204020204" pitchFamily="34" charset="0"/>
            </a:endParaRP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documents administratifs et de la capacité financière.</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techniques.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technique par MCC.</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Ouverture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Analyse des propositions financières.</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Pondération :  </a:t>
            </a:r>
            <a:r>
              <a:rPr lang="fr-FR" altLang="fr-FR" sz="2000" b="1" dirty="0">
                <a:solidFill>
                  <a:schemeClr val="tx1"/>
                </a:solidFill>
                <a:latin typeface="Corbel" panose="020B0503020204020204" pitchFamily="34" charset="0"/>
              </a:rPr>
              <a:t>80%</a:t>
            </a:r>
            <a:r>
              <a:rPr lang="fr-FR" altLang="fr-FR" sz="2000" dirty="0">
                <a:solidFill>
                  <a:schemeClr val="tx1"/>
                </a:solidFill>
                <a:latin typeface="Corbel" panose="020B0503020204020204" pitchFamily="34" charset="0"/>
              </a:rPr>
              <a:t> Qualité, </a:t>
            </a:r>
            <a:r>
              <a:rPr lang="fr-FR" altLang="fr-FR" sz="2000" b="1" dirty="0">
                <a:solidFill>
                  <a:schemeClr val="tx1"/>
                </a:solidFill>
                <a:latin typeface="Corbel" panose="020B0503020204020204" pitchFamily="34" charset="0"/>
              </a:rPr>
              <a:t>20%</a:t>
            </a:r>
            <a:r>
              <a:rPr lang="fr-FR" altLang="fr-FR" sz="2000" dirty="0">
                <a:solidFill>
                  <a:schemeClr val="tx1"/>
                </a:solidFill>
                <a:latin typeface="Corbel" panose="020B0503020204020204" pitchFamily="34" charset="0"/>
              </a:rPr>
              <a:t> Prix.</a:t>
            </a:r>
          </a:p>
          <a:p>
            <a:pPr marL="914417" lvl="1" indent="-457209" algn="just">
              <a:buClr>
                <a:schemeClr val="accent5">
                  <a:lumMod val="75000"/>
                </a:schemeClr>
              </a:buClr>
              <a:buFont typeface="Times New Roman" panose="02020603050405020304" pitchFamily="18" charset="0"/>
              <a:buAutoNum type="arabicPeriod"/>
            </a:pPr>
            <a:r>
              <a:rPr lang="fr-FR" altLang="fr-FR" sz="2000" dirty="0">
                <a:solidFill>
                  <a:schemeClr val="tx1"/>
                </a:solidFill>
                <a:latin typeface="Corbel" panose="020B0503020204020204" pitchFamily="34" charset="0"/>
              </a:rPr>
              <a:t>Approbation du rapport d’évaluation combiné par MCC</a:t>
            </a:r>
            <a:r>
              <a:rPr lang="fr-FR" altLang="fr-FR" sz="2000" dirty="0">
                <a:solidFill>
                  <a:schemeClr val="tx2"/>
                </a:solidFill>
                <a:latin typeface="Corbel" panose="020B0503020204020204" pitchFamily="34" charset="0"/>
              </a:rPr>
              <a:t>.</a:t>
            </a:r>
          </a:p>
          <a:p>
            <a:pPr marL="457208" lvl="1" algn="just">
              <a:buClr>
                <a:schemeClr val="accent5">
                  <a:lumMod val="75000"/>
                </a:schemeClr>
              </a:buClr>
            </a:pPr>
            <a:endParaRPr lang="fr-FR" altLang="fr-FR" sz="2000" dirty="0">
              <a:solidFill>
                <a:schemeClr val="tx2"/>
              </a:solidFill>
              <a:latin typeface="Corbel" panose="020B0503020204020204" pitchFamily="34" charset="0"/>
            </a:endParaRPr>
          </a:p>
          <a:p>
            <a:pPr marL="457208" lvl="1" algn="just">
              <a:buClr>
                <a:schemeClr val="accent5">
                  <a:lumMod val="75000"/>
                </a:schemeClr>
              </a:buClr>
            </a:pPr>
            <a:endParaRPr lang="fr-FR" altLang="fr-FR" sz="2000" dirty="0">
              <a:solidFill>
                <a:schemeClr val="tx2"/>
              </a:solidFill>
            </a:endParaRPr>
          </a:p>
        </p:txBody>
      </p:sp>
      <p:sp>
        <p:nvSpPr>
          <p:cNvPr id="3" name="Rectangle 2"/>
          <p:cNvSpPr/>
          <p:nvPr/>
        </p:nvSpPr>
        <p:spPr>
          <a:xfrm>
            <a:off x="1773250" y="1166047"/>
            <a:ext cx="8581345" cy="476777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213963524"/>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29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Forme et contenu</a:t>
            </a:r>
          </a:p>
        </p:txBody>
      </p:sp>
      <p:sp>
        <p:nvSpPr>
          <p:cNvPr id="9" name="Content Placeholder 2"/>
          <p:cNvSpPr txBox="1">
            <a:spLocks/>
          </p:cNvSpPr>
          <p:nvPr/>
        </p:nvSpPr>
        <p:spPr>
          <a:xfrm>
            <a:off x="1981199" y="2297219"/>
            <a:ext cx="8229600" cy="31907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a:normAutofit fontScale="92500" lnSpcReduction="10000"/>
          </a:bodyPr>
          <a:lstStyle>
            <a:lvl1pPr marL="0">
              <a:defRPr sz="9900" b="1" i="0">
                <a:solidFill>
                  <a:srgbClr val="184578"/>
                </a:solidFill>
                <a:latin typeface="Trebuchet MS"/>
                <a:ea typeface="+mn-ea"/>
                <a:cs typeface="Trebuchet MS"/>
              </a:defRPr>
            </a:lvl1pPr>
            <a:lvl2pPr marL="574838">
              <a:defRPr>
                <a:solidFill>
                  <a:schemeClr val="dk1"/>
                </a:solidFill>
                <a:latin typeface="+mn-lt"/>
                <a:ea typeface="+mn-ea"/>
                <a:cs typeface="+mn-cs"/>
              </a:defRPr>
            </a:lvl2pPr>
            <a:lvl3pPr marL="1149675">
              <a:defRPr>
                <a:solidFill>
                  <a:schemeClr val="dk1"/>
                </a:solidFill>
                <a:latin typeface="+mn-lt"/>
                <a:ea typeface="+mn-ea"/>
                <a:cs typeface="+mn-cs"/>
              </a:defRPr>
            </a:lvl3pPr>
            <a:lvl4pPr marL="1724513">
              <a:defRPr>
                <a:solidFill>
                  <a:schemeClr val="dk1"/>
                </a:solidFill>
                <a:latin typeface="+mn-lt"/>
                <a:ea typeface="+mn-ea"/>
                <a:cs typeface="+mn-cs"/>
              </a:defRPr>
            </a:lvl4pPr>
            <a:lvl5pPr marL="2299350">
              <a:defRPr>
                <a:solidFill>
                  <a:schemeClr val="dk1"/>
                </a:solidFill>
                <a:latin typeface="+mn-lt"/>
                <a:ea typeface="+mn-ea"/>
                <a:cs typeface="+mn-cs"/>
              </a:defRPr>
            </a:lvl5pPr>
            <a:lvl6pPr marL="2874188">
              <a:defRPr>
                <a:solidFill>
                  <a:schemeClr val="dk1"/>
                </a:solidFill>
                <a:latin typeface="+mn-lt"/>
                <a:ea typeface="+mn-ea"/>
                <a:cs typeface="+mn-cs"/>
              </a:defRPr>
            </a:lvl6pPr>
            <a:lvl7pPr marL="3449025">
              <a:defRPr>
                <a:solidFill>
                  <a:schemeClr val="dk1"/>
                </a:solidFill>
                <a:latin typeface="+mn-lt"/>
                <a:ea typeface="+mn-ea"/>
                <a:cs typeface="+mn-cs"/>
              </a:defRPr>
            </a:lvl7pPr>
            <a:lvl8pPr marL="4023863">
              <a:defRPr>
                <a:solidFill>
                  <a:schemeClr val="dk1"/>
                </a:solidFill>
                <a:latin typeface="+mn-lt"/>
                <a:ea typeface="+mn-ea"/>
                <a:cs typeface="+mn-cs"/>
              </a:defRPr>
            </a:lvl8pPr>
            <a:lvl9pPr marL="4598700">
              <a:defRPr>
                <a:solidFill>
                  <a:schemeClr val="dk1"/>
                </a:solidFill>
                <a:latin typeface="+mn-lt"/>
                <a:ea typeface="+mn-ea"/>
                <a:cs typeface="+mn-cs"/>
              </a:defRPr>
            </a:lvl9pPr>
          </a:lstStyle>
          <a:p>
            <a:pPr algn="just">
              <a:buClr>
                <a:schemeClr val="accent5">
                  <a:lumMod val="75000"/>
                </a:schemeClr>
              </a:buClr>
            </a:pPr>
            <a:r>
              <a:rPr lang="fr-FR" altLang="fr-FR" sz="2200" dirty="0">
                <a:solidFill>
                  <a:schemeClr val="tx1"/>
                </a:solidFill>
                <a:latin typeface="Corbel" panose="020B0503020204020204" pitchFamily="34" charset="0"/>
              </a:rPr>
              <a:t>Chaque cabinet de consultants peut soumissionner pour un ou plusieurs lots, parmi les 4 lots </a:t>
            </a:r>
          </a:p>
          <a:p>
            <a:pPr algn="just">
              <a:buClr>
                <a:schemeClr val="accent5">
                  <a:lumMod val="75000"/>
                </a:schemeClr>
              </a:buClr>
            </a:pPr>
            <a:endParaRPr lang="fr-FR" altLang="fr-FR" sz="2200" dirty="0">
              <a:solidFill>
                <a:schemeClr val="tx1"/>
              </a:solidFill>
              <a:latin typeface="Corbel" panose="020B0503020204020204" pitchFamily="34" charset="0"/>
            </a:endParaRPr>
          </a:p>
          <a:p>
            <a:pPr algn="just">
              <a:buClr>
                <a:schemeClr val="accent5">
                  <a:lumMod val="75000"/>
                </a:schemeClr>
              </a:buClr>
            </a:pPr>
            <a:r>
              <a:rPr lang="fr-FR" altLang="fr-FR" sz="2200" dirty="0">
                <a:solidFill>
                  <a:schemeClr val="tx1"/>
                </a:solidFill>
                <a:latin typeface="Corbel" panose="020B0503020204020204" pitchFamily="34" charset="0"/>
              </a:rPr>
              <a:t>Pour chaque lot choisi, Il est demandé aux Consultants de soumettre une Proposition technique, qui doit contenir les informations sur:</a:t>
            </a:r>
          </a:p>
          <a:p>
            <a:pPr marL="342900" indent="-342900" algn="just">
              <a:buClr>
                <a:schemeClr val="accent5">
                  <a:lumMod val="75000"/>
                </a:schemeClr>
              </a:buClr>
              <a:buFont typeface="Wingdings" panose="05000000000000000000" pitchFamily="2" charset="2"/>
              <a:buChar char="v"/>
            </a:pPr>
            <a:endParaRPr lang="fr-FR" altLang="fr-FR" sz="2200" dirty="0">
              <a:solidFill>
                <a:schemeClr val="tx1"/>
              </a:solidFill>
              <a:latin typeface="Corbel" panose="020B0503020204020204" pitchFamily="34" charset="0"/>
            </a:endParaRP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Capacités et expériences </a:t>
            </a:r>
            <a:r>
              <a:rPr lang="fr-FR" altLang="fr-FR" sz="2200" dirty="0">
                <a:solidFill>
                  <a:schemeClr val="tx1"/>
                </a:solidFill>
                <a:latin typeface="Corbel" panose="020B0503020204020204" pitchFamily="34" charset="0"/>
              </a:rPr>
              <a:t> </a:t>
            </a:r>
            <a:r>
              <a:rPr lang="fr-FR" altLang="fr-FR" sz="2200" b="1" dirty="0">
                <a:solidFill>
                  <a:schemeClr val="tx1"/>
                </a:solidFill>
                <a:latin typeface="Corbel" panose="020B0503020204020204" pitchFamily="34" charset="0"/>
              </a:rPr>
              <a:t>(40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a:t>
            </a:r>
            <a:r>
              <a:rPr lang="fr-FR" sz="2200" dirty="0">
                <a:solidFill>
                  <a:schemeClr val="tx1"/>
                </a:solidFill>
                <a:latin typeface="Corbel" panose="020B0503020204020204" pitchFamily="34" charset="0"/>
              </a:rPr>
              <a:t>Approche, méthodologie et plan de travail </a:t>
            </a:r>
            <a:r>
              <a:rPr lang="fr-FR" altLang="fr-FR" sz="2200" b="1" dirty="0">
                <a:solidFill>
                  <a:schemeClr val="tx1"/>
                </a:solidFill>
                <a:latin typeface="Corbel" panose="020B0503020204020204" pitchFamily="34" charset="0"/>
              </a:rPr>
              <a:t>(30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 Qualifications du personnel clé de la prestation </a:t>
            </a:r>
            <a:r>
              <a:rPr lang="fr-FR" altLang="fr-FR" sz="2200" b="1" dirty="0">
                <a:solidFill>
                  <a:schemeClr val="tx1"/>
                </a:solidFill>
                <a:latin typeface="Corbel" panose="020B0503020204020204" pitchFamily="34" charset="0"/>
              </a:rPr>
              <a:t>(30 points).</a:t>
            </a:r>
          </a:p>
          <a:p>
            <a:pPr marL="917738" lvl="1" indent="-342900" algn="just">
              <a:buClr>
                <a:schemeClr val="accent5">
                  <a:lumMod val="75000"/>
                </a:schemeClr>
              </a:buClr>
              <a:buFont typeface="Wingdings" panose="05000000000000000000" pitchFamily="2" charset="2"/>
              <a:buChar char="v"/>
            </a:pPr>
            <a:r>
              <a:rPr lang="fr-FR" altLang="fr-FR" sz="2200" dirty="0">
                <a:solidFill>
                  <a:schemeClr val="tx1"/>
                </a:solidFill>
                <a:latin typeface="Corbel" panose="020B0503020204020204" pitchFamily="34" charset="0"/>
              </a:rPr>
              <a:t>Le score technique minimum exigé pour se qualifier est de </a:t>
            </a:r>
            <a:r>
              <a:rPr lang="fr-FR" altLang="fr-FR" sz="2200" b="1" dirty="0">
                <a:solidFill>
                  <a:schemeClr val="tx1"/>
                </a:solidFill>
                <a:latin typeface="Corbel" panose="020B0503020204020204" pitchFamily="34" charset="0"/>
              </a:rPr>
              <a:t>80</a:t>
            </a:r>
            <a:r>
              <a:rPr lang="fr-FR" altLang="fr-FR" sz="2200" dirty="0">
                <a:solidFill>
                  <a:schemeClr val="tx1"/>
                </a:solidFill>
                <a:latin typeface="Corbel" panose="020B0503020204020204" pitchFamily="34" charset="0"/>
              </a:rPr>
              <a:t> points sur 100.</a:t>
            </a:r>
          </a:p>
        </p:txBody>
      </p:sp>
      <p:sp>
        <p:nvSpPr>
          <p:cNvPr id="3" name="Rectangle 2"/>
          <p:cNvSpPr/>
          <p:nvPr/>
        </p:nvSpPr>
        <p:spPr>
          <a:xfrm>
            <a:off x="1805328" y="2225071"/>
            <a:ext cx="8581345" cy="366220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lumMod val="75000"/>
                </a:schemeClr>
              </a:buClr>
              <a:buFont typeface="Wingdings" panose="05000000000000000000" pitchFamily="2" charset="2"/>
              <a:buChar char="v"/>
            </a:pPr>
            <a:endParaRPr lang="fr-FR" sz="1632" dirty="0"/>
          </a:p>
        </p:txBody>
      </p:sp>
      <p:sp>
        <p:nvSpPr>
          <p:cNvPr id="10" name="Chevron 9"/>
          <p:cNvSpPr/>
          <p:nvPr/>
        </p:nvSpPr>
        <p:spPr>
          <a:xfrm>
            <a:off x="2026976" y="1298215"/>
            <a:ext cx="8208912" cy="504056"/>
          </a:xfrm>
          <a:prstGeom prst="chevron">
            <a:avLst/>
          </a:prstGeom>
          <a:no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800" b="1" dirty="0">
                <a:solidFill>
                  <a:srgbClr val="C00000"/>
                </a:solidFill>
                <a:latin typeface="Corbel" panose="020B0503020204020204" pitchFamily="34" charset="0"/>
              </a:rPr>
              <a:t>Dossier technique</a:t>
            </a:r>
          </a:p>
        </p:txBody>
      </p:sp>
    </p:spTree>
    <p:extLst>
      <p:ext uri="{BB962C8B-B14F-4D97-AF65-F5344CB8AC3E}">
        <p14:creationId xmlns:p14="http://schemas.microsoft.com/office/powerpoint/2010/main" val="1702344259"/>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2" name="Rectangle 8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87" name="Rectangle 86"/>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92" name="Rectangle 91"/>
              <p:cNvSpPr/>
              <p:nvPr/>
            </p:nvSpPr>
            <p:spPr>
              <a:xfrm>
                <a:off x="1975730" y="1527351"/>
                <a:ext cx="552359"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594650"/>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termes de référence : contexte, objectif et étendue de la mission, durée, période et livrables de la mission ainsi que l’équipe à mobiliser pour cette mission.</a:t>
            </a:r>
            <a:r>
              <a:rPr lang="en-US" sz="1632" b="1" kern="0" dirty="0">
                <a:solidFill>
                  <a:srgbClr val="0070C0"/>
                </a:solidFill>
                <a:cs typeface="Arial" panose="020B0604020202020204" pitchFamily="34" charset="0"/>
              </a:rPr>
              <a:t>  </a:t>
            </a:r>
            <a:endParaRPr lang="en-US" sz="1632" b="1" dirty="0">
              <a:solidFill>
                <a:srgbClr val="0070C0"/>
              </a:solidFill>
            </a:endParaRPr>
          </a:p>
        </p:txBody>
      </p:sp>
      <p:sp>
        <p:nvSpPr>
          <p:cNvPr id="97" name="Rectangle 96"/>
          <p:cNvSpPr/>
          <p:nvPr/>
        </p:nvSpPr>
        <p:spPr>
          <a:xfrm>
            <a:off x="2177775" y="3613664"/>
            <a:ext cx="8285083"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343492"/>
          </a:xfrm>
          <a:prstGeom prst="rect">
            <a:avLst/>
          </a:prstGeom>
        </p:spPr>
        <p:txBody>
          <a:bodyPr wrap="square">
            <a:spAutoFit/>
          </a:bodyPr>
          <a:lstStyle/>
          <a:p>
            <a:pPr algn="just"/>
            <a:r>
              <a:rPr lang="fr-FR" sz="1632" b="1" kern="0" dirty="0">
                <a:solidFill>
                  <a:srgbClr val="0070C0"/>
                </a:solidFill>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1381432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30</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2157401" y="1153467"/>
            <a:ext cx="7877198" cy="2554545"/>
          </a:xfrm>
          <a:prstGeom prst="rect">
            <a:avLst/>
          </a:prstGeom>
        </p:spPr>
        <p:txBody>
          <a:bodyPr wrap="square">
            <a:spAutoFit/>
          </a:bodyPr>
          <a:lstStyle/>
          <a:p>
            <a:pPr algn="just"/>
            <a:r>
              <a:rPr lang="fr-FR" sz="3200" dirty="0">
                <a:latin typeface="Corbel" panose="020B0503020204020204" pitchFamily="34" charset="0"/>
              </a:rPr>
              <a:t>Durée maximum prévue des contrats :</a:t>
            </a:r>
          </a:p>
          <a:p>
            <a:pPr algn="just"/>
            <a:r>
              <a:rPr lang="fr-FR" sz="3200" dirty="0">
                <a:latin typeface="Corbel" panose="020B0503020204020204" pitchFamily="34" charset="0"/>
              </a:rPr>
              <a:t>•	Lot 1 : 30 mois </a:t>
            </a:r>
          </a:p>
          <a:p>
            <a:pPr algn="just"/>
            <a:r>
              <a:rPr lang="fr-FR" sz="3200" dirty="0">
                <a:latin typeface="Corbel" panose="020B0503020204020204" pitchFamily="34" charset="0"/>
              </a:rPr>
              <a:t>•	Lot 2 : 30 mois </a:t>
            </a:r>
          </a:p>
          <a:p>
            <a:pPr algn="just"/>
            <a:r>
              <a:rPr lang="fr-FR" sz="3200" dirty="0">
                <a:latin typeface="Corbel" panose="020B0503020204020204" pitchFamily="34" charset="0"/>
              </a:rPr>
              <a:t>•	Lot 3 :  12 mois </a:t>
            </a:r>
          </a:p>
          <a:p>
            <a:pPr algn="just"/>
            <a:r>
              <a:rPr lang="fr-FR" sz="3200" dirty="0">
                <a:latin typeface="Corbel" panose="020B0503020204020204" pitchFamily="34" charset="0"/>
              </a:rPr>
              <a:t>•	Lot 4 : 06 mois</a:t>
            </a:r>
            <a:endParaRPr lang="fr-FR" sz="3200" dirty="0"/>
          </a:p>
        </p:txBody>
      </p:sp>
      <p:sp>
        <p:nvSpPr>
          <p:cNvPr id="9" name="Rectangle 8"/>
          <p:cNvSpPr/>
          <p:nvPr/>
        </p:nvSpPr>
        <p:spPr>
          <a:xfrm>
            <a:off x="1656395" y="1012372"/>
            <a:ext cx="8587062" cy="43651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2132932455"/>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blip>
          <a:srcRect t="33898" r="24347"/>
          <a:stretch/>
        </p:blipFill>
        <p:spPr>
          <a:xfrm>
            <a:off x="8608238" y="4615988"/>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31</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2. Volet Administratif : </a:t>
            </a:r>
            <a:r>
              <a:rPr lang="fr-FR" sz="2902" b="1" dirty="0">
                <a:solidFill>
                  <a:srgbClr val="FFC000"/>
                </a:solidFill>
              </a:rPr>
              <a:t>Contrat</a:t>
            </a:r>
          </a:p>
        </p:txBody>
      </p:sp>
      <p:sp>
        <p:nvSpPr>
          <p:cNvPr id="3" name="Rectangle 2"/>
          <p:cNvSpPr/>
          <p:nvPr/>
        </p:nvSpPr>
        <p:spPr>
          <a:xfrm>
            <a:off x="1785257" y="1110343"/>
            <a:ext cx="8447314" cy="5016758"/>
          </a:xfrm>
          <a:prstGeom prst="rect">
            <a:avLst/>
          </a:prstGeom>
        </p:spPr>
        <p:txBody>
          <a:bodyPr wrap="square">
            <a:spAutoFit/>
          </a:bodyPr>
          <a:lstStyle/>
          <a:p>
            <a:pPr algn="just"/>
            <a:endParaRPr lang="fr-FR" sz="3200" dirty="0">
              <a:latin typeface="Corbel" panose="020B0503020204020204" pitchFamily="34" charset="0"/>
            </a:endParaRPr>
          </a:p>
          <a:p>
            <a:pPr algn="just"/>
            <a:endParaRPr lang="fr-FR" sz="3200" dirty="0">
              <a:latin typeface="Corbel" panose="020B0503020204020204" pitchFamily="34" charset="0"/>
            </a:endParaRPr>
          </a:p>
          <a:p>
            <a:pPr algn="just"/>
            <a:r>
              <a:rPr lang="fr-FR" sz="3200" dirty="0">
                <a:latin typeface="Corbel" panose="020B0503020204020204" pitchFamily="34" charset="0"/>
              </a:rPr>
              <a:t>L’Agence MCA-Morocco pourrait décider d’activer, à sa seule discrétion, et sous réserve d’une réelle satisfaction du travail réalisé et de la disponibilité des fonds, les périodes optionnelles du lot 1 et/ou du lot 2. </a:t>
            </a:r>
            <a:endParaRPr lang="fr-FR" sz="3200" dirty="0"/>
          </a:p>
          <a:p>
            <a:pPr algn="just"/>
            <a:endParaRPr lang="fr-FR" sz="3200" dirty="0"/>
          </a:p>
          <a:p>
            <a:pPr algn="just"/>
            <a:endParaRPr lang="fr-FR" sz="3200" dirty="0"/>
          </a:p>
          <a:p>
            <a:pPr algn="just"/>
            <a:endParaRPr lang="fr-FR" sz="3200" dirty="0"/>
          </a:p>
        </p:txBody>
      </p:sp>
      <p:sp>
        <p:nvSpPr>
          <p:cNvPr id="9" name="Rectangle 8"/>
          <p:cNvSpPr/>
          <p:nvPr/>
        </p:nvSpPr>
        <p:spPr>
          <a:xfrm>
            <a:off x="1645509" y="1110343"/>
            <a:ext cx="8587062" cy="498565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3428260420"/>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32</a:t>
            </a:fld>
            <a:r>
              <a:rPr lang="fr-FR" sz="1270" b="1" dirty="0">
                <a:solidFill>
                  <a:schemeClr val="accent2">
                    <a:lumMod val="50000"/>
                  </a:schemeClr>
                </a:solidFill>
              </a:rPr>
              <a:t>-</a:t>
            </a:r>
          </a:p>
        </p:txBody>
      </p:sp>
      <p:sp>
        <p:nvSpPr>
          <p:cNvPr id="5" name="Rectangle 4"/>
          <p:cNvSpPr/>
          <p:nvPr/>
        </p:nvSpPr>
        <p:spPr>
          <a:xfrm>
            <a:off x="240" y="0"/>
            <a:ext cx="12191521" cy="1079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4897" b="1" dirty="0">
                <a:solidFill>
                  <a:schemeClr val="bg1"/>
                </a:solidFill>
                <a:cs typeface="Sakkal Majalla" panose="02000000000000000000" pitchFamily="2" charset="-78"/>
              </a:rPr>
              <a:t>Plan</a:t>
            </a:r>
            <a:endParaRPr lang="ar-SA" sz="4897" b="1" dirty="0">
              <a:solidFill>
                <a:schemeClr val="bg1"/>
              </a:solidFill>
              <a:cs typeface="Sakkal Majalla" panose="02000000000000000000" pitchFamily="2" charset="-78"/>
            </a:endParaRPr>
          </a:p>
        </p:txBody>
      </p:sp>
      <p:grpSp>
        <p:nvGrpSpPr>
          <p:cNvPr id="78" name="Groupe 77"/>
          <p:cNvGrpSpPr/>
          <p:nvPr/>
        </p:nvGrpSpPr>
        <p:grpSpPr>
          <a:xfrm>
            <a:off x="1264305" y="1681127"/>
            <a:ext cx="9392179" cy="1264387"/>
            <a:chOff x="526358" y="986563"/>
            <a:chExt cx="10357486" cy="1394337"/>
          </a:xfrm>
        </p:grpSpPr>
        <p:grpSp>
          <p:nvGrpSpPr>
            <p:cNvPr id="79" name="Groupe 78"/>
            <p:cNvGrpSpPr/>
            <p:nvPr/>
          </p:nvGrpSpPr>
          <p:grpSpPr>
            <a:xfrm>
              <a:off x="526358" y="1457509"/>
              <a:ext cx="688412" cy="923391"/>
              <a:chOff x="1907704" y="1527351"/>
              <a:chExt cx="688412" cy="923391"/>
            </a:xfrm>
          </p:grpSpPr>
          <p:sp>
            <p:nvSpPr>
              <p:cNvPr id="81" name="Parallélogramme 80"/>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2" name="Rectangle 8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1</a:t>
                </a:r>
              </a:p>
            </p:txBody>
          </p:sp>
        </p:grpSp>
        <p:sp>
          <p:nvSpPr>
            <p:cNvPr id="80" name="Rogner un rectangle avec un coin du même côté 19"/>
            <p:cNvSpPr/>
            <p:nvPr/>
          </p:nvSpPr>
          <p:spPr>
            <a:xfrm>
              <a:off x="1294662" y="986563"/>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3" name="Groupe 82"/>
          <p:cNvGrpSpPr/>
          <p:nvPr/>
        </p:nvGrpSpPr>
        <p:grpSpPr>
          <a:xfrm>
            <a:off x="1264305" y="3141208"/>
            <a:ext cx="9392179" cy="1265573"/>
            <a:chOff x="526358" y="2596706"/>
            <a:chExt cx="10357486" cy="1395645"/>
          </a:xfrm>
        </p:grpSpPr>
        <p:grpSp>
          <p:nvGrpSpPr>
            <p:cNvPr id="84" name="Groupe 83"/>
            <p:cNvGrpSpPr/>
            <p:nvPr/>
          </p:nvGrpSpPr>
          <p:grpSpPr>
            <a:xfrm>
              <a:off x="526358" y="3068960"/>
              <a:ext cx="688412" cy="923391"/>
              <a:chOff x="1907704" y="1527351"/>
              <a:chExt cx="688412" cy="923391"/>
            </a:xfrm>
          </p:grpSpPr>
          <p:sp>
            <p:nvSpPr>
              <p:cNvPr id="86" name="Parallélogramme 85"/>
              <p:cNvSpPr/>
              <p:nvPr/>
            </p:nvSpPr>
            <p:spPr>
              <a:xfrm rot="19219040">
                <a:off x="1907704" y="1697884"/>
                <a:ext cx="688412" cy="698376"/>
              </a:xfrm>
              <a:prstGeom prst="parallelogram">
                <a:avLst>
                  <a:gd name="adj" fmla="val 17064"/>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7" name="Rectangle 86"/>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2</a:t>
                </a:r>
              </a:p>
            </p:txBody>
          </p:sp>
        </p:grpSp>
        <p:sp>
          <p:nvSpPr>
            <p:cNvPr id="85" name="Rogner un rectangle avec un coin du même côté 20"/>
            <p:cNvSpPr/>
            <p:nvPr/>
          </p:nvSpPr>
          <p:spPr>
            <a:xfrm>
              <a:off x="1294662" y="2596706"/>
              <a:ext cx="9589182" cy="1379762"/>
            </a:xfrm>
            <a:prstGeom prst="snip2SameRect">
              <a:avLst>
                <a:gd name="adj1" fmla="val 19842"/>
                <a:gd name="adj2" fmla="val 19048"/>
              </a:avLst>
            </a:prstGeom>
            <a:solidFill>
              <a:schemeClr val="bg1"/>
            </a:solidFill>
            <a:ln>
              <a:solidFill>
                <a:srgbClr val="0070C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grpSp>
        <p:nvGrpSpPr>
          <p:cNvPr id="88" name="Groupe 87"/>
          <p:cNvGrpSpPr/>
          <p:nvPr/>
        </p:nvGrpSpPr>
        <p:grpSpPr>
          <a:xfrm>
            <a:off x="1259124" y="4632553"/>
            <a:ext cx="9397360" cy="1264387"/>
            <a:chOff x="520644" y="4194964"/>
            <a:chExt cx="10363200" cy="1394337"/>
          </a:xfrm>
        </p:grpSpPr>
        <p:grpSp>
          <p:nvGrpSpPr>
            <p:cNvPr id="89" name="Groupe 88"/>
            <p:cNvGrpSpPr/>
            <p:nvPr/>
          </p:nvGrpSpPr>
          <p:grpSpPr>
            <a:xfrm>
              <a:off x="520644" y="4665910"/>
              <a:ext cx="688412" cy="923391"/>
              <a:chOff x="1907704" y="1527351"/>
              <a:chExt cx="688412" cy="923391"/>
            </a:xfrm>
          </p:grpSpPr>
          <p:sp>
            <p:nvSpPr>
              <p:cNvPr id="91" name="Parallélogramme 90"/>
              <p:cNvSpPr/>
              <p:nvPr/>
            </p:nvSpPr>
            <p:spPr>
              <a:xfrm rot="19219040">
                <a:off x="1907704" y="1697884"/>
                <a:ext cx="688412" cy="698376"/>
              </a:xfrm>
              <a:prstGeom prst="parallelogram">
                <a:avLst>
                  <a:gd name="adj" fmla="val 17064"/>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92" name="Rectangle 91"/>
              <p:cNvSpPr/>
              <p:nvPr/>
            </p:nvSpPr>
            <p:spPr>
              <a:xfrm>
                <a:off x="1983684" y="1527351"/>
                <a:ext cx="536450" cy="923391"/>
              </a:xfrm>
              <a:prstGeom prst="rect">
                <a:avLst/>
              </a:prstGeom>
              <a:noFill/>
            </p:spPr>
            <p:txBody>
              <a:bodyPr wrap="none" lIns="82918" tIns="41459" rIns="82918" bIns="41459">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97" b="1" dirty="0">
                    <a:ln w="11430"/>
                    <a:solidFill>
                      <a:srgbClr val="0070C0"/>
                    </a:solidFill>
                    <a:effectLst>
                      <a:outerShdw blurRad="50800" dist="39000" dir="5460000" algn="tl">
                        <a:srgbClr val="000000">
                          <a:alpha val="38000"/>
                        </a:srgbClr>
                      </a:outerShdw>
                    </a:effectLst>
                  </a:rPr>
                  <a:t>3</a:t>
                </a:r>
              </a:p>
            </p:txBody>
          </p:sp>
        </p:grpSp>
        <p:sp>
          <p:nvSpPr>
            <p:cNvPr id="90" name="Rogner un rectangle avec un coin du même côté 21"/>
            <p:cNvSpPr/>
            <p:nvPr/>
          </p:nvSpPr>
          <p:spPr>
            <a:xfrm>
              <a:off x="1294662" y="4194964"/>
              <a:ext cx="9589182" cy="1379762"/>
            </a:xfrm>
            <a:prstGeom prst="snip2SameRect">
              <a:avLst>
                <a:gd name="adj1" fmla="val 19842"/>
                <a:gd name="adj2" fmla="val 19048"/>
              </a:avLst>
            </a:prstGeom>
            <a:solidFill>
              <a:schemeClr val="bg1"/>
            </a:solidFill>
            <a:ln>
              <a:solidFill>
                <a:srgbClr val="FF0000"/>
              </a:solidFill>
            </a:ln>
            <a:effectLst>
              <a:innerShdw blurRad="114300">
                <a:srgbClr val="00206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
        <p:nvSpPr>
          <p:cNvPr id="93" name="Rectangle 92"/>
          <p:cNvSpPr/>
          <p:nvPr/>
        </p:nvSpPr>
        <p:spPr>
          <a:xfrm>
            <a:off x="2177775" y="1791056"/>
            <a:ext cx="1819729"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TECHNIQUE</a:t>
            </a:r>
            <a:endParaRPr lang="en-US" sz="1451" b="1" u="sng" dirty="0">
              <a:solidFill>
                <a:srgbClr val="002060"/>
              </a:solidFill>
              <a:latin typeface="Berlin Sans FB Demi" pitchFamily="34" charset="0"/>
            </a:endParaRPr>
          </a:p>
        </p:txBody>
      </p:sp>
      <p:sp>
        <p:nvSpPr>
          <p:cNvPr id="94" name="Rectangle 93"/>
          <p:cNvSpPr/>
          <p:nvPr/>
        </p:nvSpPr>
        <p:spPr>
          <a:xfrm>
            <a:off x="2172232" y="3251039"/>
            <a:ext cx="214353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ADMINISTRATIF</a:t>
            </a:r>
          </a:p>
        </p:txBody>
      </p:sp>
      <p:sp>
        <p:nvSpPr>
          <p:cNvPr id="95" name="Rectangle 94"/>
          <p:cNvSpPr/>
          <p:nvPr/>
        </p:nvSpPr>
        <p:spPr>
          <a:xfrm>
            <a:off x="2172232" y="4735607"/>
            <a:ext cx="1380506" cy="315599"/>
          </a:xfrm>
          <a:prstGeom prst="rect">
            <a:avLst/>
          </a:prstGeom>
        </p:spPr>
        <p:txBody>
          <a:bodyPr wrap="none">
            <a:spAutoFit/>
          </a:bodyPr>
          <a:lstStyle/>
          <a:p>
            <a:r>
              <a:rPr lang="en-US" sz="1451" b="1" u="sng" kern="0" dirty="0">
                <a:solidFill>
                  <a:srgbClr val="002060"/>
                </a:solidFill>
                <a:latin typeface="Berlin Sans FB Demi" pitchFamily="34" charset="0"/>
                <a:cs typeface="Arial" panose="020B0604020202020204" pitchFamily="34" charset="0"/>
              </a:rPr>
              <a:t>VOLET FISCAL</a:t>
            </a:r>
          </a:p>
        </p:txBody>
      </p:sp>
      <p:sp>
        <p:nvSpPr>
          <p:cNvPr id="96" name="Rectangle 95"/>
          <p:cNvSpPr/>
          <p:nvPr/>
        </p:nvSpPr>
        <p:spPr>
          <a:xfrm>
            <a:off x="2154630" y="2095480"/>
            <a:ext cx="8308227" cy="707886"/>
          </a:xfrm>
          <a:prstGeom prst="rect">
            <a:avLst/>
          </a:prstGeom>
        </p:spPr>
        <p:txBody>
          <a:bodyPr wrap="square">
            <a:spAutoFit/>
          </a:bodyPr>
          <a:lstStyle/>
          <a:p>
            <a:pPr algn="just"/>
            <a:r>
              <a:rPr lang="fr-FR" sz="2000" b="1" kern="0" dirty="0">
                <a:cs typeface="Arial" panose="020B0604020202020204" pitchFamily="34" charset="0"/>
              </a:rPr>
              <a:t>Présentation des termes de référence : contexte, objectif et étendue de la mission</a:t>
            </a:r>
            <a:r>
              <a:rPr lang="fr-MA" sz="1632" b="1" kern="0" dirty="0">
                <a:cs typeface="Arial" panose="020B0604020202020204" pitchFamily="34" charset="0"/>
              </a:rPr>
              <a:t>.</a:t>
            </a:r>
            <a:endParaRPr lang="en-US" sz="1632" b="1" dirty="0"/>
          </a:p>
        </p:txBody>
      </p:sp>
      <p:sp>
        <p:nvSpPr>
          <p:cNvPr id="97" name="Rectangle 96"/>
          <p:cNvSpPr/>
          <p:nvPr/>
        </p:nvSpPr>
        <p:spPr>
          <a:xfrm>
            <a:off x="2177775" y="3613664"/>
            <a:ext cx="8285083" cy="707886"/>
          </a:xfrm>
          <a:prstGeom prst="rect">
            <a:avLst/>
          </a:prstGeom>
        </p:spPr>
        <p:txBody>
          <a:bodyPr wrap="square">
            <a:spAutoFit/>
          </a:bodyPr>
          <a:lstStyle/>
          <a:p>
            <a:pPr algn="just"/>
            <a:r>
              <a:rPr lang="fr-FR" sz="2000" b="1" kern="0" dirty="0">
                <a:cs typeface="Arial" panose="020B0604020202020204" pitchFamily="34" charset="0"/>
              </a:rPr>
              <a:t>Description du processus de passation des marchés selon les lignes directrices de MCC.</a:t>
            </a:r>
          </a:p>
        </p:txBody>
      </p:sp>
      <p:sp>
        <p:nvSpPr>
          <p:cNvPr id="98" name="Rectangle 97"/>
          <p:cNvSpPr/>
          <p:nvPr/>
        </p:nvSpPr>
        <p:spPr>
          <a:xfrm>
            <a:off x="2154631" y="5097938"/>
            <a:ext cx="6777849" cy="400110"/>
          </a:xfrm>
          <a:prstGeom prst="rect">
            <a:avLst/>
          </a:prstGeom>
        </p:spPr>
        <p:txBody>
          <a:bodyPr wrap="square">
            <a:spAutoFit/>
          </a:bodyPr>
          <a:lstStyle/>
          <a:p>
            <a:pPr algn="just"/>
            <a:r>
              <a:rPr lang="fr-FR" sz="2000" b="1" kern="0" dirty="0">
                <a:cs typeface="Arial" panose="020B0604020202020204" pitchFamily="34" charset="0"/>
              </a:rPr>
              <a:t>Présentation des dispositions fiscales pour les consultants.</a:t>
            </a:r>
          </a:p>
        </p:txBody>
      </p:sp>
    </p:spTree>
    <p:extLst>
      <p:ext uri="{BB962C8B-B14F-4D97-AF65-F5344CB8AC3E}">
        <p14:creationId xmlns:p14="http://schemas.microsoft.com/office/powerpoint/2010/main" val="627048053"/>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33</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Dispositions fiscales</a:t>
            </a:r>
          </a:p>
        </p:txBody>
      </p:sp>
      <p:sp>
        <p:nvSpPr>
          <p:cNvPr id="3" name="Rectangle 2"/>
          <p:cNvSpPr/>
          <p:nvPr/>
        </p:nvSpPr>
        <p:spPr>
          <a:xfrm>
            <a:off x="1289344" y="1354639"/>
            <a:ext cx="10019244" cy="5078313"/>
          </a:xfrm>
          <a:prstGeom prst="rect">
            <a:avLst/>
          </a:prstGeom>
        </p:spPr>
        <p:txBody>
          <a:bodyPr wrap="square">
            <a:spAutoFit/>
          </a:bodyPr>
          <a:lstStyle/>
          <a:p>
            <a:pPr marL="221852" lvl="1" algn="ctr">
              <a:lnSpc>
                <a:spcPct val="150000"/>
              </a:lnSpc>
              <a:buClr>
                <a:schemeClr val="accent5">
                  <a:lumMod val="75000"/>
                </a:schemeClr>
              </a:buClr>
            </a:pPr>
            <a:r>
              <a:rPr lang="fr-FR" sz="2000" b="1" dirty="0">
                <a:solidFill>
                  <a:srgbClr val="C00000"/>
                </a:solidFill>
              </a:rPr>
              <a:t>Taxe sur la valeur ajoutée / droits et taxes à l’importation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Les prestations financées dans le cadre de l’Accord 609(g) ou du Compact sont exonérées de la taxe sur la valeur ajoutée, y compris la TVA et les droits à l’importation.</a:t>
            </a:r>
          </a:p>
          <a:p>
            <a:pPr marL="507602" lvl="1" indent="-285750" algn="just">
              <a:lnSpc>
                <a:spcPct val="150000"/>
              </a:lnSpc>
              <a:buClr>
                <a:schemeClr val="accent5">
                  <a:lumMod val="75000"/>
                </a:schemeClr>
              </a:buClr>
              <a:buFont typeface="Wingdings" panose="05000000000000000000" pitchFamily="2" charset="2"/>
              <a:buChar char="v"/>
            </a:pPr>
            <a:r>
              <a:rPr lang="fr-FR" sz="1600" dirty="0"/>
              <a:t>Afin de bénéficier de l’exonération de TVA, les fournisseurs ne disposant pas d’un identifiant fiscal au Maroc doivent demander un IF auprès du service des impôts.</a:t>
            </a:r>
          </a:p>
          <a:p>
            <a:pPr marL="507602" lvl="1" indent="-285750" algn="just">
              <a:lnSpc>
                <a:spcPct val="150000"/>
              </a:lnSpc>
              <a:buClr>
                <a:schemeClr val="accent5">
                  <a:lumMod val="75000"/>
                </a:schemeClr>
              </a:buClr>
              <a:buFont typeface="Wingdings" panose="05000000000000000000" pitchFamily="2" charset="2"/>
              <a:buChar char="v"/>
            </a:pPr>
            <a:r>
              <a:rPr lang="fr-FR" sz="1600" dirty="0"/>
              <a:t>L’Agence MCA-Morocco se chargera de formuler les demandes pour l’obtention des exonérations fiscales auprès des administrations compétentes.</a:t>
            </a:r>
          </a:p>
          <a:p>
            <a:pPr marL="221852" lvl="1" algn="ctr">
              <a:lnSpc>
                <a:spcPct val="150000"/>
              </a:lnSpc>
              <a:buClr>
                <a:schemeClr val="accent5">
                  <a:lumMod val="75000"/>
                </a:schemeClr>
              </a:buClr>
            </a:pPr>
            <a:r>
              <a:rPr lang="fr-FR" sz="2000" b="1" dirty="0">
                <a:solidFill>
                  <a:srgbClr val="C00000"/>
                </a:solidFill>
              </a:rPr>
              <a:t>Impôt sur les bénéfices / revenus </a:t>
            </a:r>
          </a:p>
          <a:p>
            <a:pPr marL="507602" lvl="1" indent="-285750" algn="just">
              <a:lnSpc>
                <a:spcPct val="150000"/>
              </a:lnSpc>
              <a:buClr>
                <a:schemeClr val="accent5">
                  <a:lumMod val="75000"/>
                </a:schemeClr>
              </a:buClr>
              <a:buFont typeface="Wingdings" panose="05000000000000000000" pitchFamily="2" charset="2"/>
              <a:buChar char="v"/>
            </a:pPr>
            <a:r>
              <a:rPr lang="fr-FR" sz="1600" dirty="0"/>
              <a:t>L’Agence MCA-Morocco procèdera à la retenue à la source de l’impôt sur les sociétés (IS) de 10% sur tous les montants bruts réglés (HT), en contrepartie de prestations de services, en faveur des entreprises non résidentes ne disposant pas d’un identifiant fiscal à la signature des contrats.</a:t>
            </a:r>
          </a:p>
          <a:p>
            <a:pPr marL="507602" lvl="1" indent="-285750" algn="just">
              <a:lnSpc>
                <a:spcPct val="150000"/>
              </a:lnSpc>
              <a:buClr>
                <a:schemeClr val="accent5">
                  <a:lumMod val="75000"/>
                </a:schemeClr>
              </a:buClr>
              <a:buFont typeface="Wingdings" panose="05000000000000000000" pitchFamily="2" charset="2"/>
              <a:buChar char="v"/>
            </a:pPr>
            <a:r>
              <a:rPr lang="fr-FR" sz="1600" dirty="0"/>
              <a:t>Pour tous les impôts sur les bénéfices, patrimoine, biens, taxes ad valorem, les retenues d'impôt, les entreprises concernées recevront du gouvernement du Maroc la preuve de paiement pour leur éviter la double imposition.</a:t>
            </a:r>
          </a:p>
        </p:txBody>
      </p:sp>
      <p:sp>
        <p:nvSpPr>
          <p:cNvPr id="6" name="Rectangle 5"/>
          <p:cNvSpPr/>
          <p:nvPr/>
        </p:nvSpPr>
        <p:spPr>
          <a:xfrm>
            <a:off x="1120927" y="1299596"/>
            <a:ext cx="10387901" cy="530792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extLst>
      <p:ext uri="{BB962C8B-B14F-4D97-AF65-F5344CB8AC3E}">
        <p14:creationId xmlns:p14="http://schemas.microsoft.com/office/powerpoint/2010/main" val="4165021243"/>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Proposition financière</a:t>
            </a:r>
          </a:p>
        </p:txBody>
      </p:sp>
      <p:grpSp>
        <p:nvGrpSpPr>
          <p:cNvPr id="4" name="Groupe 3"/>
          <p:cNvGrpSpPr/>
          <p:nvPr/>
        </p:nvGrpSpPr>
        <p:grpSpPr>
          <a:xfrm>
            <a:off x="917962" y="1908839"/>
            <a:ext cx="10356077" cy="3525076"/>
            <a:chOff x="1235869" y="1421287"/>
            <a:chExt cx="11420452" cy="3887375"/>
          </a:xfrm>
        </p:grpSpPr>
        <p:sp>
          <p:nvSpPr>
            <p:cNvPr id="3" name="Rectangle 2"/>
            <p:cNvSpPr/>
            <p:nvPr/>
          </p:nvSpPr>
          <p:spPr>
            <a:xfrm>
              <a:off x="1421596" y="1643043"/>
              <a:ext cx="11049000" cy="3665619"/>
            </a:xfrm>
            <a:prstGeom prst="rect">
              <a:avLst/>
            </a:prstGeom>
          </p:spPr>
          <p:txBody>
            <a:bodyPr wrap="square">
              <a:spAutoFit/>
            </a:bodyPr>
            <a:lstStyle/>
            <a:p>
              <a:pPr marL="564759" lvl="1" indent="-342906" algn="just">
                <a:lnSpc>
                  <a:spcPct val="150000"/>
                </a:lnSpc>
                <a:buClr>
                  <a:schemeClr val="accent5">
                    <a:lumMod val="75000"/>
                  </a:schemeClr>
                </a:buClr>
                <a:buFont typeface="Wingdings" panose="05000000000000000000" pitchFamily="2" charset="2"/>
                <a:buChar char="v"/>
              </a:pPr>
              <a:r>
                <a:rPr lang="fr-FR" sz="2000" dirty="0">
                  <a:solidFill>
                    <a:schemeClr val="tx2"/>
                  </a:solidFill>
                </a:rPr>
                <a:t>Elle doit inclure tous les coûts, les prix, les frais, y compris toutes les taxes payées au Maroc ainsi que tous les droits et taxes payés dans le pays d’origine, y compris les droits de douane et autres prélèvements  que le consultant est susceptible de subir. </a:t>
              </a:r>
            </a:p>
            <a:p>
              <a:pPr marL="564752" lvl="1" indent="-342900" algn="just">
                <a:lnSpc>
                  <a:spcPct val="150000"/>
                </a:lnSpc>
                <a:buClr>
                  <a:schemeClr val="accent5">
                    <a:lumMod val="75000"/>
                  </a:schemeClr>
                </a:buClr>
                <a:buFont typeface="Wingdings" panose="05000000000000000000" pitchFamily="2" charset="2"/>
                <a:buChar char="v"/>
              </a:pPr>
              <a:endParaRPr lang="fr-FR" sz="2000" dirty="0">
                <a:solidFill>
                  <a:schemeClr val="accent2">
                    <a:lumMod val="50000"/>
                  </a:schemeClr>
                </a:solidFill>
              </a:endParaRPr>
            </a:p>
            <a:p>
              <a:pPr marL="563567" lvl="1" indent="-342900" algn="just">
                <a:lnSpc>
                  <a:spcPct val="150000"/>
                </a:lnSpc>
                <a:buClr>
                  <a:schemeClr val="accent5">
                    <a:lumMod val="75000"/>
                  </a:schemeClr>
                </a:buClr>
                <a:buFont typeface="Wingdings" panose="05000000000000000000" pitchFamily="2" charset="2"/>
                <a:buChar char="v"/>
              </a:pPr>
              <a:r>
                <a:rPr lang="fr-FR" sz="2000" dirty="0">
                  <a:solidFill>
                    <a:schemeClr val="tx2"/>
                  </a:solidFill>
                </a:rPr>
                <a:t>Cette proposition ne devra pas inclure les montants de la TVA ainsi que les droits de douanes au Maroc quand ils existent et pour lesquels les fournisseurs recevront des certificats d’exonération et des franchises douanières.</a:t>
              </a:r>
            </a:p>
          </p:txBody>
        </p:sp>
        <p:sp>
          <p:nvSpPr>
            <p:cNvPr id="6" name="Rectangle 5"/>
            <p:cNvSpPr/>
            <p:nvPr/>
          </p:nvSpPr>
          <p:spPr>
            <a:xfrm>
              <a:off x="1235869" y="1421287"/>
              <a:ext cx="11420452" cy="3807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3926704396"/>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12"/>
          </p:nvPr>
        </p:nvSpPr>
        <p:spPr>
          <a:xfrm>
            <a:off x="9205421" y="6607519"/>
            <a:ext cx="2804050" cy="195438"/>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35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3. Volet Fiscal : </a:t>
            </a:r>
            <a:r>
              <a:rPr lang="fr-FR" sz="2902" b="1" dirty="0">
                <a:solidFill>
                  <a:srgbClr val="FFC000"/>
                </a:solidFill>
              </a:rPr>
              <a:t>Remboursement de TAXES</a:t>
            </a:r>
          </a:p>
        </p:txBody>
      </p:sp>
      <p:grpSp>
        <p:nvGrpSpPr>
          <p:cNvPr id="4" name="Groupe 3"/>
          <p:cNvGrpSpPr/>
          <p:nvPr/>
        </p:nvGrpSpPr>
        <p:grpSpPr>
          <a:xfrm>
            <a:off x="917962" y="2199673"/>
            <a:ext cx="10356077" cy="2280242"/>
            <a:chOff x="1235869" y="1421287"/>
            <a:chExt cx="11420452" cy="2514600"/>
          </a:xfrm>
        </p:grpSpPr>
        <p:sp>
          <p:nvSpPr>
            <p:cNvPr id="3" name="Rectangle 2"/>
            <p:cNvSpPr/>
            <p:nvPr/>
          </p:nvSpPr>
          <p:spPr>
            <a:xfrm>
              <a:off x="1421596" y="1643043"/>
              <a:ext cx="10858500" cy="2138277"/>
            </a:xfrm>
            <a:prstGeom prst="rect">
              <a:avLst/>
            </a:prstGeom>
          </p:spPr>
          <p:txBody>
            <a:bodyPr wrap="square">
              <a:spAutoFit/>
            </a:bodyPr>
            <a:lstStyle/>
            <a:p>
              <a:pPr marL="221852" lvl="1" algn="just">
                <a:lnSpc>
                  <a:spcPct val="150000"/>
                </a:lnSpc>
              </a:pPr>
              <a:r>
                <a:rPr lang="fr-FR" sz="2000" dirty="0"/>
                <a:t>Selon l’</a:t>
              </a:r>
              <a:r>
                <a:rPr lang="fr-FR" sz="2000" b="1" dirty="0"/>
                <a:t>Article 103-5° </a:t>
              </a:r>
              <a:r>
                <a:rPr lang="fr-FR" sz="2000" dirty="0"/>
                <a:t>du Code Général des  Impôts : les prestataires non-résidents ayant supporté la TVA au nom de leur </a:t>
              </a:r>
              <a:r>
                <a:rPr lang="fr-FR" sz="2000"/>
                <a:t>sous-traitants formuleront une </a:t>
              </a:r>
              <a:r>
                <a:rPr lang="fr-FR" sz="2000" dirty="0"/>
                <a:t>demande de remboursement auprès du service local des Impôts à la fin de chaque trimestre de l’année civile au titre des opérations réalisées au cours du ou des trimestres écoulés.</a:t>
              </a:r>
            </a:p>
          </p:txBody>
        </p:sp>
        <p:sp>
          <p:nvSpPr>
            <p:cNvPr id="6" name="Rectangle 5"/>
            <p:cNvSpPr/>
            <p:nvPr/>
          </p:nvSpPr>
          <p:spPr>
            <a:xfrm>
              <a:off x="1235869" y="1421287"/>
              <a:ext cx="11420452" cy="2514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a:p>
          </p:txBody>
        </p:sp>
      </p:grpSp>
    </p:spTree>
    <p:extLst>
      <p:ext uri="{BB962C8B-B14F-4D97-AF65-F5344CB8AC3E}">
        <p14:creationId xmlns:p14="http://schemas.microsoft.com/office/powerpoint/2010/main" val="4213556277"/>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t="7506" b="7329"/>
          <a:stretch/>
        </p:blipFill>
        <p:spPr>
          <a:xfrm>
            <a:off x="9733268" y="346381"/>
            <a:ext cx="1905194" cy="1665399"/>
          </a:xfrm>
          <a:prstGeom prst="rect">
            <a:avLst/>
          </a:prstGeom>
        </p:spPr>
      </p:pic>
      <p:pic>
        <p:nvPicPr>
          <p:cNvPr id="18" name="Picture 17"/>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t="33898" r="24347"/>
          <a:stretch/>
        </p:blipFill>
        <p:spPr>
          <a:xfrm>
            <a:off x="8594751" y="4617890"/>
            <a:ext cx="3597010" cy="2225447"/>
          </a:xfrm>
          <a:prstGeom prst="rect">
            <a:avLst/>
          </a:prstGeom>
        </p:spPr>
      </p:pic>
      <p:sp>
        <p:nvSpPr>
          <p:cNvPr id="8" name="ZoneTexte 7"/>
          <p:cNvSpPr txBox="1"/>
          <p:nvPr/>
        </p:nvSpPr>
        <p:spPr>
          <a:xfrm>
            <a:off x="561251" y="2035829"/>
            <a:ext cx="10650517" cy="830997"/>
          </a:xfrm>
          <a:prstGeom prst="rect">
            <a:avLst/>
          </a:prstGeom>
          <a:noFill/>
        </p:spPr>
        <p:txBody>
          <a:bodyPr wrap="square" rtlCol="0">
            <a:spAutoFit/>
          </a:bodyPr>
          <a:lstStyle/>
          <a:p>
            <a:pPr algn="ctr"/>
            <a:r>
              <a:rPr lang="fr-FR" sz="1600" b="1" dirty="0">
                <a:solidFill>
                  <a:srgbClr val="002060"/>
                </a:solidFill>
              </a:rPr>
              <a:t>Chargé de l’assistance technique pour l’infogérance et le renforcement des capacités de la Direction du Système d’Information  </a:t>
            </a:r>
          </a:p>
          <a:p>
            <a:pPr algn="ctr"/>
            <a:r>
              <a:rPr lang="fr-FR" sz="1600" b="1" dirty="0">
                <a:solidFill>
                  <a:srgbClr val="002060"/>
                </a:solidFill>
              </a:rPr>
              <a:t>			</a:t>
            </a:r>
          </a:p>
        </p:txBody>
      </p:sp>
      <p:sp>
        <p:nvSpPr>
          <p:cNvPr id="9" name="Rectangle 8"/>
          <p:cNvSpPr/>
          <p:nvPr/>
        </p:nvSpPr>
        <p:spPr>
          <a:xfrm>
            <a:off x="3492400" y="4432331"/>
            <a:ext cx="5207200" cy="863313"/>
          </a:xfrm>
          <a:prstGeom prst="rect">
            <a:avLst/>
          </a:prstGeom>
        </p:spPr>
        <p:txBody>
          <a:bodyPr wrap="square">
            <a:spAutoFit/>
          </a:bodyPr>
          <a:lstStyle/>
          <a:p>
            <a:pPr algn="ctr"/>
            <a:r>
              <a:rPr lang="fr-FR" sz="1200" b="1" dirty="0">
                <a:solidFill>
                  <a:srgbClr val="002060"/>
                </a:solidFill>
              </a:rPr>
              <a:t>MARCHÉ DE SERVICES DE CONSULTANTS </a:t>
            </a:r>
          </a:p>
          <a:p>
            <a:pPr algn="ctr"/>
            <a:endParaRPr lang="fr-FR" altLang="fr-FR" sz="1270" b="1" dirty="0">
              <a:solidFill>
                <a:srgbClr val="002060"/>
              </a:solidFill>
              <a:cs typeface="Arial" panose="020B0604020202020204" pitchFamily="34" charset="0"/>
            </a:endParaRPr>
          </a:p>
          <a:p>
            <a:pPr algn="ctr"/>
            <a:r>
              <a:rPr lang="fr-FR" altLang="fr-FR" sz="1270" b="1" dirty="0">
                <a:solidFill>
                  <a:srgbClr val="002060"/>
                </a:solidFill>
                <a:cs typeface="Arial" panose="020B0604020202020204" pitchFamily="34" charset="0"/>
              </a:rPr>
              <a:t>Demande de Propositions </a:t>
            </a:r>
            <a:r>
              <a:rPr lang="es-ES" sz="1270" b="1" dirty="0">
                <a:solidFill>
                  <a:srgbClr val="002060"/>
                </a:solidFill>
                <a:cs typeface="Arial" panose="020B0604020202020204" pitchFamily="34" charset="0"/>
              </a:rPr>
              <a:t> DP/QCBS/MCA-M/ES-20/Compact-PP-03</a:t>
            </a:r>
          </a:p>
          <a:p>
            <a:pPr algn="ctr"/>
            <a:endParaRPr lang="fr-FR" sz="1270" b="1" dirty="0">
              <a:solidFill>
                <a:srgbClr val="002060"/>
              </a:solidFill>
              <a:cs typeface="Arial" panose="020B0604020202020204" pitchFamily="34" charset="0"/>
            </a:endParaRPr>
          </a:p>
        </p:txBody>
      </p:sp>
      <p:sp>
        <p:nvSpPr>
          <p:cNvPr id="10" name="Sous-titre 2"/>
          <p:cNvSpPr>
            <a:spLocks noGrp="1"/>
          </p:cNvSpPr>
          <p:nvPr>
            <p:ph type="subTitle" idx="1"/>
          </p:nvPr>
        </p:nvSpPr>
        <p:spPr>
          <a:xfrm>
            <a:off x="3492400" y="5227137"/>
            <a:ext cx="5643922" cy="551203"/>
          </a:xfrm>
          <a:noFill/>
        </p:spPr>
        <p:txBody>
          <a:bodyPr>
            <a:noAutofit/>
          </a:bodyPr>
          <a:lstStyle/>
          <a:p>
            <a:pPr algn="ctr"/>
            <a:r>
              <a:rPr lang="fr-FR" sz="1632" dirty="0">
                <a:solidFill>
                  <a:srgbClr val="C00000"/>
                </a:solidFill>
                <a:latin typeface="Calibri" panose="020F0502020204030204" pitchFamily="34" charset="0"/>
                <a:cs typeface="Times New Roman" panose="02020603050405020304" pitchFamily="18" charset="0"/>
              </a:rPr>
              <a:t>Réunion d’information</a:t>
            </a:r>
          </a:p>
          <a:p>
            <a:pPr algn="ctr"/>
            <a:r>
              <a:rPr lang="fr-FR" sz="1632" dirty="0">
                <a:solidFill>
                  <a:srgbClr val="C00000"/>
                </a:solidFill>
                <a:latin typeface="Calibri" panose="020F0502020204030204" pitchFamily="34" charset="0"/>
                <a:cs typeface="Times New Roman" panose="02020603050405020304" pitchFamily="18" charset="0"/>
              </a:rPr>
              <a:t>préparatoire à la soumission des propositions</a:t>
            </a:r>
          </a:p>
        </p:txBody>
      </p:sp>
      <p:sp>
        <p:nvSpPr>
          <p:cNvPr id="11" name="Rectangle 10"/>
          <p:cNvSpPr/>
          <p:nvPr/>
        </p:nvSpPr>
        <p:spPr>
          <a:xfrm>
            <a:off x="5422583" y="5985635"/>
            <a:ext cx="1346844" cy="317523"/>
          </a:xfrm>
          <a:prstGeom prst="rect">
            <a:avLst/>
          </a:prstGeom>
        </p:spPr>
        <p:txBody>
          <a:bodyPr wrap="none">
            <a:spAutoFit/>
          </a:bodyPr>
          <a:lstStyle/>
          <a:p>
            <a:pPr algn="ctr">
              <a:lnSpc>
                <a:spcPct val="150000"/>
              </a:lnSpc>
            </a:pPr>
            <a:r>
              <a:rPr lang="fr-FR" sz="1088" b="1" dirty="0">
                <a:cs typeface="Times New Roman" panose="02020603050405020304" pitchFamily="18" charset="0"/>
              </a:rPr>
              <a:t>Rabat, 23 Avril 2019</a:t>
            </a:r>
          </a:p>
        </p:txBody>
      </p:sp>
      <p:grpSp>
        <p:nvGrpSpPr>
          <p:cNvPr id="12" name="Groupe 11"/>
          <p:cNvGrpSpPr/>
          <p:nvPr/>
        </p:nvGrpSpPr>
        <p:grpSpPr>
          <a:xfrm>
            <a:off x="2436232" y="2649553"/>
            <a:ext cx="7319532" cy="1689998"/>
            <a:chOff x="1439652" y="2636910"/>
            <a:chExt cx="6264696" cy="1512169"/>
          </a:xfrm>
          <a:solidFill>
            <a:schemeClr val="accent2">
              <a:lumMod val="75000"/>
            </a:schemeClr>
          </a:solidFill>
        </p:grpSpPr>
        <p:sp>
          <p:nvSpPr>
            <p:cNvPr id="13" name="Rectangle à coins arrondis 12"/>
            <p:cNvSpPr/>
            <p:nvPr/>
          </p:nvSpPr>
          <p:spPr>
            <a:xfrm>
              <a:off x="1439652" y="2636910"/>
              <a:ext cx="6264696" cy="1512169"/>
            </a:xfrm>
            <a:prstGeom prst="roundRect">
              <a:avLst/>
            </a:prstGeom>
            <a:gr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14" name="Rectangle 2"/>
            <p:cNvSpPr txBox="1">
              <a:spLocks noChangeArrowheads="1"/>
            </p:cNvSpPr>
            <p:nvPr/>
          </p:nvSpPr>
          <p:spPr>
            <a:xfrm>
              <a:off x="1439652" y="3102523"/>
              <a:ext cx="6264696" cy="524379"/>
            </a:xfrm>
            <a:prstGeom prst="rect">
              <a:avLst/>
            </a:prstGeom>
            <a:grp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82918" tIns="41459" rIns="82918" bIns="41459"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64" b="1" dirty="0">
                  <a:solidFill>
                    <a:schemeClr val="bg1"/>
                  </a:solidFill>
                  <a:latin typeface="+mn-lt"/>
                </a:rPr>
                <a:t>Merci pour votre attention </a:t>
              </a:r>
            </a:p>
          </p:txBody>
        </p:sp>
      </p:grpSp>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534" y="280611"/>
            <a:ext cx="1520161" cy="1520161"/>
          </a:xfrm>
          <a:prstGeom prst="rect">
            <a:avLst/>
          </a:prstGeom>
        </p:spPr>
      </p:pic>
    </p:spTree>
    <p:extLst>
      <p:ext uri="{BB962C8B-B14F-4D97-AF65-F5344CB8AC3E}">
        <p14:creationId xmlns:p14="http://schemas.microsoft.com/office/powerpoint/2010/main" val="307775758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Connecteur droit 79"/>
          <p:cNvCxnSpPr/>
          <p:nvPr/>
        </p:nvCxnSpPr>
        <p:spPr>
          <a:xfrm flipV="1">
            <a:off x="8634002" y="3629370"/>
            <a:ext cx="0" cy="352416"/>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flipV="1">
            <a:off x="10138787" y="3650318"/>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11623859" y="3629370"/>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4</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Contexte de la mission</a:t>
            </a:r>
          </a:p>
        </p:txBody>
      </p:sp>
      <p:graphicFrame>
        <p:nvGraphicFramePr>
          <p:cNvPr id="18" name="Tableau 17"/>
          <p:cNvGraphicFramePr>
            <a:graphicFrameLocks noGrp="1"/>
          </p:cNvGraphicFramePr>
          <p:nvPr>
            <p:extLst/>
          </p:nvPr>
        </p:nvGraphicFramePr>
        <p:xfrm>
          <a:off x="316713" y="1356755"/>
          <a:ext cx="5557891" cy="2527306"/>
        </p:xfrm>
        <a:graphic>
          <a:graphicData uri="http://schemas.openxmlformats.org/drawingml/2006/table">
            <a:tbl>
              <a:tblPr firstRow="1" bandRow="1">
                <a:tableStyleId>{5C22544A-7EE6-4342-B048-85BDC9FD1C3A}</a:tableStyleId>
              </a:tblPr>
              <a:tblGrid>
                <a:gridCol w="3752556">
                  <a:extLst>
                    <a:ext uri="{9D8B030D-6E8A-4147-A177-3AD203B41FA5}">
                      <a16:colId xmlns:a16="http://schemas.microsoft.com/office/drawing/2014/main" val="20000"/>
                    </a:ext>
                  </a:extLst>
                </a:gridCol>
                <a:gridCol w="1805335">
                  <a:extLst>
                    <a:ext uri="{9D8B030D-6E8A-4147-A177-3AD203B41FA5}">
                      <a16:colId xmlns:a16="http://schemas.microsoft.com/office/drawing/2014/main" val="20001"/>
                    </a:ext>
                  </a:extLst>
                </a:gridCol>
              </a:tblGrid>
              <a:tr h="336278">
                <a:tc>
                  <a:txBody>
                    <a:bodyPr/>
                    <a:lstStyle/>
                    <a:p>
                      <a:pPr algn="r"/>
                      <a:r>
                        <a:rPr lang="fr-FR" sz="1400" u="sng" dirty="0">
                          <a:solidFill>
                            <a:srgbClr val="0070C0"/>
                          </a:solidFill>
                        </a:rPr>
                        <a:t>Type de financement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solidFill>
                            <a:srgbClr val="0070C0"/>
                          </a:solidFill>
                        </a:rPr>
                        <a:t>Don</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36278">
                <a:tc>
                  <a:txBody>
                    <a:bodyPr/>
                    <a:lstStyle/>
                    <a:p>
                      <a:pPr algn="r"/>
                      <a:r>
                        <a:rPr lang="fr-FR" sz="1400" b="1" u="sng" dirty="0">
                          <a:solidFill>
                            <a:srgbClr val="0070C0"/>
                          </a:solidFill>
                        </a:rPr>
                        <a:t>Durée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5 ans</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820320"/>
                  </a:ext>
                </a:extLst>
              </a:tr>
              <a:tr h="336278">
                <a:tc>
                  <a:txBody>
                    <a:bodyPr/>
                    <a:lstStyle/>
                    <a:p>
                      <a:pPr algn="r"/>
                      <a:r>
                        <a:rPr lang="fr-FR" sz="1400" b="1" u="sng" dirty="0">
                          <a:solidFill>
                            <a:srgbClr val="0070C0"/>
                          </a:solidFill>
                        </a:rPr>
                        <a:t>Date de signature du Compact II:</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solidFill>
                            <a:srgbClr val="0070C0"/>
                          </a:solidFill>
                        </a:rPr>
                        <a:t>30 novembre 2015</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9750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400" b="1" u="sng" dirty="0">
                          <a:solidFill>
                            <a:srgbClr val="0070C0"/>
                          </a:solidFill>
                        </a:rPr>
                        <a:t>Date de signature de l’accord d’exécution avec le MENFPESRS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solidFill>
                            <a:srgbClr val="0070C0"/>
                          </a:solidFill>
                        </a:rPr>
                        <a:t>6 décembre 2016 </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0211327"/>
                  </a:ext>
                </a:extLst>
              </a:tr>
              <a:tr h="336278">
                <a:tc>
                  <a:txBody>
                    <a:bodyPr/>
                    <a:lstStyle/>
                    <a:p>
                      <a:pPr algn="r"/>
                      <a:r>
                        <a:rPr lang="fr-FR" sz="1400" b="1" u="sng" dirty="0">
                          <a:solidFill>
                            <a:srgbClr val="0070C0"/>
                          </a:solidFill>
                        </a:rPr>
                        <a:t>Date d’entrée en vigueur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30 juin 2017</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6278">
                <a:tc>
                  <a:txBody>
                    <a:bodyPr/>
                    <a:lstStyle/>
                    <a:p>
                      <a:pPr algn="r"/>
                      <a:r>
                        <a:rPr lang="fr-FR" sz="1400" b="1" u="sng" dirty="0">
                          <a:solidFill>
                            <a:srgbClr val="0070C0"/>
                          </a:solidFill>
                        </a:rPr>
                        <a:t>Montant - MCC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450 M. USD</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36278">
                <a:tc>
                  <a:txBody>
                    <a:bodyPr/>
                    <a:lstStyle/>
                    <a:p>
                      <a:pPr algn="r"/>
                      <a:r>
                        <a:rPr lang="fr-FR" sz="1400" b="1" u="sng" dirty="0">
                          <a:solidFill>
                            <a:srgbClr val="0070C0"/>
                          </a:solidFill>
                        </a:rPr>
                        <a:t>Montant - GM (15% au moins) :</a:t>
                      </a:r>
                    </a:p>
                  </a:txBody>
                  <a:tcPr marL="82918" marR="82918" marT="41459" marB="41459" anchor="ctr">
                    <a:lnL w="38100" cap="flat" cmpd="sng" algn="ctr">
                      <a:solidFill>
                        <a:srgbClr val="0070C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400" dirty="0">
                          <a:solidFill>
                            <a:srgbClr val="0070C0"/>
                          </a:solidFill>
                        </a:rPr>
                        <a:t>82 M.</a:t>
                      </a:r>
                      <a:r>
                        <a:rPr lang="fr-FR" sz="1400" baseline="0" dirty="0">
                          <a:solidFill>
                            <a:srgbClr val="0070C0"/>
                          </a:solidFill>
                        </a:rPr>
                        <a:t> </a:t>
                      </a:r>
                      <a:r>
                        <a:rPr lang="fr-FR" sz="1400" dirty="0">
                          <a:solidFill>
                            <a:srgbClr val="0070C0"/>
                          </a:solidFill>
                        </a:rPr>
                        <a:t>USD</a:t>
                      </a:r>
                    </a:p>
                  </a:txBody>
                  <a:tcPr marL="82918" marR="82918" marT="41459" marB="41459" anchor="ctr">
                    <a:lnL w="12700" cap="flat" cmpd="sng" algn="ctr">
                      <a:noFill/>
                      <a:prstDash val="solid"/>
                      <a:round/>
                      <a:headEnd type="none" w="med" len="med"/>
                      <a:tailEnd type="none" w="med" len="med"/>
                    </a:lnL>
                    <a:lnR w="38100" cap="flat" cmpd="sng" algn="ctr">
                      <a:solidFill>
                        <a:srgbClr val="0070C0"/>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9" name="Rectangle 18"/>
          <p:cNvSpPr/>
          <p:nvPr/>
        </p:nvSpPr>
        <p:spPr>
          <a:xfrm>
            <a:off x="222650" y="1064842"/>
            <a:ext cx="2762295" cy="315599"/>
          </a:xfrm>
          <a:prstGeom prst="rect">
            <a:avLst/>
          </a:prstGeom>
        </p:spPr>
        <p:txBody>
          <a:bodyPr wrap="none">
            <a:spAutoFit/>
          </a:bodyPr>
          <a:lstStyle/>
          <a:p>
            <a:r>
              <a:rPr lang="fr-FR" sz="1451" b="1" u="sng" kern="0" dirty="0">
                <a:solidFill>
                  <a:srgbClr val="0070C0"/>
                </a:solidFill>
                <a:latin typeface="Berlin Sans FB Demi" pitchFamily="34" charset="0"/>
                <a:cs typeface="Arial" panose="020B0604020202020204" pitchFamily="34" charset="0"/>
              </a:rPr>
              <a:t>Caractéristiques</a:t>
            </a:r>
            <a:r>
              <a:rPr lang="en-US" sz="1451" b="1" u="sng" kern="0" dirty="0">
                <a:solidFill>
                  <a:srgbClr val="0070C0"/>
                </a:solidFill>
                <a:latin typeface="Berlin Sans FB Demi" pitchFamily="34" charset="0"/>
                <a:cs typeface="Arial" panose="020B0604020202020204" pitchFamily="34" charset="0"/>
              </a:rPr>
              <a:t> du Compact </a:t>
            </a:r>
            <a:r>
              <a:rPr lang="en-US" sz="1451" b="1" u="sng" kern="0" dirty="0">
                <a:solidFill>
                  <a:srgbClr val="0070C0"/>
                </a:solidFill>
                <a:latin typeface="Bell MT" pitchFamily="18" charset="0"/>
                <a:cs typeface="Arial" panose="020B0604020202020204" pitchFamily="34" charset="0"/>
              </a:rPr>
              <a:t>II</a:t>
            </a:r>
            <a:endParaRPr lang="en-US" sz="1451" b="1" u="sng" dirty="0">
              <a:solidFill>
                <a:srgbClr val="0070C0"/>
              </a:solidFill>
              <a:latin typeface="Bell MT" pitchFamily="18" charset="0"/>
            </a:endParaRPr>
          </a:p>
        </p:txBody>
      </p:sp>
      <p:cxnSp>
        <p:nvCxnSpPr>
          <p:cNvPr id="21" name="Connecteur droit 20"/>
          <p:cNvCxnSpPr/>
          <p:nvPr/>
        </p:nvCxnSpPr>
        <p:spPr>
          <a:xfrm>
            <a:off x="6096000" y="1217856"/>
            <a:ext cx="0" cy="4872476"/>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284052" y="2945102"/>
            <a:ext cx="3041217" cy="315599"/>
          </a:xfrm>
          <a:prstGeom prst="rect">
            <a:avLst/>
          </a:prstGeom>
        </p:spPr>
        <p:txBody>
          <a:bodyPr wrap="none">
            <a:spAutoFit/>
          </a:bodyPr>
          <a:lstStyle/>
          <a:p>
            <a:r>
              <a:rPr lang="fr-FR" sz="1451" b="1" u="sng" kern="0" dirty="0">
                <a:solidFill>
                  <a:srgbClr val="0070C0"/>
                </a:solidFill>
                <a:latin typeface="Berlin Sans FB Demi" pitchFamily="34" charset="0"/>
                <a:cs typeface="Arial" panose="020B0604020202020204" pitchFamily="34" charset="0"/>
              </a:rPr>
              <a:t>Projets structurants</a:t>
            </a:r>
            <a:r>
              <a:rPr lang="en-US" sz="1451" b="1" u="sng" kern="0" dirty="0">
                <a:solidFill>
                  <a:srgbClr val="0070C0"/>
                </a:solidFill>
                <a:latin typeface="Berlin Sans FB Demi" pitchFamily="34" charset="0"/>
                <a:cs typeface="Arial" panose="020B0604020202020204" pitchFamily="34" charset="0"/>
              </a:rPr>
              <a:t> du Compact </a:t>
            </a:r>
            <a:r>
              <a:rPr lang="en-US" sz="1451" b="1" u="sng" kern="0" dirty="0">
                <a:solidFill>
                  <a:srgbClr val="0070C0"/>
                </a:solidFill>
                <a:latin typeface="Bell MT" pitchFamily="18" charset="0"/>
                <a:cs typeface="Arial" panose="020B0604020202020204" pitchFamily="34" charset="0"/>
              </a:rPr>
              <a:t>II</a:t>
            </a:r>
          </a:p>
        </p:txBody>
      </p:sp>
      <p:cxnSp>
        <p:nvCxnSpPr>
          <p:cNvPr id="23" name="Connecteur en angle 22"/>
          <p:cNvCxnSpPr>
            <a:stCxn id="29" idx="1"/>
          </p:cNvCxnSpPr>
          <p:nvPr/>
        </p:nvCxnSpPr>
        <p:spPr>
          <a:xfrm rot="10800000" flipH="1" flipV="1">
            <a:off x="6448184" y="3494031"/>
            <a:ext cx="11516" cy="1244165"/>
          </a:xfrm>
          <a:prstGeom prst="bentConnector3">
            <a:avLst>
              <a:gd name="adj1" fmla="val -1800000"/>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8892279" y="3921965"/>
            <a:ext cx="1371083" cy="478171"/>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7" name="Rectangle 26"/>
          <p:cNvSpPr/>
          <p:nvPr/>
        </p:nvSpPr>
        <p:spPr>
          <a:xfrm>
            <a:off x="8869246" y="3705394"/>
            <a:ext cx="772969" cy="259751"/>
          </a:xfrm>
          <a:prstGeom prst="rect">
            <a:avLst/>
          </a:prstGeom>
        </p:spPr>
        <p:txBody>
          <a:bodyPr wrap="none">
            <a:spAutoFit/>
          </a:bodyPr>
          <a:lstStyle/>
          <a:p>
            <a:pPr lvl="0"/>
            <a:r>
              <a:rPr lang="fr-FR" sz="1088" b="1" u="sng" dirty="0">
                <a:solidFill>
                  <a:srgbClr val="C00000"/>
                </a:solidFill>
                <a:ea typeface="Arial" pitchFamily="34" charset="0"/>
                <a:cs typeface="Times New Roman" pitchFamily="18" charset="0"/>
              </a:rPr>
              <a:t>Activité  2</a:t>
            </a:r>
            <a:endParaRPr lang="fr-FR" sz="1088" b="1" dirty="0">
              <a:solidFill>
                <a:srgbClr val="C00000"/>
              </a:solidFill>
              <a:ea typeface="Arial" pitchFamily="34" charset="0"/>
              <a:cs typeface="Times New Roman" pitchFamily="18" charset="0"/>
            </a:endParaRPr>
          </a:p>
        </p:txBody>
      </p:sp>
      <p:grpSp>
        <p:nvGrpSpPr>
          <p:cNvPr id="28" name="Groupe 27"/>
          <p:cNvGrpSpPr/>
          <p:nvPr/>
        </p:nvGrpSpPr>
        <p:grpSpPr>
          <a:xfrm>
            <a:off x="6448185" y="3312803"/>
            <a:ext cx="5452068" cy="360774"/>
            <a:chOff x="4082458" y="1414687"/>
            <a:chExt cx="6012419" cy="397854"/>
          </a:xfrm>
        </p:grpSpPr>
        <p:sp>
          <p:nvSpPr>
            <p:cNvPr id="29" name="Rectangle à coins arrondis 28"/>
            <p:cNvSpPr/>
            <p:nvPr/>
          </p:nvSpPr>
          <p:spPr>
            <a:xfrm>
              <a:off x="4082458" y="1416541"/>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b="1" dirty="0"/>
            </a:p>
          </p:txBody>
        </p:sp>
        <p:sp>
          <p:nvSpPr>
            <p:cNvPr id="30" name="Rectangle 29"/>
            <p:cNvSpPr/>
            <p:nvPr/>
          </p:nvSpPr>
          <p:spPr>
            <a:xfrm>
              <a:off x="4142159" y="1444389"/>
              <a:ext cx="914283" cy="332621"/>
            </a:xfrm>
            <a:prstGeom prst="rect">
              <a:avLst/>
            </a:prstGeom>
          </p:spPr>
          <p:txBody>
            <a:bodyPr wrap="none">
              <a:spAutoFit/>
            </a:bodyPr>
            <a:lstStyle/>
            <a:p>
              <a:pPr algn="ctr"/>
              <a:r>
                <a:rPr lang="fr-FR" sz="1360" b="1" dirty="0">
                  <a:solidFill>
                    <a:schemeClr val="bg1"/>
                  </a:solidFill>
                </a:rPr>
                <a:t>Projet 1 :</a:t>
              </a:r>
            </a:p>
          </p:txBody>
        </p:sp>
        <p:sp>
          <p:nvSpPr>
            <p:cNvPr id="31" name="Rectangle à coins arrondis 30"/>
            <p:cNvSpPr/>
            <p:nvPr/>
          </p:nvSpPr>
          <p:spPr>
            <a:xfrm>
              <a:off x="5159177" y="1416541"/>
              <a:ext cx="4935700"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32" name="Rectangle 31"/>
            <p:cNvSpPr/>
            <p:nvPr/>
          </p:nvSpPr>
          <p:spPr>
            <a:xfrm>
              <a:off x="5769304" y="1414687"/>
              <a:ext cx="3674034" cy="332621"/>
            </a:xfrm>
            <a:prstGeom prst="rect">
              <a:avLst/>
            </a:prstGeom>
          </p:spPr>
          <p:txBody>
            <a:bodyPr wrap="none">
              <a:spAutoFit/>
            </a:bodyPr>
            <a:lstStyle/>
            <a:p>
              <a:pPr algn="ctr"/>
              <a:r>
                <a:rPr lang="fr-FR" sz="1360" b="1" dirty="0">
                  <a:solidFill>
                    <a:srgbClr val="0070C0"/>
                  </a:solidFill>
                </a:rPr>
                <a:t>Éducation et formation pour l’employabilité</a:t>
              </a:r>
            </a:p>
          </p:txBody>
        </p:sp>
      </p:grpSp>
      <p:grpSp>
        <p:nvGrpSpPr>
          <p:cNvPr id="33" name="Groupe 32"/>
          <p:cNvGrpSpPr/>
          <p:nvPr/>
        </p:nvGrpSpPr>
        <p:grpSpPr>
          <a:xfrm>
            <a:off x="7350406" y="3697604"/>
            <a:ext cx="1405632" cy="705502"/>
            <a:chOff x="4677916" y="1786892"/>
            <a:chExt cx="1550100" cy="778012"/>
          </a:xfrm>
        </p:grpSpPr>
        <p:sp>
          <p:nvSpPr>
            <p:cNvPr id="34" name="Rectangle à coins arrondis 33"/>
            <p:cNvSpPr/>
            <p:nvPr/>
          </p:nvSpPr>
          <p:spPr>
            <a:xfrm>
              <a:off x="4716016" y="2035028"/>
              <a:ext cx="1512000" cy="529876"/>
            </a:xfrm>
            <a:prstGeom prst="roundRect">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35" name="Rectangle 34"/>
            <p:cNvSpPr/>
            <p:nvPr/>
          </p:nvSpPr>
          <p:spPr>
            <a:xfrm>
              <a:off x="4677916" y="1786892"/>
              <a:ext cx="852413" cy="286448"/>
            </a:xfrm>
            <a:prstGeom prst="rect">
              <a:avLst/>
            </a:prstGeom>
          </p:spPr>
          <p:txBody>
            <a:bodyPr wrap="none">
              <a:spAutoFit/>
            </a:bodyPr>
            <a:lstStyle/>
            <a:p>
              <a:pPr lvl="0"/>
              <a:r>
                <a:rPr lang="fr-FR" sz="1088" b="1" u="sng" dirty="0">
                  <a:solidFill>
                    <a:srgbClr val="00B050"/>
                  </a:solidFill>
                  <a:ea typeface="Arial" pitchFamily="34" charset="0"/>
                  <a:cs typeface="Times New Roman" pitchFamily="18" charset="0"/>
                </a:rPr>
                <a:t>Activité  1</a:t>
              </a:r>
              <a:endParaRPr lang="fr-FR" sz="1088" b="1" dirty="0">
                <a:solidFill>
                  <a:srgbClr val="00B050"/>
                </a:solidFill>
                <a:ea typeface="Arial" pitchFamily="34" charset="0"/>
                <a:cs typeface="Times New Roman" pitchFamily="18" charset="0"/>
              </a:endParaRPr>
            </a:p>
          </p:txBody>
        </p:sp>
        <p:sp>
          <p:nvSpPr>
            <p:cNvPr id="36" name="Rectangle 35"/>
            <p:cNvSpPr/>
            <p:nvPr/>
          </p:nvSpPr>
          <p:spPr>
            <a:xfrm>
              <a:off x="4751139" y="2031214"/>
              <a:ext cx="1441753" cy="532872"/>
            </a:xfrm>
            <a:prstGeom prst="rect">
              <a:avLst/>
            </a:prstGeom>
          </p:spPr>
          <p:txBody>
            <a:bodyPr wrap="square">
              <a:spAutoFit/>
            </a:bodyPr>
            <a:lstStyle/>
            <a:p>
              <a:pPr lvl="0" algn="ctr"/>
              <a:r>
                <a:rPr lang="fr-FR" sz="1270" b="1" dirty="0">
                  <a:solidFill>
                    <a:schemeClr val="bg1"/>
                  </a:solidFill>
                  <a:cs typeface="Times New Roman" pitchFamily="18" charset="0"/>
                </a:rPr>
                <a:t>Éducation Secondaire</a:t>
              </a:r>
            </a:p>
          </p:txBody>
        </p:sp>
      </p:grpSp>
      <p:sp>
        <p:nvSpPr>
          <p:cNvPr id="37" name="Rectangle 36"/>
          <p:cNvSpPr/>
          <p:nvPr/>
        </p:nvSpPr>
        <p:spPr>
          <a:xfrm>
            <a:off x="8892280" y="3915226"/>
            <a:ext cx="1371083" cy="483209"/>
          </a:xfrm>
          <a:prstGeom prst="rect">
            <a:avLst/>
          </a:prstGeom>
        </p:spPr>
        <p:txBody>
          <a:bodyPr wrap="square">
            <a:spAutoFit/>
          </a:bodyPr>
          <a:lstStyle/>
          <a:p>
            <a:pPr lvl="0" algn="ctr"/>
            <a:r>
              <a:rPr lang="fr-FR" sz="1270" b="1" dirty="0">
                <a:solidFill>
                  <a:schemeClr val="bg1"/>
                </a:solidFill>
                <a:cs typeface="Times New Roman" pitchFamily="18" charset="0"/>
              </a:rPr>
              <a:t>Formation Professionnelle </a:t>
            </a:r>
          </a:p>
        </p:txBody>
      </p:sp>
      <p:cxnSp>
        <p:nvCxnSpPr>
          <p:cNvPr id="38" name="Connecteur droit 37"/>
          <p:cNvCxnSpPr/>
          <p:nvPr/>
        </p:nvCxnSpPr>
        <p:spPr>
          <a:xfrm flipV="1">
            <a:off x="11620455" y="4876947"/>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10153175" y="4882849"/>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8638402" y="4824974"/>
            <a:ext cx="0" cy="35241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6459701" y="4558648"/>
            <a:ext cx="5440551" cy="359093"/>
            <a:chOff x="4082458" y="3702518"/>
            <a:chExt cx="5895042" cy="396000"/>
          </a:xfrm>
        </p:grpSpPr>
        <p:sp>
          <p:nvSpPr>
            <p:cNvPr id="42" name="Rectangle à coins arrondis 41"/>
            <p:cNvSpPr/>
            <p:nvPr/>
          </p:nvSpPr>
          <p:spPr>
            <a:xfrm>
              <a:off x="4082458" y="3702518"/>
              <a:ext cx="1008000" cy="396000"/>
            </a:xfrm>
            <a:prstGeom prst="round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451" b="1" dirty="0"/>
            </a:p>
          </p:txBody>
        </p:sp>
        <p:sp>
          <p:nvSpPr>
            <p:cNvPr id="43" name="Rectangle 42"/>
            <p:cNvSpPr/>
            <p:nvPr/>
          </p:nvSpPr>
          <p:spPr>
            <a:xfrm>
              <a:off x="4150135" y="3730366"/>
              <a:ext cx="898332" cy="332621"/>
            </a:xfrm>
            <a:prstGeom prst="rect">
              <a:avLst/>
            </a:prstGeom>
          </p:spPr>
          <p:txBody>
            <a:bodyPr wrap="none">
              <a:spAutoFit/>
            </a:bodyPr>
            <a:lstStyle/>
            <a:p>
              <a:pPr algn="ctr"/>
              <a:r>
                <a:rPr lang="fr-FR" sz="1360" b="1" dirty="0">
                  <a:solidFill>
                    <a:schemeClr val="bg1"/>
                  </a:solidFill>
                </a:rPr>
                <a:t>Projet 2 :</a:t>
              </a:r>
            </a:p>
          </p:txBody>
        </p:sp>
        <p:sp>
          <p:nvSpPr>
            <p:cNvPr id="44" name="Rectangle à coins arrondis 43"/>
            <p:cNvSpPr/>
            <p:nvPr/>
          </p:nvSpPr>
          <p:spPr>
            <a:xfrm>
              <a:off x="5159177" y="3702518"/>
              <a:ext cx="4818323" cy="396000"/>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45" name="Rectangle 44"/>
            <p:cNvSpPr/>
            <p:nvPr/>
          </p:nvSpPr>
          <p:spPr>
            <a:xfrm>
              <a:off x="6507347" y="3705094"/>
              <a:ext cx="1959448" cy="332621"/>
            </a:xfrm>
            <a:prstGeom prst="rect">
              <a:avLst/>
            </a:prstGeom>
          </p:spPr>
          <p:txBody>
            <a:bodyPr wrap="none">
              <a:spAutoFit/>
            </a:bodyPr>
            <a:lstStyle/>
            <a:p>
              <a:pPr algn="ctr"/>
              <a:r>
                <a:rPr lang="fr-FR" sz="1360" b="1" dirty="0">
                  <a:solidFill>
                    <a:srgbClr val="0070C0"/>
                  </a:solidFill>
                </a:rPr>
                <a:t>Productivité du foncier</a:t>
              </a:r>
            </a:p>
          </p:txBody>
        </p:sp>
      </p:grpSp>
      <p:grpSp>
        <p:nvGrpSpPr>
          <p:cNvPr id="46" name="Groupe 45"/>
          <p:cNvGrpSpPr/>
          <p:nvPr/>
        </p:nvGrpSpPr>
        <p:grpSpPr>
          <a:xfrm>
            <a:off x="7408867" y="4949779"/>
            <a:ext cx="1381122" cy="708297"/>
            <a:chOff x="4347015" y="3271278"/>
            <a:chExt cx="1523071" cy="781094"/>
          </a:xfrm>
        </p:grpSpPr>
        <p:sp>
          <p:nvSpPr>
            <p:cNvPr id="47" name="Rectangle à coins arrondis 46"/>
            <p:cNvSpPr/>
            <p:nvPr/>
          </p:nvSpPr>
          <p:spPr>
            <a:xfrm>
              <a:off x="4358086"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48" name="Rectangle 47"/>
            <p:cNvSpPr/>
            <p:nvPr/>
          </p:nvSpPr>
          <p:spPr>
            <a:xfrm>
              <a:off x="4347015" y="3271278"/>
              <a:ext cx="852413" cy="286448"/>
            </a:xfrm>
            <a:prstGeom prst="rect">
              <a:avLst/>
            </a:prstGeom>
          </p:spPr>
          <p:txBody>
            <a:bodyPr wrap="none">
              <a:spAutoFit/>
            </a:bodyPr>
            <a:lstStyle/>
            <a:p>
              <a:pPr lvl="0"/>
              <a:r>
                <a:rPr lang="fr-FR" sz="1088" b="1" u="sng" dirty="0">
                  <a:solidFill>
                    <a:srgbClr val="C00000"/>
                  </a:solidFill>
                  <a:ea typeface="Arial" pitchFamily="34" charset="0"/>
                  <a:cs typeface="Times New Roman" pitchFamily="18" charset="0"/>
                </a:rPr>
                <a:t>Activité  1</a:t>
              </a:r>
              <a:endParaRPr lang="fr-FR" sz="1088" b="1" dirty="0">
                <a:solidFill>
                  <a:srgbClr val="C00000"/>
                </a:solidFill>
                <a:ea typeface="Arial" pitchFamily="34" charset="0"/>
                <a:cs typeface="Times New Roman" pitchFamily="18" charset="0"/>
              </a:endParaRPr>
            </a:p>
          </p:txBody>
        </p:sp>
        <p:sp>
          <p:nvSpPr>
            <p:cNvPr id="49" name="Rectangle 48"/>
            <p:cNvSpPr/>
            <p:nvPr/>
          </p:nvSpPr>
          <p:spPr>
            <a:xfrm>
              <a:off x="4388844" y="3624356"/>
              <a:ext cx="1441753" cy="317347"/>
            </a:xfrm>
            <a:prstGeom prst="rect">
              <a:avLst/>
            </a:prstGeom>
          </p:spPr>
          <p:txBody>
            <a:bodyPr wrap="square">
              <a:spAutoFit/>
            </a:bodyPr>
            <a:lstStyle/>
            <a:p>
              <a:pPr lvl="0" algn="ctr"/>
              <a:r>
                <a:rPr lang="fr-FR" sz="1270" b="1" dirty="0">
                  <a:solidFill>
                    <a:schemeClr val="bg1"/>
                  </a:solidFill>
                  <a:cs typeface="Times New Roman" pitchFamily="18" charset="0"/>
                </a:rPr>
                <a:t>Gouvernance</a:t>
              </a:r>
            </a:p>
          </p:txBody>
        </p:sp>
      </p:grpSp>
      <p:grpSp>
        <p:nvGrpSpPr>
          <p:cNvPr id="50" name="Groupe 49"/>
          <p:cNvGrpSpPr/>
          <p:nvPr/>
        </p:nvGrpSpPr>
        <p:grpSpPr>
          <a:xfrm>
            <a:off x="8929053" y="4949161"/>
            <a:ext cx="1388359" cy="703393"/>
            <a:chOff x="5924462" y="3281741"/>
            <a:chExt cx="1531052" cy="775686"/>
          </a:xfrm>
        </p:grpSpPr>
        <p:sp>
          <p:nvSpPr>
            <p:cNvPr id="51" name="Rectangle à coins arrondis 50"/>
            <p:cNvSpPr/>
            <p:nvPr/>
          </p:nvSpPr>
          <p:spPr>
            <a:xfrm>
              <a:off x="5943514" y="3528227"/>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2" name="Rectangle 51"/>
            <p:cNvSpPr/>
            <p:nvPr/>
          </p:nvSpPr>
          <p:spPr>
            <a:xfrm>
              <a:off x="5924462" y="3281741"/>
              <a:ext cx="852413" cy="286448"/>
            </a:xfrm>
            <a:prstGeom prst="rect">
              <a:avLst/>
            </a:prstGeom>
          </p:spPr>
          <p:txBody>
            <a:bodyPr wrap="none">
              <a:spAutoFit/>
            </a:bodyPr>
            <a:lstStyle/>
            <a:p>
              <a:pPr lvl="0"/>
              <a:r>
                <a:rPr lang="fr-FR" sz="1088" b="1" u="sng" dirty="0">
                  <a:solidFill>
                    <a:srgbClr val="C00000"/>
                  </a:solidFill>
                  <a:ea typeface="Arial" pitchFamily="34" charset="0"/>
                  <a:cs typeface="Times New Roman" pitchFamily="18" charset="0"/>
                </a:rPr>
                <a:t>Activité  2</a:t>
              </a:r>
              <a:endParaRPr lang="fr-FR" sz="1088" b="1" dirty="0">
                <a:solidFill>
                  <a:srgbClr val="C00000"/>
                </a:solidFill>
                <a:ea typeface="Arial" pitchFamily="34" charset="0"/>
                <a:cs typeface="Times New Roman" pitchFamily="18" charset="0"/>
              </a:endParaRPr>
            </a:p>
          </p:txBody>
        </p:sp>
        <p:sp>
          <p:nvSpPr>
            <p:cNvPr id="53" name="Rectangle 52"/>
            <p:cNvSpPr/>
            <p:nvPr/>
          </p:nvSpPr>
          <p:spPr>
            <a:xfrm>
              <a:off x="5976629" y="3624356"/>
              <a:ext cx="1441753" cy="317347"/>
            </a:xfrm>
            <a:prstGeom prst="rect">
              <a:avLst/>
            </a:prstGeom>
          </p:spPr>
          <p:txBody>
            <a:bodyPr wrap="square">
              <a:spAutoFit/>
            </a:bodyPr>
            <a:lstStyle/>
            <a:p>
              <a:pPr lvl="0" algn="ctr"/>
              <a:r>
                <a:rPr lang="fr-FR" sz="1270" b="1" dirty="0">
                  <a:solidFill>
                    <a:schemeClr val="bg1"/>
                  </a:solidFill>
                  <a:cs typeface="Times New Roman" pitchFamily="18" charset="0"/>
                </a:rPr>
                <a:t>Foncier Rural</a:t>
              </a:r>
            </a:p>
          </p:txBody>
        </p:sp>
      </p:grpSp>
      <p:grpSp>
        <p:nvGrpSpPr>
          <p:cNvPr id="54" name="Groupe 53"/>
          <p:cNvGrpSpPr/>
          <p:nvPr/>
        </p:nvGrpSpPr>
        <p:grpSpPr>
          <a:xfrm>
            <a:off x="10385809" y="4949162"/>
            <a:ext cx="1376246" cy="708298"/>
            <a:chOff x="7530940" y="3271277"/>
            <a:chExt cx="1517694" cy="781095"/>
          </a:xfrm>
        </p:grpSpPr>
        <p:sp>
          <p:nvSpPr>
            <p:cNvPr id="55" name="Rectangle à coins arrondis 54"/>
            <p:cNvSpPr/>
            <p:nvPr/>
          </p:nvSpPr>
          <p:spPr>
            <a:xfrm>
              <a:off x="7536634" y="3523172"/>
              <a:ext cx="1512000" cy="529200"/>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6" name="Rectangle 55"/>
            <p:cNvSpPr/>
            <p:nvPr/>
          </p:nvSpPr>
          <p:spPr>
            <a:xfrm>
              <a:off x="7530940" y="3271277"/>
              <a:ext cx="852413" cy="286448"/>
            </a:xfrm>
            <a:prstGeom prst="rect">
              <a:avLst/>
            </a:prstGeom>
          </p:spPr>
          <p:txBody>
            <a:bodyPr wrap="none">
              <a:spAutoFit/>
            </a:bodyPr>
            <a:lstStyle/>
            <a:p>
              <a:pPr lvl="0"/>
              <a:r>
                <a:rPr lang="fr-FR" sz="1088" b="1" u="sng" dirty="0">
                  <a:solidFill>
                    <a:srgbClr val="C00000"/>
                  </a:solidFill>
                  <a:ea typeface="Arial" pitchFamily="34" charset="0"/>
                  <a:cs typeface="Times New Roman" pitchFamily="18" charset="0"/>
                </a:rPr>
                <a:t>Activité  3</a:t>
              </a:r>
              <a:endParaRPr lang="fr-FR" sz="1088" b="1" dirty="0">
                <a:solidFill>
                  <a:srgbClr val="C00000"/>
                </a:solidFill>
                <a:ea typeface="Arial" pitchFamily="34" charset="0"/>
                <a:cs typeface="Times New Roman" pitchFamily="18" charset="0"/>
              </a:endParaRPr>
            </a:p>
          </p:txBody>
        </p:sp>
        <p:sp>
          <p:nvSpPr>
            <p:cNvPr id="57" name="Rectangle 56"/>
            <p:cNvSpPr/>
            <p:nvPr/>
          </p:nvSpPr>
          <p:spPr>
            <a:xfrm>
              <a:off x="7571757" y="3511871"/>
              <a:ext cx="1441753" cy="532872"/>
            </a:xfrm>
            <a:prstGeom prst="rect">
              <a:avLst/>
            </a:prstGeom>
          </p:spPr>
          <p:txBody>
            <a:bodyPr wrap="square">
              <a:spAutoFit/>
            </a:bodyPr>
            <a:lstStyle/>
            <a:p>
              <a:pPr lvl="0" algn="ctr"/>
              <a:r>
                <a:rPr lang="fr-FR" sz="1270" b="1" dirty="0">
                  <a:solidFill>
                    <a:schemeClr val="bg1"/>
                  </a:solidFill>
                  <a:cs typeface="Times New Roman" pitchFamily="18" charset="0"/>
                </a:rPr>
                <a:t>Foncier Industriel</a:t>
              </a:r>
            </a:p>
          </p:txBody>
        </p:sp>
      </p:grpSp>
      <p:sp>
        <p:nvSpPr>
          <p:cNvPr id="74" name="Rectangle à coins arrondis 73"/>
          <p:cNvSpPr/>
          <p:nvPr/>
        </p:nvSpPr>
        <p:spPr>
          <a:xfrm>
            <a:off x="10377773" y="3914808"/>
            <a:ext cx="1371083" cy="478171"/>
          </a:xfrm>
          <a:prstGeom prst="roundRect">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76" name="Rectangle 75"/>
          <p:cNvSpPr/>
          <p:nvPr/>
        </p:nvSpPr>
        <p:spPr>
          <a:xfrm>
            <a:off x="10354741" y="3698236"/>
            <a:ext cx="772969" cy="259751"/>
          </a:xfrm>
          <a:prstGeom prst="rect">
            <a:avLst/>
          </a:prstGeom>
        </p:spPr>
        <p:txBody>
          <a:bodyPr wrap="none">
            <a:spAutoFit/>
          </a:bodyPr>
          <a:lstStyle/>
          <a:p>
            <a:pPr lvl="0"/>
            <a:r>
              <a:rPr lang="fr-FR" sz="1088" b="1" u="sng" dirty="0">
                <a:solidFill>
                  <a:srgbClr val="C00000"/>
                </a:solidFill>
                <a:ea typeface="Arial" pitchFamily="34" charset="0"/>
                <a:cs typeface="Times New Roman" pitchFamily="18" charset="0"/>
              </a:rPr>
              <a:t>Activité  3</a:t>
            </a:r>
            <a:endParaRPr lang="fr-FR" sz="1088" b="1" dirty="0">
              <a:solidFill>
                <a:srgbClr val="C00000"/>
              </a:solidFill>
              <a:ea typeface="Arial" pitchFamily="34" charset="0"/>
              <a:cs typeface="Times New Roman" pitchFamily="18" charset="0"/>
            </a:endParaRPr>
          </a:p>
        </p:txBody>
      </p:sp>
      <p:sp>
        <p:nvSpPr>
          <p:cNvPr id="77" name="Rectangle 76"/>
          <p:cNvSpPr/>
          <p:nvPr/>
        </p:nvSpPr>
        <p:spPr>
          <a:xfrm>
            <a:off x="10366119" y="4001898"/>
            <a:ext cx="1371083" cy="287771"/>
          </a:xfrm>
          <a:prstGeom prst="rect">
            <a:avLst/>
          </a:prstGeom>
        </p:spPr>
        <p:txBody>
          <a:bodyPr wrap="square">
            <a:spAutoFit/>
          </a:bodyPr>
          <a:lstStyle/>
          <a:p>
            <a:pPr lvl="0" algn="ctr"/>
            <a:r>
              <a:rPr lang="fr-FR" sz="1270" b="1" dirty="0">
                <a:solidFill>
                  <a:schemeClr val="bg1"/>
                </a:solidFill>
                <a:cs typeface="Times New Roman" pitchFamily="18" charset="0"/>
              </a:rPr>
              <a:t>Emploi</a:t>
            </a:r>
          </a:p>
        </p:txBody>
      </p:sp>
    </p:spTree>
    <p:extLst>
      <p:ext uri="{BB962C8B-B14F-4D97-AF65-F5344CB8AC3E}">
        <p14:creationId xmlns:p14="http://schemas.microsoft.com/office/powerpoint/2010/main" val="3442622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5</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Contexte de la mission</a:t>
            </a:r>
          </a:p>
        </p:txBody>
      </p:sp>
      <p:grpSp>
        <p:nvGrpSpPr>
          <p:cNvPr id="59" name="Groupe 58"/>
          <p:cNvGrpSpPr/>
          <p:nvPr/>
        </p:nvGrpSpPr>
        <p:grpSpPr>
          <a:xfrm>
            <a:off x="250044" y="2586886"/>
            <a:ext cx="2647024" cy="2285139"/>
            <a:chOff x="323528" y="2313136"/>
            <a:chExt cx="2561289" cy="2340000"/>
          </a:xfrm>
        </p:grpSpPr>
        <p:grpSp>
          <p:nvGrpSpPr>
            <p:cNvPr id="60" name="Groupe 59"/>
            <p:cNvGrpSpPr/>
            <p:nvPr/>
          </p:nvGrpSpPr>
          <p:grpSpPr>
            <a:xfrm>
              <a:off x="323528" y="2313136"/>
              <a:ext cx="2561289" cy="2340000"/>
              <a:chOff x="467544" y="2492896"/>
              <a:chExt cx="2561289" cy="2340000"/>
            </a:xfrm>
          </p:grpSpPr>
          <p:sp>
            <p:nvSpPr>
              <p:cNvPr id="62" name="Ellipse 61"/>
              <p:cNvSpPr/>
              <p:nvPr/>
            </p:nvSpPr>
            <p:spPr>
              <a:xfrm>
                <a:off x="618972" y="2492896"/>
                <a:ext cx="2340000" cy="2340000"/>
              </a:xfrm>
              <a:prstGeom prst="ellipse">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63" name="Rectangle 62"/>
              <p:cNvSpPr/>
              <p:nvPr/>
            </p:nvSpPr>
            <p:spPr>
              <a:xfrm>
                <a:off x="805810" y="2905549"/>
                <a:ext cx="1979802" cy="351738"/>
              </a:xfrm>
              <a:prstGeom prst="rect">
                <a:avLst/>
              </a:prstGeom>
            </p:spPr>
            <p:txBody>
              <a:bodyPr wrap="none">
                <a:spAutoFit/>
              </a:bodyPr>
              <a:lstStyle/>
              <a:p>
                <a:pPr algn="ctr"/>
                <a:r>
                  <a:rPr lang="fr-FR" sz="1632" b="1" u="sng" dirty="0">
                    <a:solidFill>
                      <a:schemeClr val="bg1"/>
                    </a:solidFill>
                    <a:effectLst>
                      <a:glow rad="101600">
                        <a:schemeClr val="accent1">
                          <a:satMod val="175000"/>
                          <a:alpha val="40000"/>
                        </a:schemeClr>
                      </a:glow>
                    </a:effectLst>
                    <a:cs typeface="Times New Roman" pitchFamily="18" charset="0"/>
                  </a:rPr>
                  <a:t>Éducation Secondaire</a:t>
                </a:r>
              </a:p>
            </p:txBody>
          </p:sp>
          <p:sp>
            <p:nvSpPr>
              <p:cNvPr id="64" name="Rectangle 63"/>
              <p:cNvSpPr/>
              <p:nvPr/>
            </p:nvSpPr>
            <p:spPr>
              <a:xfrm>
                <a:off x="467544" y="3356992"/>
                <a:ext cx="2561289" cy="1237550"/>
              </a:xfrm>
              <a:prstGeom prst="rect">
                <a:avLst/>
              </a:prstGeom>
            </p:spPr>
            <p:txBody>
              <a:bodyPr wrap="square">
                <a:spAutoFit/>
              </a:bodyPr>
              <a:lstStyle/>
              <a:p>
                <a:pPr marL="259118" indent="-100768" algn="ctr">
                  <a:buFont typeface="Wingdings" pitchFamily="2" charset="2"/>
                  <a:buChar char="§"/>
                </a:pPr>
                <a:r>
                  <a:rPr lang="fr-FR" sz="1632" b="1" dirty="0">
                    <a:solidFill>
                      <a:srgbClr val="002060"/>
                    </a:solidFill>
                    <a:cs typeface="Times New Roman" pitchFamily="18" charset="0"/>
                  </a:rPr>
                  <a:t>Budget estimé : </a:t>
                </a:r>
                <a:r>
                  <a:rPr lang="fr-FR" sz="1632" b="1" dirty="0">
                    <a:solidFill>
                      <a:schemeClr val="bg1"/>
                    </a:solidFill>
                    <a:cs typeface="Times New Roman" pitchFamily="18" charset="0"/>
                  </a:rPr>
                  <a:t>112,6 millions de USD.</a:t>
                </a:r>
              </a:p>
              <a:p>
                <a:pPr marL="259118" indent="-100768" algn="ctr">
                  <a:buFont typeface="Wingdings" pitchFamily="2" charset="2"/>
                  <a:buChar char="§"/>
                </a:pPr>
                <a:endParaRPr lang="fr-FR" sz="725" b="1" dirty="0">
                  <a:solidFill>
                    <a:srgbClr val="92D050"/>
                  </a:solidFill>
                  <a:cs typeface="Times New Roman" pitchFamily="18" charset="0"/>
                </a:endParaRPr>
              </a:p>
              <a:p>
                <a:pPr marL="259118" indent="-100768" algn="ctr">
                  <a:buFont typeface="Wingdings" pitchFamily="2" charset="2"/>
                  <a:buChar char="§"/>
                </a:pPr>
                <a:r>
                  <a:rPr lang="fr-FR" sz="1632" b="1" dirty="0">
                    <a:solidFill>
                      <a:srgbClr val="002060"/>
                    </a:solidFill>
                    <a:cs typeface="Times New Roman" pitchFamily="18" charset="0"/>
                  </a:rPr>
                  <a:t>    </a:t>
                </a:r>
                <a:r>
                  <a:rPr lang="fr-FR" sz="1632" b="1" dirty="0">
                    <a:solidFill>
                      <a:srgbClr val="92D050"/>
                    </a:solidFill>
                    <a:cs typeface="Times New Roman" pitchFamily="18" charset="0"/>
                  </a:rPr>
                  <a:t> </a:t>
                </a:r>
                <a:r>
                  <a:rPr lang="fr-FR" sz="1632" b="1" dirty="0">
                    <a:solidFill>
                      <a:schemeClr val="bg1"/>
                    </a:solidFill>
                    <a:cs typeface="Times New Roman" pitchFamily="18" charset="0"/>
                  </a:rPr>
                  <a:t>composantes principales. </a:t>
                </a:r>
              </a:p>
            </p:txBody>
          </p:sp>
        </p:grpSp>
        <p:sp>
          <p:nvSpPr>
            <p:cNvPr id="61" name="Rectangle 60"/>
            <p:cNvSpPr/>
            <p:nvPr/>
          </p:nvSpPr>
          <p:spPr>
            <a:xfrm>
              <a:off x="1018306" y="3713604"/>
              <a:ext cx="329549" cy="485867"/>
            </a:xfrm>
            <a:prstGeom prst="rect">
              <a:avLst/>
            </a:prstGeom>
            <a:noFill/>
          </p:spPr>
          <p:txBody>
            <a:bodyPr wrap="none" lIns="82918" tIns="41459" rIns="82918" bIns="41459">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539" b="1" dirty="0">
                  <a:ln/>
                  <a:solidFill>
                    <a:schemeClr val="accent3"/>
                  </a:solidFill>
                  <a:cs typeface="Times New Roman" pitchFamily="18" charset="0"/>
                </a:rPr>
                <a:t>3</a:t>
              </a:r>
              <a:endParaRPr lang="fr-FR" sz="2539" b="1" dirty="0">
                <a:ln/>
                <a:solidFill>
                  <a:schemeClr val="accent3"/>
                </a:solidFill>
              </a:endParaRPr>
            </a:p>
          </p:txBody>
        </p:sp>
      </p:grpSp>
      <p:grpSp>
        <p:nvGrpSpPr>
          <p:cNvPr id="65" name="Groupe 64"/>
          <p:cNvGrpSpPr/>
          <p:nvPr/>
        </p:nvGrpSpPr>
        <p:grpSpPr>
          <a:xfrm>
            <a:off x="1373729" y="1279069"/>
            <a:ext cx="1716498" cy="1305793"/>
            <a:chOff x="2123728" y="1009354"/>
            <a:chExt cx="1892916" cy="1440000"/>
          </a:xfrm>
        </p:grpSpPr>
        <p:grpSp>
          <p:nvGrpSpPr>
            <p:cNvPr id="66" name="Groupe 65"/>
            <p:cNvGrpSpPr/>
            <p:nvPr/>
          </p:nvGrpSpPr>
          <p:grpSpPr>
            <a:xfrm>
              <a:off x="2123728" y="1052736"/>
              <a:ext cx="540000" cy="540000"/>
              <a:chOff x="2245733" y="1052736"/>
              <a:chExt cx="540000" cy="540000"/>
            </a:xfrm>
          </p:grpSpPr>
          <p:sp>
            <p:nvSpPr>
              <p:cNvPr id="69" name="Ellipse 68"/>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32" dirty="0"/>
              </a:p>
            </p:txBody>
          </p:sp>
          <p:sp>
            <p:nvSpPr>
              <p:cNvPr id="70" name="ZoneTexte 69"/>
              <p:cNvSpPr txBox="1"/>
              <p:nvPr/>
            </p:nvSpPr>
            <p:spPr>
              <a:xfrm>
                <a:off x="2358478" y="1122681"/>
                <a:ext cx="339763" cy="409696"/>
              </a:xfrm>
              <a:prstGeom prst="rect">
                <a:avLst/>
              </a:prstGeom>
              <a:noFill/>
            </p:spPr>
            <p:txBody>
              <a:bodyPr wrap="none" rtlCol="0">
                <a:spAutoFit/>
              </a:bodyPr>
              <a:lstStyle/>
              <a:p>
                <a:r>
                  <a:rPr lang="fr-FR" sz="1814" b="1" dirty="0">
                    <a:solidFill>
                      <a:srgbClr val="002060"/>
                    </a:solidFill>
                    <a:effectLst>
                      <a:glow rad="63500">
                        <a:schemeClr val="accent1">
                          <a:satMod val="175000"/>
                          <a:alpha val="40000"/>
                        </a:schemeClr>
                      </a:glow>
                    </a:effectLst>
                  </a:rPr>
                  <a:t>1</a:t>
                </a:r>
              </a:p>
            </p:txBody>
          </p:sp>
        </p:grpSp>
        <p:sp>
          <p:nvSpPr>
            <p:cNvPr id="67" name="Ellipse 66"/>
            <p:cNvSpPr/>
            <p:nvPr/>
          </p:nvSpPr>
          <p:spPr>
            <a:xfrm>
              <a:off x="2576644" y="1009354"/>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632" dirty="0">
                  <a:solidFill>
                    <a:srgbClr val="002060"/>
                  </a:solidFill>
                </a:rPr>
                <a:t>c</a:t>
              </a:r>
            </a:p>
          </p:txBody>
        </p:sp>
        <p:sp>
          <p:nvSpPr>
            <p:cNvPr id="68" name="Rectangle 67"/>
            <p:cNvSpPr/>
            <p:nvPr/>
          </p:nvSpPr>
          <p:spPr>
            <a:xfrm>
              <a:off x="2605962" y="1516535"/>
              <a:ext cx="1387288" cy="378795"/>
            </a:xfrm>
            <a:prstGeom prst="rect">
              <a:avLst/>
            </a:prstGeom>
          </p:spPr>
          <p:txBody>
            <a:bodyPr wrap="square">
              <a:spAutoFit/>
            </a:bodyPr>
            <a:lstStyle/>
            <a:p>
              <a:pPr algn="ctr"/>
              <a:r>
                <a:rPr lang="fr-FR" sz="1632" b="1" dirty="0">
                  <a:solidFill>
                    <a:srgbClr val="002060"/>
                  </a:solidFill>
                  <a:cs typeface="Times New Roman" pitchFamily="18" charset="0"/>
                </a:rPr>
                <a:t>MIAES</a:t>
              </a:r>
            </a:p>
          </p:txBody>
        </p:sp>
      </p:grpSp>
      <p:grpSp>
        <p:nvGrpSpPr>
          <p:cNvPr id="71" name="Groupe 70"/>
          <p:cNvGrpSpPr/>
          <p:nvPr/>
        </p:nvGrpSpPr>
        <p:grpSpPr>
          <a:xfrm>
            <a:off x="2933027" y="3159680"/>
            <a:ext cx="1716498" cy="1305793"/>
            <a:chOff x="2862750" y="3034545"/>
            <a:chExt cx="1892916" cy="1440000"/>
          </a:xfrm>
        </p:grpSpPr>
        <p:grpSp>
          <p:nvGrpSpPr>
            <p:cNvPr id="72" name="Groupe 71"/>
            <p:cNvGrpSpPr/>
            <p:nvPr/>
          </p:nvGrpSpPr>
          <p:grpSpPr>
            <a:xfrm>
              <a:off x="2862750" y="3077927"/>
              <a:ext cx="540000" cy="540000"/>
              <a:chOff x="2245733" y="1052736"/>
              <a:chExt cx="540000" cy="540000"/>
            </a:xfrm>
          </p:grpSpPr>
          <p:sp>
            <p:nvSpPr>
              <p:cNvPr id="81" name="Ellipse 80"/>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32" dirty="0"/>
              </a:p>
            </p:txBody>
          </p:sp>
          <p:sp>
            <p:nvSpPr>
              <p:cNvPr id="82" name="ZoneTexte 81"/>
              <p:cNvSpPr txBox="1"/>
              <p:nvPr/>
            </p:nvSpPr>
            <p:spPr>
              <a:xfrm>
                <a:off x="2358478" y="1122681"/>
                <a:ext cx="339763" cy="409696"/>
              </a:xfrm>
              <a:prstGeom prst="rect">
                <a:avLst/>
              </a:prstGeom>
              <a:noFill/>
            </p:spPr>
            <p:txBody>
              <a:bodyPr wrap="none" rtlCol="0">
                <a:spAutoFit/>
              </a:bodyPr>
              <a:lstStyle/>
              <a:p>
                <a:r>
                  <a:rPr lang="fr-FR" sz="1814" b="1" dirty="0">
                    <a:solidFill>
                      <a:srgbClr val="002060"/>
                    </a:solidFill>
                    <a:effectLst>
                      <a:glow rad="63500">
                        <a:schemeClr val="accent1">
                          <a:satMod val="175000"/>
                          <a:alpha val="40000"/>
                        </a:schemeClr>
                      </a:glow>
                    </a:effectLst>
                  </a:rPr>
                  <a:t>2</a:t>
                </a:r>
              </a:p>
            </p:txBody>
          </p:sp>
        </p:grpSp>
        <p:sp>
          <p:nvSpPr>
            <p:cNvPr id="73" name="Ellipse 72"/>
            <p:cNvSpPr/>
            <p:nvPr/>
          </p:nvSpPr>
          <p:spPr>
            <a:xfrm>
              <a:off x="3315666" y="3034545"/>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75" name="Rectangle 74"/>
            <p:cNvSpPr/>
            <p:nvPr/>
          </p:nvSpPr>
          <p:spPr>
            <a:xfrm>
              <a:off x="3345935" y="3578216"/>
              <a:ext cx="1387288" cy="378795"/>
            </a:xfrm>
            <a:prstGeom prst="rect">
              <a:avLst/>
            </a:prstGeom>
          </p:spPr>
          <p:txBody>
            <a:bodyPr wrap="square">
              <a:spAutoFit/>
            </a:bodyPr>
            <a:lstStyle/>
            <a:p>
              <a:pPr algn="ctr"/>
              <a:r>
                <a:rPr lang="fr-FR" sz="1632" b="1" dirty="0">
                  <a:solidFill>
                    <a:srgbClr val="002060"/>
                  </a:solidFill>
                  <a:cs typeface="Times New Roman" pitchFamily="18" charset="0"/>
                </a:rPr>
                <a:t>EASIM</a:t>
              </a:r>
            </a:p>
          </p:txBody>
        </p:sp>
      </p:grpSp>
      <p:grpSp>
        <p:nvGrpSpPr>
          <p:cNvPr id="83" name="Groupe 82"/>
          <p:cNvGrpSpPr/>
          <p:nvPr/>
        </p:nvGrpSpPr>
        <p:grpSpPr>
          <a:xfrm>
            <a:off x="2153831" y="4902595"/>
            <a:ext cx="1716498" cy="1305793"/>
            <a:chOff x="2142750" y="4832896"/>
            <a:chExt cx="1892916" cy="1440000"/>
          </a:xfrm>
        </p:grpSpPr>
        <p:grpSp>
          <p:nvGrpSpPr>
            <p:cNvPr id="84" name="Groupe 83"/>
            <p:cNvGrpSpPr/>
            <p:nvPr/>
          </p:nvGrpSpPr>
          <p:grpSpPr>
            <a:xfrm>
              <a:off x="2142750" y="4876278"/>
              <a:ext cx="540000" cy="540000"/>
              <a:chOff x="2245733" y="1052736"/>
              <a:chExt cx="540000" cy="540000"/>
            </a:xfrm>
          </p:grpSpPr>
          <p:sp>
            <p:nvSpPr>
              <p:cNvPr id="87" name="Ellipse 86"/>
              <p:cNvSpPr/>
              <p:nvPr/>
            </p:nvSpPr>
            <p:spPr>
              <a:xfrm>
                <a:off x="2245733" y="1052736"/>
                <a:ext cx="540000" cy="540000"/>
              </a:xfrm>
              <a:prstGeom prst="ellipse">
                <a:avLst/>
              </a:prstGeom>
              <a:solidFill>
                <a:schemeClr val="bg1"/>
              </a:solidFill>
              <a:ln>
                <a:noFill/>
              </a:ln>
              <a:effectLst>
                <a:innerShdw blurRad="114300">
                  <a:srgbClr val="002060"/>
                </a:inn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sz="1632" dirty="0"/>
              </a:p>
            </p:txBody>
          </p:sp>
          <p:sp>
            <p:nvSpPr>
              <p:cNvPr id="88" name="ZoneTexte 87"/>
              <p:cNvSpPr txBox="1"/>
              <p:nvPr/>
            </p:nvSpPr>
            <p:spPr>
              <a:xfrm>
                <a:off x="2358478" y="1122681"/>
                <a:ext cx="339763" cy="409696"/>
              </a:xfrm>
              <a:prstGeom prst="rect">
                <a:avLst/>
              </a:prstGeom>
              <a:noFill/>
            </p:spPr>
            <p:txBody>
              <a:bodyPr wrap="none" rtlCol="0">
                <a:spAutoFit/>
              </a:bodyPr>
              <a:lstStyle/>
              <a:p>
                <a:r>
                  <a:rPr lang="fr-FR" sz="1814" b="1" dirty="0">
                    <a:solidFill>
                      <a:srgbClr val="002060"/>
                    </a:solidFill>
                    <a:effectLst>
                      <a:glow rad="63500">
                        <a:schemeClr val="accent1">
                          <a:satMod val="175000"/>
                          <a:alpha val="40000"/>
                        </a:schemeClr>
                      </a:glow>
                    </a:effectLst>
                  </a:rPr>
                  <a:t>3</a:t>
                </a:r>
              </a:p>
            </p:txBody>
          </p:sp>
        </p:grpSp>
        <p:sp>
          <p:nvSpPr>
            <p:cNvPr id="85" name="Ellipse 84"/>
            <p:cNvSpPr/>
            <p:nvPr/>
          </p:nvSpPr>
          <p:spPr>
            <a:xfrm>
              <a:off x="2595666" y="4832896"/>
              <a:ext cx="1440000" cy="1440000"/>
            </a:xfrm>
            <a:prstGeom prst="ellipse">
              <a:avLst/>
            </a:prstGeom>
            <a:solidFill>
              <a:srgbClr val="00B0F0"/>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p>
          </p:txBody>
        </p:sp>
        <p:sp>
          <p:nvSpPr>
            <p:cNvPr id="86" name="Rectangle 85"/>
            <p:cNvSpPr/>
            <p:nvPr/>
          </p:nvSpPr>
          <p:spPr>
            <a:xfrm>
              <a:off x="2639208" y="5368230"/>
              <a:ext cx="1387288" cy="378795"/>
            </a:xfrm>
            <a:prstGeom prst="rect">
              <a:avLst/>
            </a:prstGeom>
          </p:spPr>
          <p:txBody>
            <a:bodyPr wrap="square">
              <a:spAutoFit/>
            </a:bodyPr>
            <a:lstStyle/>
            <a:p>
              <a:pPr algn="ctr"/>
              <a:r>
                <a:rPr lang="fr-FR" sz="1632" b="1" dirty="0">
                  <a:solidFill>
                    <a:srgbClr val="002060"/>
                  </a:solidFill>
                  <a:cs typeface="Times New Roman" pitchFamily="18" charset="0"/>
                </a:rPr>
                <a:t>O&amp;M</a:t>
              </a:r>
            </a:p>
          </p:txBody>
        </p:sp>
      </p:grpSp>
      <p:sp>
        <p:nvSpPr>
          <p:cNvPr id="89" name="Rectangle à coins arrondis 88"/>
          <p:cNvSpPr/>
          <p:nvPr/>
        </p:nvSpPr>
        <p:spPr>
          <a:xfrm>
            <a:off x="4695591" y="3159680"/>
            <a:ext cx="7411956" cy="130579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90" name="Rectangle à coins arrondis 89"/>
          <p:cNvSpPr/>
          <p:nvPr/>
        </p:nvSpPr>
        <p:spPr>
          <a:xfrm>
            <a:off x="3904879" y="4928918"/>
            <a:ext cx="8061370" cy="1305793"/>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91" name="Rectangle à coins arrondis 90"/>
          <p:cNvSpPr/>
          <p:nvPr/>
        </p:nvSpPr>
        <p:spPr>
          <a:xfrm>
            <a:off x="3193874" y="1148758"/>
            <a:ext cx="8775476" cy="1632242"/>
          </a:xfrm>
          <a:prstGeom prst="roundRect">
            <a:avLst/>
          </a:prstGeom>
          <a:ln>
            <a:noFill/>
          </a:ln>
          <a:effectLst>
            <a:innerShdw blurRad="63500" dist="50800" dir="27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451" b="1" dirty="0"/>
          </a:p>
        </p:txBody>
      </p:sp>
      <p:sp>
        <p:nvSpPr>
          <p:cNvPr id="92" name="Rectangle 91"/>
          <p:cNvSpPr/>
          <p:nvPr/>
        </p:nvSpPr>
        <p:spPr>
          <a:xfrm>
            <a:off x="3327829" y="1356053"/>
            <a:ext cx="8572423" cy="1306768"/>
          </a:xfrm>
          <a:prstGeom prst="rect">
            <a:avLst/>
          </a:prstGeom>
        </p:spPr>
        <p:txBody>
          <a:bodyPr wrap="square">
            <a:spAutoFit/>
          </a:bodyPr>
          <a:lstStyle/>
          <a:p>
            <a:pPr algn="just"/>
            <a:r>
              <a:rPr lang="fr-FR" sz="1814" b="1" dirty="0">
                <a:solidFill>
                  <a:srgbClr val="0070C0"/>
                </a:solidFill>
                <a:ea typeface="Arial" pitchFamily="34" charset="0"/>
                <a:cs typeface="Times New Roman" pitchFamily="18" charset="0"/>
              </a:rPr>
              <a:t>Modèle intégré d’amélioration des établissements de l’enseignement secondaire :</a:t>
            </a:r>
          </a:p>
          <a:p>
            <a:pPr algn="just"/>
            <a:endParaRPr lang="fr-FR" sz="635" b="1" dirty="0">
              <a:solidFill>
                <a:srgbClr val="002060"/>
              </a:solidFill>
              <a:ea typeface="Arial" pitchFamily="34" charset="0"/>
              <a:cs typeface="Times New Roman" pitchFamily="18" charset="0"/>
            </a:endParaRPr>
          </a:p>
          <a:p>
            <a:pPr marL="259118" indent="-100768" algn="just">
              <a:buFont typeface="Wingdings" pitchFamily="2" charset="2"/>
              <a:buChar char="§"/>
            </a:pPr>
            <a:r>
              <a:rPr lang="fr-FR" sz="1814" b="1" dirty="0">
                <a:solidFill>
                  <a:srgbClr val="0070C0"/>
                </a:solidFill>
                <a:ea typeface="Arial" pitchFamily="34" charset="0"/>
                <a:cs typeface="Times New Roman" pitchFamily="18" charset="0"/>
              </a:rPr>
              <a:t>projet d’établissement et contractualisation des performances.</a:t>
            </a:r>
          </a:p>
          <a:p>
            <a:pPr marL="259118" indent="-100768" algn="just">
              <a:buFont typeface="Wingdings" pitchFamily="2" charset="2"/>
              <a:buChar char="§"/>
            </a:pPr>
            <a:r>
              <a:rPr lang="fr-FR" sz="1814" b="1" dirty="0">
                <a:solidFill>
                  <a:srgbClr val="0070C0"/>
                </a:solidFill>
                <a:ea typeface="Arial" pitchFamily="34" charset="0"/>
                <a:cs typeface="Times New Roman" pitchFamily="18" charset="0"/>
              </a:rPr>
              <a:t>appui intégré au management, pédagogie et infrastructure .</a:t>
            </a:r>
          </a:p>
          <a:p>
            <a:pPr marL="259118" indent="-100768" algn="just">
              <a:buFont typeface="Wingdings" pitchFamily="2" charset="2"/>
              <a:buChar char="§"/>
            </a:pPr>
            <a:r>
              <a:rPr lang="fr-FR" sz="1814" b="1" dirty="0">
                <a:solidFill>
                  <a:srgbClr val="0070C0"/>
                </a:solidFill>
                <a:ea typeface="Arial" pitchFamily="34" charset="0"/>
                <a:cs typeface="Times New Roman" pitchFamily="18" charset="0"/>
              </a:rPr>
              <a:t>gestion de projet, renforcement des capacités et apprentissage au niveau régional.</a:t>
            </a:r>
            <a:endParaRPr lang="fr-FR" sz="1814" dirty="0">
              <a:solidFill>
                <a:srgbClr val="0070C0"/>
              </a:solidFill>
            </a:endParaRPr>
          </a:p>
        </p:txBody>
      </p:sp>
      <p:sp>
        <p:nvSpPr>
          <p:cNvPr id="93" name="Rectangle 92"/>
          <p:cNvSpPr/>
          <p:nvPr/>
        </p:nvSpPr>
        <p:spPr>
          <a:xfrm>
            <a:off x="4923563" y="3439751"/>
            <a:ext cx="6493000" cy="650691"/>
          </a:xfrm>
          <a:prstGeom prst="rect">
            <a:avLst/>
          </a:prstGeom>
        </p:spPr>
        <p:txBody>
          <a:bodyPr wrap="square">
            <a:spAutoFit/>
          </a:bodyPr>
          <a:lstStyle/>
          <a:p>
            <a:pPr algn="ctr"/>
            <a:r>
              <a:rPr lang="fr-FR" sz="1814" b="1" dirty="0">
                <a:solidFill>
                  <a:srgbClr val="FF0000"/>
                </a:solidFill>
                <a:ea typeface="Arial" pitchFamily="34" charset="0"/>
                <a:cs typeface="Times New Roman" pitchFamily="18" charset="0"/>
              </a:rPr>
              <a:t>Renforcement du système d’information Massar </a:t>
            </a:r>
            <a:r>
              <a:rPr lang="fr-FR" sz="1814" b="1" dirty="0">
                <a:solidFill>
                  <a:srgbClr val="0070C0"/>
                </a:solidFill>
                <a:ea typeface="Arial" pitchFamily="34" charset="0"/>
                <a:cs typeface="Times New Roman" pitchFamily="18" charset="0"/>
              </a:rPr>
              <a:t>et de l’évaluation des acquis des élèves et des performances scolaires.</a:t>
            </a:r>
          </a:p>
        </p:txBody>
      </p:sp>
      <p:sp>
        <p:nvSpPr>
          <p:cNvPr id="94" name="Rectangle 93"/>
          <p:cNvSpPr/>
          <p:nvPr/>
        </p:nvSpPr>
        <p:spPr>
          <a:xfrm>
            <a:off x="4247650" y="5272390"/>
            <a:ext cx="7030717" cy="650691"/>
          </a:xfrm>
          <a:prstGeom prst="rect">
            <a:avLst/>
          </a:prstGeom>
        </p:spPr>
        <p:txBody>
          <a:bodyPr wrap="square">
            <a:spAutoFit/>
          </a:bodyPr>
          <a:lstStyle/>
          <a:p>
            <a:pPr algn="ctr"/>
            <a:r>
              <a:rPr lang="fr-FR" sz="1814" b="1" dirty="0">
                <a:solidFill>
                  <a:srgbClr val="0070C0"/>
                </a:solidFill>
                <a:ea typeface="Arial" pitchFamily="34" charset="0"/>
                <a:cs typeface="Times New Roman" pitchFamily="18" charset="0"/>
              </a:rPr>
              <a:t>Développement d’une nouvelle approche d’entretien et de maintenance des infrastructures et des équipements scolaires.</a:t>
            </a:r>
          </a:p>
        </p:txBody>
      </p:sp>
      <p:sp>
        <p:nvSpPr>
          <p:cNvPr id="95" name="Rectangle à coins arrondis 94"/>
          <p:cNvSpPr/>
          <p:nvPr/>
        </p:nvSpPr>
        <p:spPr>
          <a:xfrm>
            <a:off x="2922712" y="3130280"/>
            <a:ext cx="9205844" cy="1371083"/>
          </a:xfrm>
          <a:prstGeom prst="roundRect">
            <a:avLst>
              <a:gd name="adj" fmla="val 6595"/>
            </a:avLst>
          </a:prstGeom>
          <a:noFill/>
          <a:ln w="1905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Tree>
    <p:extLst>
      <p:ext uri="{BB962C8B-B14F-4D97-AF65-F5344CB8AC3E}">
        <p14:creationId xmlns:p14="http://schemas.microsoft.com/office/powerpoint/2010/main" val="3178529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6</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Contexte de la mission</a:t>
            </a:r>
          </a:p>
        </p:txBody>
      </p:sp>
      <p:sp>
        <p:nvSpPr>
          <p:cNvPr id="6" name="Chevron 5"/>
          <p:cNvSpPr/>
          <p:nvPr/>
        </p:nvSpPr>
        <p:spPr>
          <a:xfrm>
            <a:off x="522992" y="1217856"/>
            <a:ext cx="4353189" cy="55278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24" name="Chevron 23"/>
          <p:cNvSpPr/>
          <p:nvPr/>
        </p:nvSpPr>
        <p:spPr>
          <a:xfrm>
            <a:off x="4807083" y="1217856"/>
            <a:ext cx="6771627" cy="55278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7" name="ZoneTexte 6"/>
          <p:cNvSpPr txBox="1"/>
          <p:nvPr/>
        </p:nvSpPr>
        <p:spPr>
          <a:xfrm>
            <a:off x="789771" y="1297399"/>
            <a:ext cx="3819333" cy="399340"/>
          </a:xfrm>
          <a:prstGeom prst="rect">
            <a:avLst/>
          </a:prstGeom>
          <a:noFill/>
        </p:spPr>
        <p:txBody>
          <a:bodyPr wrap="square" rtlCol="0">
            <a:spAutoFit/>
          </a:bodyPr>
          <a:lstStyle/>
          <a:p>
            <a:pPr algn="ctr"/>
            <a:r>
              <a:rPr lang="fr-FR" sz="1995" b="1" u="sng" dirty="0">
                <a:solidFill>
                  <a:schemeClr val="bg1"/>
                </a:solidFill>
              </a:rPr>
              <a:t>Activité :</a:t>
            </a:r>
            <a:r>
              <a:rPr lang="fr-FR" sz="1995" b="1" dirty="0">
                <a:solidFill>
                  <a:schemeClr val="bg1"/>
                </a:solidFill>
              </a:rPr>
              <a:t> Éducation Secondaire</a:t>
            </a:r>
          </a:p>
        </p:txBody>
      </p:sp>
      <p:sp>
        <p:nvSpPr>
          <p:cNvPr id="26" name="ZoneTexte 25"/>
          <p:cNvSpPr txBox="1"/>
          <p:nvPr/>
        </p:nvSpPr>
        <p:spPr>
          <a:xfrm>
            <a:off x="5029997" y="1277265"/>
            <a:ext cx="6325800" cy="399340"/>
          </a:xfrm>
          <a:prstGeom prst="rect">
            <a:avLst/>
          </a:prstGeom>
          <a:noFill/>
        </p:spPr>
        <p:txBody>
          <a:bodyPr wrap="square" rtlCol="0">
            <a:spAutoFit/>
          </a:bodyPr>
          <a:lstStyle/>
          <a:p>
            <a:pPr algn="ctr"/>
            <a:r>
              <a:rPr lang="fr-FR" sz="1995" b="1" u="sng" dirty="0">
                <a:solidFill>
                  <a:schemeClr val="bg1"/>
                </a:solidFill>
              </a:rPr>
              <a:t>Sous-composantes :</a:t>
            </a:r>
            <a:r>
              <a:rPr lang="fr-FR" sz="1995" b="1" dirty="0">
                <a:solidFill>
                  <a:schemeClr val="bg1"/>
                </a:solidFill>
              </a:rPr>
              <a:t> Système d’Information - MASSAR</a:t>
            </a:r>
          </a:p>
        </p:txBody>
      </p:sp>
      <p:grpSp>
        <p:nvGrpSpPr>
          <p:cNvPr id="11" name="Groupe 10"/>
          <p:cNvGrpSpPr/>
          <p:nvPr/>
        </p:nvGrpSpPr>
        <p:grpSpPr>
          <a:xfrm>
            <a:off x="7022293" y="4038389"/>
            <a:ext cx="4570806" cy="1590824"/>
            <a:chOff x="7472886" y="2486025"/>
            <a:chExt cx="5040583" cy="1754325"/>
          </a:xfrm>
        </p:grpSpPr>
        <p:sp>
          <p:nvSpPr>
            <p:cNvPr id="10" name="Rectangle à coins arrondis 9"/>
            <p:cNvSpPr/>
            <p:nvPr/>
          </p:nvSpPr>
          <p:spPr>
            <a:xfrm>
              <a:off x="7484269" y="2486025"/>
              <a:ext cx="5029200" cy="1754325"/>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32" dirty="0"/>
            </a:p>
          </p:txBody>
        </p:sp>
        <p:sp>
          <p:nvSpPr>
            <p:cNvPr id="9" name="Rectangle 8"/>
            <p:cNvSpPr/>
            <p:nvPr/>
          </p:nvSpPr>
          <p:spPr>
            <a:xfrm>
              <a:off x="7472886" y="2624523"/>
              <a:ext cx="5029200" cy="1486683"/>
            </a:xfrm>
            <a:prstGeom prst="rect">
              <a:avLst/>
            </a:prstGeom>
          </p:spPr>
          <p:txBody>
            <a:bodyPr wrap="square">
              <a:spAutoFit/>
            </a:bodyPr>
            <a:lstStyle/>
            <a:p>
              <a:pPr algn="ctr"/>
              <a:r>
                <a:rPr lang="fr-FR" sz="1632" b="1" dirty="0">
                  <a:solidFill>
                    <a:srgbClr val="0070C0"/>
                  </a:solidFill>
                  <a:latin typeface="Calibri" panose="020F0502020204030204" pitchFamily="34" charset="0"/>
                  <a:ea typeface="Calibri" panose="020F0502020204030204" pitchFamily="34" charset="0"/>
                  <a:cs typeface="Calibri" panose="020F0502020204030204" pitchFamily="34" charset="0"/>
                </a:rPr>
                <a:t>Appuyer le MENFPESRS à faire évoluer son système d’information pour qu’il soit réellement intégré et mieux déployé sur les différents paliers (central, régional, provincial et local) et ce, pour une gestion efficace de l’éducation. </a:t>
              </a:r>
            </a:p>
          </p:txBody>
        </p:sp>
      </p:grpSp>
      <p:grpSp>
        <p:nvGrpSpPr>
          <p:cNvPr id="12" name="Groupe 11"/>
          <p:cNvGrpSpPr/>
          <p:nvPr/>
        </p:nvGrpSpPr>
        <p:grpSpPr>
          <a:xfrm>
            <a:off x="418468" y="4038389"/>
            <a:ext cx="4591569" cy="1590824"/>
            <a:chOff x="501365" y="5108676"/>
            <a:chExt cx="5063480" cy="1754325"/>
          </a:xfrm>
        </p:grpSpPr>
        <p:sp>
          <p:nvSpPr>
            <p:cNvPr id="29" name="Rectangle à coins arrondis 28"/>
            <p:cNvSpPr/>
            <p:nvPr/>
          </p:nvSpPr>
          <p:spPr>
            <a:xfrm>
              <a:off x="501365" y="5108676"/>
              <a:ext cx="5029200" cy="1754325"/>
            </a:xfrm>
            <a:prstGeom prst="roundRect">
              <a:avLst>
                <a:gd name="adj" fmla="val 11831"/>
              </a:avLst>
            </a:prstGeom>
            <a:solidFill>
              <a:schemeClr val="bg1"/>
            </a:solidFill>
            <a:ln>
              <a:noFill/>
            </a:ln>
            <a:effectLst>
              <a:innerShdw blurRad="63500" dist="50800" dir="189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32" dirty="0"/>
            </a:p>
          </p:txBody>
        </p:sp>
        <p:sp>
          <p:nvSpPr>
            <p:cNvPr id="30" name="Rectangle 29"/>
            <p:cNvSpPr/>
            <p:nvPr/>
          </p:nvSpPr>
          <p:spPr>
            <a:xfrm>
              <a:off x="515628" y="5236021"/>
              <a:ext cx="5049217" cy="1486683"/>
            </a:xfrm>
            <a:prstGeom prst="rect">
              <a:avLst/>
            </a:prstGeom>
          </p:spPr>
          <p:txBody>
            <a:bodyPr wrap="square">
              <a:spAutoFit/>
            </a:bodyPr>
            <a:lstStyle/>
            <a:p>
              <a:pPr algn="ctr"/>
              <a:r>
                <a:rPr lang="fr-FR" sz="1632" b="1" dirty="0">
                  <a:solidFill>
                    <a:srgbClr val="0070C0"/>
                  </a:solidFill>
                  <a:latin typeface="Calibri" panose="020F0502020204030204" pitchFamily="34" charset="0"/>
                  <a:ea typeface="Calibri" panose="020F0502020204030204" pitchFamily="34" charset="0"/>
                  <a:cs typeface="Calibri" panose="020F0502020204030204" pitchFamily="34" charset="0"/>
                </a:rPr>
                <a:t>Optimiser et améliorer le système, sur le plan fonctionnel, technique et de gouvernance, pour qu’il puisse accompagner la mise en œuvre des autres composantes et sous-composantes de l’activité éducation secondaire.</a:t>
              </a:r>
              <a:endParaRPr lang="fr-FR" sz="1632" b="1" dirty="0">
                <a:solidFill>
                  <a:srgbClr val="0070C0"/>
                </a:solidFill>
              </a:endParaRPr>
            </a:p>
          </p:txBody>
        </p:sp>
      </p:grpSp>
      <p:sp>
        <p:nvSpPr>
          <p:cNvPr id="13" name="Ellipse 12"/>
          <p:cNvSpPr/>
          <p:nvPr/>
        </p:nvSpPr>
        <p:spPr>
          <a:xfrm>
            <a:off x="6742162" y="3676240"/>
            <a:ext cx="414589" cy="414589"/>
          </a:xfrm>
          <a:prstGeom prst="ellipse">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1</a:t>
            </a:r>
          </a:p>
        </p:txBody>
      </p:sp>
      <p:sp>
        <p:nvSpPr>
          <p:cNvPr id="34" name="Ellipse 33"/>
          <p:cNvSpPr/>
          <p:nvPr/>
        </p:nvSpPr>
        <p:spPr>
          <a:xfrm>
            <a:off x="4887536" y="3705371"/>
            <a:ext cx="414589" cy="414589"/>
          </a:xfrm>
          <a:prstGeom prst="ellipse">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2</a:t>
            </a:r>
          </a:p>
        </p:txBody>
      </p:sp>
      <p:grpSp>
        <p:nvGrpSpPr>
          <p:cNvPr id="15" name="Groupe 14"/>
          <p:cNvGrpSpPr/>
          <p:nvPr/>
        </p:nvGrpSpPr>
        <p:grpSpPr>
          <a:xfrm>
            <a:off x="5145675" y="2210317"/>
            <a:ext cx="1602147" cy="1673217"/>
            <a:chOff x="8593749" y="2149536"/>
            <a:chExt cx="1766812" cy="1845186"/>
          </a:xfrm>
        </p:grpSpPr>
        <p:sp>
          <p:nvSpPr>
            <p:cNvPr id="14" name="Flèche courbée vers le bas 13"/>
            <p:cNvSpPr/>
            <p:nvPr/>
          </p:nvSpPr>
          <p:spPr>
            <a:xfrm rot="5400000">
              <a:off x="8573667" y="3091234"/>
              <a:ext cx="1216152" cy="590823"/>
            </a:xfrm>
            <a:prstGeom prst="curvedDownArrow">
              <a:avLst/>
            </a:prstGeom>
            <a:solidFill>
              <a:schemeClr val="accent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chemeClr val="tx1"/>
                </a:solidFill>
              </a:endParaRPr>
            </a:p>
          </p:txBody>
        </p:sp>
        <p:sp>
          <p:nvSpPr>
            <p:cNvPr id="49" name="Flèche courbée vers le bas 48"/>
            <p:cNvSpPr/>
            <p:nvPr/>
          </p:nvSpPr>
          <p:spPr>
            <a:xfrm rot="5400000" flipV="1">
              <a:off x="9247993" y="3091445"/>
              <a:ext cx="1216152" cy="590400"/>
            </a:xfrm>
            <a:prstGeom prst="curvedDownArrow">
              <a:avLst/>
            </a:prstGeom>
            <a:solidFill>
              <a:schemeClr val="accent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chemeClr val="tx1"/>
                </a:solidFill>
              </a:endParaRPr>
            </a:p>
          </p:txBody>
        </p:sp>
        <p:grpSp>
          <p:nvGrpSpPr>
            <p:cNvPr id="50" name="Groupe 49"/>
            <p:cNvGrpSpPr/>
            <p:nvPr/>
          </p:nvGrpSpPr>
          <p:grpSpPr>
            <a:xfrm>
              <a:off x="8593749" y="2149536"/>
              <a:ext cx="1766812" cy="1219200"/>
              <a:chOff x="-147308" y="2688363"/>
              <a:chExt cx="1766812" cy="1219200"/>
            </a:xfrm>
          </p:grpSpPr>
          <p:sp>
            <p:nvSpPr>
              <p:cNvPr id="51" name="Ellipse 50"/>
              <p:cNvSpPr/>
              <p:nvPr/>
            </p:nvSpPr>
            <p:spPr>
              <a:xfrm>
                <a:off x="-147308" y="2688363"/>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2" name="Rectangle 51"/>
              <p:cNvSpPr/>
              <p:nvPr/>
            </p:nvSpPr>
            <p:spPr>
              <a:xfrm>
                <a:off x="-63594" y="3067130"/>
                <a:ext cx="1599384" cy="471071"/>
              </a:xfrm>
              <a:prstGeom prst="rect">
                <a:avLst/>
              </a:prstGeom>
            </p:spPr>
            <p:txBody>
              <a:bodyPr wrap="square">
                <a:spAutoFit/>
              </a:bodyPr>
              <a:lstStyle/>
              <a:p>
                <a:pPr algn="ctr"/>
                <a:r>
                  <a:rPr lang="fr-FR" sz="2176" b="1" dirty="0">
                    <a:solidFill>
                      <a:schemeClr val="bg1"/>
                    </a:solidFill>
                  </a:rPr>
                  <a:t>Objectifs</a:t>
                </a:r>
              </a:p>
            </p:txBody>
          </p:sp>
        </p:grpSp>
      </p:grpSp>
    </p:spTree>
    <p:extLst>
      <p:ext uri="{BB962C8B-B14F-4D97-AF65-F5344CB8AC3E}">
        <p14:creationId xmlns:p14="http://schemas.microsoft.com/office/powerpoint/2010/main" val="60777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7</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Objectif général de la mission</a:t>
            </a:r>
          </a:p>
        </p:txBody>
      </p:sp>
      <p:sp>
        <p:nvSpPr>
          <p:cNvPr id="25" name="Rectangle 24"/>
          <p:cNvSpPr/>
          <p:nvPr/>
        </p:nvSpPr>
        <p:spPr>
          <a:xfrm>
            <a:off x="3490762" y="3121399"/>
            <a:ext cx="5309019" cy="9775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2" name="Groupe 31"/>
          <p:cNvGrpSpPr/>
          <p:nvPr/>
        </p:nvGrpSpPr>
        <p:grpSpPr>
          <a:xfrm>
            <a:off x="6303294" y="4324952"/>
            <a:ext cx="5380158" cy="1198550"/>
            <a:chOff x="6114742" y="2486025"/>
            <a:chExt cx="6398727" cy="2526734"/>
          </a:xfrm>
        </p:grpSpPr>
        <p:sp>
          <p:nvSpPr>
            <p:cNvPr id="33" name="Rectangle à coins arrondis 32"/>
            <p:cNvSpPr/>
            <p:nvPr/>
          </p:nvSpPr>
          <p:spPr>
            <a:xfrm>
              <a:off x="6114742" y="2486025"/>
              <a:ext cx="6398727" cy="2526734"/>
            </a:xfrm>
            <a:prstGeom prst="roundRect">
              <a:avLst>
                <a:gd name="adj" fmla="val 11831"/>
              </a:avLst>
            </a:prstGeom>
            <a:solidFill>
              <a:schemeClr val="bg1"/>
            </a:solidFill>
            <a:ln>
              <a:noFill/>
            </a:ln>
            <a:effectLst>
              <a:innerShdw blurRad="63500" dist="50800" dir="135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just"/>
              <a:endParaRPr lang="fr-FR" sz="1632" dirty="0"/>
            </a:p>
          </p:txBody>
        </p:sp>
        <p:sp>
          <p:nvSpPr>
            <p:cNvPr id="35" name="Rectangle 34"/>
            <p:cNvSpPr/>
            <p:nvPr/>
          </p:nvSpPr>
          <p:spPr>
            <a:xfrm>
              <a:off x="6199350" y="2624523"/>
              <a:ext cx="6226536" cy="2312581"/>
            </a:xfrm>
            <a:prstGeom prst="rect">
              <a:avLst/>
            </a:prstGeom>
          </p:spPr>
          <p:txBody>
            <a:bodyPr wrap="square">
              <a:spAutoFit/>
            </a:bodyPr>
            <a:lstStyle/>
            <a:p>
              <a:pPr algn="just"/>
              <a:r>
                <a:rPr lang="fr-FR" sz="1632" b="1" dirty="0">
                  <a:solidFill>
                    <a:srgbClr val="0070C0"/>
                  </a:solidFill>
                  <a:latin typeface="Calibri" panose="020F0502020204030204" pitchFamily="34" charset="0"/>
                  <a:ea typeface="Calibri" panose="020F0502020204030204" pitchFamily="34" charset="0"/>
                  <a:cs typeface="Calibri" panose="020F0502020204030204" pitchFamily="34" charset="0"/>
                </a:rPr>
                <a:t>Mobiliser les compétences techniques nécessaires pour renforcer les capacités de la DSI en matière de gestion et d’exploitation du Datacenter du Ministère et la sécurité du système d’information du Ministère, notamment MASSAR.</a:t>
              </a:r>
            </a:p>
          </p:txBody>
        </p:sp>
      </p:grpSp>
      <p:grpSp>
        <p:nvGrpSpPr>
          <p:cNvPr id="36" name="Groupe 35"/>
          <p:cNvGrpSpPr/>
          <p:nvPr/>
        </p:nvGrpSpPr>
        <p:grpSpPr>
          <a:xfrm>
            <a:off x="508823" y="4324952"/>
            <a:ext cx="3997918" cy="1255993"/>
            <a:chOff x="501365" y="5108676"/>
            <a:chExt cx="5029200" cy="1385081"/>
          </a:xfrm>
        </p:grpSpPr>
        <p:sp>
          <p:nvSpPr>
            <p:cNvPr id="37" name="Rectangle à coins arrondis 36"/>
            <p:cNvSpPr/>
            <p:nvPr/>
          </p:nvSpPr>
          <p:spPr>
            <a:xfrm>
              <a:off x="501365" y="5108676"/>
              <a:ext cx="5029200" cy="1385081"/>
            </a:xfrm>
            <a:prstGeom prst="roundRect">
              <a:avLst>
                <a:gd name="adj" fmla="val 11831"/>
              </a:avLst>
            </a:prstGeom>
            <a:solidFill>
              <a:schemeClr val="bg1"/>
            </a:solidFill>
            <a:ln>
              <a:noFill/>
            </a:ln>
            <a:effectLst>
              <a:innerShdw blurRad="63500" dist="50800" dir="18900000">
                <a:srgbClr val="0070C0">
                  <a:alpha val="50000"/>
                </a:srgb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sz="1632" dirty="0"/>
            </a:p>
          </p:txBody>
        </p:sp>
        <p:sp>
          <p:nvSpPr>
            <p:cNvPr id="38" name="Rectangle 37"/>
            <p:cNvSpPr/>
            <p:nvPr/>
          </p:nvSpPr>
          <p:spPr>
            <a:xfrm>
              <a:off x="943921" y="5364975"/>
              <a:ext cx="4250571" cy="655767"/>
            </a:xfrm>
            <a:prstGeom prst="rect">
              <a:avLst/>
            </a:prstGeom>
          </p:spPr>
          <p:txBody>
            <a:bodyPr wrap="square">
              <a:spAutoFit/>
            </a:bodyPr>
            <a:lstStyle/>
            <a:p>
              <a:pPr algn="just"/>
              <a:r>
                <a:rPr lang="fr-FR" sz="1632" b="1" dirty="0">
                  <a:solidFill>
                    <a:srgbClr val="0070C0"/>
                  </a:solidFill>
                  <a:latin typeface="Calibri" panose="020F0502020204030204" pitchFamily="34" charset="0"/>
                  <a:ea typeface="Calibri" panose="020F0502020204030204" pitchFamily="34" charset="0"/>
                  <a:cs typeface="Calibri" panose="020F0502020204030204" pitchFamily="34" charset="0"/>
                </a:rPr>
                <a:t>Infogérance du Datacenter du Ministère</a:t>
              </a:r>
              <a:endParaRPr lang="fr-FR" sz="1632" b="1" dirty="0">
                <a:solidFill>
                  <a:srgbClr val="0070C0"/>
                </a:solidFill>
              </a:endParaRPr>
            </a:p>
          </p:txBody>
        </p:sp>
      </p:grpSp>
      <p:sp>
        <p:nvSpPr>
          <p:cNvPr id="39" name="Ellipse 38"/>
          <p:cNvSpPr/>
          <p:nvPr/>
        </p:nvSpPr>
        <p:spPr>
          <a:xfrm>
            <a:off x="6039440" y="3745360"/>
            <a:ext cx="414589" cy="414589"/>
          </a:xfrm>
          <a:prstGeom prst="ellipse">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2</a:t>
            </a:r>
          </a:p>
        </p:txBody>
      </p:sp>
      <p:sp>
        <p:nvSpPr>
          <p:cNvPr id="40" name="Ellipse 39"/>
          <p:cNvSpPr/>
          <p:nvPr/>
        </p:nvSpPr>
        <p:spPr>
          <a:xfrm>
            <a:off x="4299446" y="3774491"/>
            <a:ext cx="414589" cy="414589"/>
          </a:xfrm>
          <a:prstGeom prst="ellipse">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632" b="1" dirty="0"/>
              <a:t>1</a:t>
            </a:r>
          </a:p>
        </p:txBody>
      </p:sp>
      <p:grpSp>
        <p:nvGrpSpPr>
          <p:cNvPr id="41" name="Groupe 40"/>
          <p:cNvGrpSpPr/>
          <p:nvPr/>
        </p:nvGrpSpPr>
        <p:grpSpPr>
          <a:xfrm>
            <a:off x="4557586" y="2279437"/>
            <a:ext cx="1602147" cy="1673217"/>
            <a:chOff x="8593749" y="2149536"/>
            <a:chExt cx="1766812" cy="1845186"/>
          </a:xfrm>
        </p:grpSpPr>
        <p:sp>
          <p:nvSpPr>
            <p:cNvPr id="42" name="Flèche courbée vers le bas 41"/>
            <p:cNvSpPr/>
            <p:nvPr/>
          </p:nvSpPr>
          <p:spPr>
            <a:xfrm rot="5400000">
              <a:off x="8573667" y="3091234"/>
              <a:ext cx="1216152" cy="590823"/>
            </a:xfrm>
            <a:prstGeom prst="curvedDownArrow">
              <a:avLst/>
            </a:prstGeom>
            <a:solidFill>
              <a:schemeClr val="accent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chemeClr val="tx1"/>
                </a:solidFill>
              </a:endParaRPr>
            </a:p>
          </p:txBody>
        </p:sp>
        <p:sp>
          <p:nvSpPr>
            <p:cNvPr id="43" name="Flèche courbée vers le bas 42"/>
            <p:cNvSpPr/>
            <p:nvPr/>
          </p:nvSpPr>
          <p:spPr>
            <a:xfrm rot="5400000" flipV="1">
              <a:off x="9247993" y="3091445"/>
              <a:ext cx="1216152" cy="590400"/>
            </a:xfrm>
            <a:prstGeom prst="curvedDownArrow">
              <a:avLst/>
            </a:prstGeom>
            <a:solidFill>
              <a:schemeClr val="accent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sz="1632" dirty="0">
                <a:solidFill>
                  <a:schemeClr val="tx1"/>
                </a:solidFill>
              </a:endParaRPr>
            </a:p>
          </p:txBody>
        </p:sp>
        <p:grpSp>
          <p:nvGrpSpPr>
            <p:cNvPr id="44" name="Groupe 43"/>
            <p:cNvGrpSpPr/>
            <p:nvPr/>
          </p:nvGrpSpPr>
          <p:grpSpPr>
            <a:xfrm>
              <a:off x="8593749" y="2149536"/>
              <a:ext cx="1766812" cy="1219200"/>
              <a:chOff x="-147308" y="2688363"/>
              <a:chExt cx="1766812" cy="1219200"/>
            </a:xfrm>
          </p:grpSpPr>
          <p:sp>
            <p:nvSpPr>
              <p:cNvPr id="45" name="Ellipse 44"/>
              <p:cNvSpPr/>
              <p:nvPr/>
            </p:nvSpPr>
            <p:spPr>
              <a:xfrm>
                <a:off x="-147308" y="2688363"/>
                <a:ext cx="1766812" cy="12192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46" name="Rectangle 45"/>
              <p:cNvSpPr/>
              <p:nvPr/>
            </p:nvSpPr>
            <p:spPr>
              <a:xfrm>
                <a:off x="-63594" y="3067130"/>
                <a:ext cx="1599384" cy="471071"/>
              </a:xfrm>
              <a:prstGeom prst="rect">
                <a:avLst/>
              </a:prstGeom>
            </p:spPr>
            <p:txBody>
              <a:bodyPr wrap="square">
                <a:spAutoFit/>
              </a:bodyPr>
              <a:lstStyle/>
              <a:p>
                <a:pPr algn="ctr"/>
                <a:r>
                  <a:rPr lang="fr-FR" sz="2176" b="1" dirty="0">
                    <a:solidFill>
                      <a:schemeClr val="bg1"/>
                    </a:solidFill>
                  </a:rPr>
                  <a:t>Objectifs</a:t>
                </a:r>
              </a:p>
            </p:txBody>
          </p:sp>
        </p:grpSp>
      </p:grpSp>
      <p:sp>
        <p:nvSpPr>
          <p:cNvPr id="49" name="Chevron 48"/>
          <p:cNvSpPr/>
          <p:nvPr/>
        </p:nvSpPr>
        <p:spPr>
          <a:xfrm>
            <a:off x="6786983" y="1329506"/>
            <a:ext cx="4767778" cy="552786"/>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0" name="Chevron 49"/>
          <p:cNvSpPr/>
          <p:nvPr/>
        </p:nvSpPr>
        <p:spPr>
          <a:xfrm>
            <a:off x="302070" y="1334499"/>
            <a:ext cx="6548714" cy="552786"/>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1" name="ZoneTexte 50"/>
          <p:cNvSpPr txBox="1"/>
          <p:nvPr/>
        </p:nvSpPr>
        <p:spPr>
          <a:xfrm>
            <a:off x="6919883" y="1409049"/>
            <a:ext cx="4565780" cy="399340"/>
          </a:xfrm>
          <a:prstGeom prst="rect">
            <a:avLst/>
          </a:prstGeom>
          <a:noFill/>
        </p:spPr>
        <p:txBody>
          <a:bodyPr wrap="square" rtlCol="0">
            <a:spAutoFit/>
          </a:bodyPr>
          <a:lstStyle/>
          <a:p>
            <a:pPr algn="ctr"/>
            <a:r>
              <a:rPr lang="fr-FR" sz="1995" b="1" dirty="0">
                <a:solidFill>
                  <a:srgbClr val="FFC000"/>
                </a:solidFill>
              </a:rPr>
              <a:t>Assistance technique pour l’infogérance </a:t>
            </a:r>
          </a:p>
        </p:txBody>
      </p:sp>
      <p:sp>
        <p:nvSpPr>
          <p:cNvPr id="52" name="ZoneTexte 51"/>
          <p:cNvSpPr txBox="1"/>
          <p:nvPr/>
        </p:nvSpPr>
        <p:spPr>
          <a:xfrm>
            <a:off x="524984" y="1393907"/>
            <a:ext cx="6325800" cy="399340"/>
          </a:xfrm>
          <a:prstGeom prst="rect">
            <a:avLst/>
          </a:prstGeom>
          <a:noFill/>
        </p:spPr>
        <p:txBody>
          <a:bodyPr wrap="square" rtlCol="0">
            <a:spAutoFit/>
          </a:bodyPr>
          <a:lstStyle/>
          <a:p>
            <a:pPr algn="ctr"/>
            <a:r>
              <a:rPr lang="fr-FR" sz="1995" b="1" u="sng" dirty="0">
                <a:solidFill>
                  <a:schemeClr val="bg1"/>
                </a:solidFill>
              </a:rPr>
              <a:t>Sous-composantes :</a:t>
            </a:r>
            <a:r>
              <a:rPr lang="fr-FR" sz="1995" b="1" dirty="0">
                <a:solidFill>
                  <a:schemeClr val="bg1"/>
                </a:solidFill>
              </a:rPr>
              <a:t> Système d’Information - MASSAR</a:t>
            </a:r>
          </a:p>
        </p:txBody>
      </p:sp>
    </p:spTree>
    <p:extLst>
      <p:ext uri="{BB962C8B-B14F-4D97-AF65-F5344CB8AC3E}">
        <p14:creationId xmlns:p14="http://schemas.microsoft.com/office/powerpoint/2010/main" val="1206509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8</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Composition de l’appel d’offres</a:t>
            </a:r>
          </a:p>
        </p:txBody>
      </p:sp>
      <p:sp>
        <p:nvSpPr>
          <p:cNvPr id="3" name="ZoneTexte 2">
            <a:extLst>
              <a:ext uri="{FF2B5EF4-FFF2-40B4-BE49-F238E27FC236}">
                <a16:creationId xmlns:a16="http://schemas.microsoft.com/office/drawing/2014/main" id="{B5A9DA27-ABE0-4D66-A43F-E3381106BB7D}"/>
              </a:ext>
            </a:extLst>
          </p:cNvPr>
          <p:cNvSpPr txBox="1"/>
          <p:nvPr/>
        </p:nvSpPr>
        <p:spPr>
          <a:xfrm>
            <a:off x="360846" y="1450389"/>
            <a:ext cx="10848423" cy="4552015"/>
          </a:xfrm>
          <a:prstGeom prst="rect">
            <a:avLst/>
          </a:prstGeom>
          <a:noFill/>
        </p:spPr>
        <p:txBody>
          <a:bodyPr wrap="square" rtlCol="0">
            <a:spAutoFit/>
          </a:bodyPr>
          <a:lstStyle/>
          <a:p>
            <a:pPr marL="259118" indent="-259118">
              <a:spcBef>
                <a:spcPts val="3264"/>
              </a:spcBef>
              <a:buFont typeface="Wingdings" panose="05000000000000000000" pitchFamily="2" charset="2"/>
              <a:buChar char="q"/>
            </a:pPr>
            <a:r>
              <a:rPr lang="fr-FR" sz="2539" dirty="0">
                <a:solidFill>
                  <a:schemeClr val="accent2"/>
                </a:solidFill>
              </a:rPr>
              <a:t>Lot 1. </a:t>
            </a:r>
            <a:r>
              <a:rPr lang="fr-FR" sz="2539" dirty="0">
                <a:solidFill>
                  <a:schemeClr val="accent2">
                    <a:lumMod val="75000"/>
                  </a:schemeClr>
                </a:solidFill>
              </a:rPr>
              <a:t>Assistance technique pour l’infogérance du Datacenter et la sécurisation du système d’information du Ministère, notamment MASSAR</a:t>
            </a:r>
          </a:p>
          <a:p>
            <a:pPr marL="259118" indent="-259118">
              <a:spcBef>
                <a:spcPts val="3264"/>
              </a:spcBef>
              <a:buFont typeface="Wingdings" panose="05000000000000000000" pitchFamily="2" charset="2"/>
              <a:buChar char="q"/>
            </a:pPr>
            <a:r>
              <a:rPr lang="fr-FR" sz="2539" dirty="0">
                <a:solidFill>
                  <a:schemeClr val="accent2"/>
                </a:solidFill>
              </a:rPr>
              <a:t>Lot 2</a:t>
            </a:r>
            <a:r>
              <a:rPr lang="fr-FR" sz="2539" dirty="0"/>
              <a:t>. </a:t>
            </a:r>
            <a:r>
              <a:rPr lang="fr-FR" sz="2539" dirty="0">
                <a:solidFill>
                  <a:schemeClr val="accent2">
                    <a:lumMod val="75000"/>
                  </a:schemeClr>
                </a:solidFill>
              </a:rPr>
              <a:t>Assistance technique pour le conseil en matière d’architecture technique et de performance applicative </a:t>
            </a:r>
          </a:p>
          <a:p>
            <a:pPr marL="259118" indent="-259118">
              <a:spcBef>
                <a:spcPts val="3264"/>
              </a:spcBef>
              <a:buFont typeface="Wingdings" panose="05000000000000000000" pitchFamily="2" charset="2"/>
              <a:buChar char="q"/>
            </a:pPr>
            <a:r>
              <a:rPr lang="fr-FR" sz="2539" dirty="0">
                <a:solidFill>
                  <a:schemeClr val="accent2"/>
                </a:solidFill>
              </a:rPr>
              <a:t>Lot 3</a:t>
            </a:r>
            <a:r>
              <a:rPr lang="fr-FR" sz="2539" dirty="0"/>
              <a:t>. </a:t>
            </a:r>
            <a:r>
              <a:rPr lang="fr-FR" sz="2539" dirty="0">
                <a:solidFill>
                  <a:schemeClr val="accent2">
                    <a:lumMod val="75000"/>
                  </a:schemeClr>
                </a:solidFill>
              </a:rPr>
              <a:t>Assistance technique pour la mise en place du référentiel ITIL, du système d’évaluation des coûts informatiques, et d’un centre de services </a:t>
            </a:r>
          </a:p>
          <a:p>
            <a:pPr marL="259118" indent="-259118">
              <a:spcBef>
                <a:spcPts val="3809"/>
              </a:spcBef>
              <a:buFont typeface="Wingdings" panose="05000000000000000000" pitchFamily="2" charset="2"/>
              <a:buChar char="q"/>
            </a:pPr>
            <a:r>
              <a:rPr lang="fr-FR" sz="2539" dirty="0">
                <a:solidFill>
                  <a:schemeClr val="accent2"/>
                </a:solidFill>
              </a:rPr>
              <a:t>Lot 4</a:t>
            </a:r>
            <a:r>
              <a:rPr lang="fr-FR" sz="2539" dirty="0"/>
              <a:t>. </a:t>
            </a:r>
            <a:r>
              <a:rPr lang="fr-FR" sz="2539" dirty="0">
                <a:solidFill>
                  <a:schemeClr val="accent2">
                    <a:lumMod val="75000"/>
                  </a:schemeClr>
                </a:solidFill>
              </a:rPr>
              <a:t>Etude pour l’élaboration du plan de continuité des activités (PCA) du Système d’Information du Ministère, notamment MASSAR. </a:t>
            </a:r>
            <a:endParaRPr lang="fr-FR" sz="1632" dirty="0"/>
          </a:p>
        </p:txBody>
      </p:sp>
    </p:spTree>
    <p:extLst>
      <p:ext uri="{BB962C8B-B14F-4D97-AF65-F5344CB8AC3E}">
        <p14:creationId xmlns:p14="http://schemas.microsoft.com/office/powerpoint/2010/main" val="2320712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blip>
          <a:srcRect t="33898" r="24347"/>
          <a:stretch/>
        </p:blipFill>
        <p:spPr>
          <a:xfrm>
            <a:off x="8594751" y="4632553"/>
            <a:ext cx="3597010" cy="2225447"/>
          </a:xfrm>
          <a:prstGeom prst="rect">
            <a:avLst/>
          </a:prstGeom>
        </p:spPr>
      </p:pic>
      <p:sp>
        <p:nvSpPr>
          <p:cNvPr id="2" name="Slide Number Placeholder 1"/>
          <p:cNvSpPr>
            <a:spLocks noGrp="1"/>
          </p:cNvSpPr>
          <p:nvPr>
            <p:ph type="sldNum" sz="quarter" idx="4294967295"/>
          </p:nvPr>
        </p:nvSpPr>
        <p:spPr>
          <a:xfrm>
            <a:off x="9205421" y="6607519"/>
            <a:ext cx="2804050" cy="195365"/>
          </a:xfrm>
        </p:spPr>
        <p:txBody>
          <a:bodyPr/>
          <a:lstStyle/>
          <a:p>
            <a:r>
              <a:rPr lang="fr-FR" sz="1270" b="1" dirty="0">
                <a:solidFill>
                  <a:schemeClr val="accent2">
                    <a:lumMod val="50000"/>
                  </a:schemeClr>
                </a:solidFill>
              </a:rPr>
              <a:t>-</a:t>
            </a:r>
            <a:fld id="{B6F15528-21DE-4FAA-801E-634DDDAF4B2B}" type="slidenum">
              <a:rPr lang="fr-FR" sz="1270" b="1">
                <a:solidFill>
                  <a:schemeClr val="accent2">
                    <a:lumMod val="50000"/>
                  </a:schemeClr>
                </a:solidFill>
              </a:rPr>
              <a:t>9</a:t>
            </a:fld>
            <a:r>
              <a:rPr lang="fr-FR" sz="1270" b="1" dirty="0">
                <a:solidFill>
                  <a:schemeClr val="accent2">
                    <a:lumMod val="50000"/>
                  </a:schemeClr>
                </a:solidFill>
              </a:rPr>
              <a:t>-</a:t>
            </a:r>
          </a:p>
        </p:txBody>
      </p:sp>
      <p:sp>
        <p:nvSpPr>
          <p:cNvPr id="5" name="Rectangle 4"/>
          <p:cNvSpPr/>
          <p:nvPr/>
        </p:nvSpPr>
        <p:spPr>
          <a:xfrm>
            <a:off x="240" y="0"/>
            <a:ext cx="12191521" cy="80326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250" tIns="52126" rIns="104250" bIns="52126" numCol="1" spcCol="0" rtlCol="0" fromWordArt="0" anchor="ctr" anchorCtr="0" forceAA="0" compatLnSpc="1">
            <a:prstTxWarp prst="textNoShape">
              <a:avLst/>
            </a:prstTxWarp>
            <a:noAutofit/>
          </a:bodyPr>
          <a:lstStyle/>
          <a:p>
            <a:pPr algn="ctr"/>
            <a:r>
              <a:rPr lang="fr-FR" sz="2902" b="1" dirty="0"/>
              <a:t>1. Volet Technique : </a:t>
            </a:r>
            <a:r>
              <a:rPr lang="fr-FR" sz="2902" b="1" dirty="0">
                <a:solidFill>
                  <a:srgbClr val="FFC000"/>
                </a:solidFill>
              </a:rPr>
              <a:t>Lot 1</a:t>
            </a:r>
          </a:p>
        </p:txBody>
      </p:sp>
      <p:sp>
        <p:nvSpPr>
          <p:cNvPr id="49" name="Chevron 48"/>
          <p:cNvSpPr/>
          <p:nvPr/>
        </p:nvSpPr>
        <p:spPr>
          <a:xfrm>
            <a:off x="1466418" y="1067125"/>
            <a:ext cx="10027853" cy="833092"/>
          </a:xfrm>
          <a:prstGeom prst="chevron">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0" name="Chevron 49"/>
          <p:cNvSpPr/>
          <p:nvPr/>
        </p:nvSpPr>
        <p:spPr>
          <a:xfrm>
            <a:off x="318488" y="1067124"/>
            <a:ext cx="1328485" cy="835580"/>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51" name="ZoneTexte 50"/>
          <p:cNvSpPr txBox="1"/>
          <p:nvPr/>
        </p:nvSpPr>
        <p:spPr>
          <a:xfrm>
            <a:off x="1827528" y="1079660"/>
            <a:ext cx="9399665" cy="762003"/>
          </a:xfrm>
          <a:prstGeom prst="rect">
            <a:avLst/>
          </a:prstGeom>
          <a:noFill/>
        </p:spPr>
        <p:txBody>
          <a:bodyPr wrap="square" rtlCol="0">
            <a:spAutoFit/>
          </a:bodyPr>
          <a:lstStyle/>
          <a:p>
            <a:pPr algn="ctr"/>
            <a:r>
              <a:rPr lang="fr-FR" sz="2176" b="1" dirty="0">
                <a:solidFill>
                  <a:schemeClr val="bg1"/>
                </a:solidFill>
              </a:rPr>
              <a:t>Assistance technique pour l’infogérance du Datacenter et la sécurisation du système d’information du Ministère, notamment MASSAR</a:t>
            </a:r>
          </a:p>
        </p:txBody>
      </p:sp>
      <p:sp>
        <p:nvSpPr>
          <p:cNvPr id="52" name="ZoneTexte 51"/>
          <p:cNvSpPr txBox="1"/>
          <p:nvPr/>
        </p:nvSpPr>
        <p:spPr>
          <a:xfrm>
            <a:off x="706337" y="1286955"/>
            <a:ext cx="829179" cy="399340"/>
          </a:xfrm>
          <a:prstGeom prst="rect">
            <a:avLst/>
          </a:prstGeom>
          <a:noFill/>
        </p:spPr>
        <p:txBody>
          <a:bodyPr wrap="square" rtlCol="0">
            <a:spAutoFit/>
          </a:bodyPr>
          <a:lstStyle/>
          <a:p>
            <a:pPr algn="ctr"/>
            <a:r>
              <a:rPr lang="fr-FR" sz="1995" b="1" dirty="0">
                <a:solidFill>
                  <a:schemeClr val="bg1"/>
                </a:solidFill>
              </a:rPr>
              <a:t>Lot 1</a:t>
            </a:r>
          </a:p>
        </p:txBody>
      </p:sp>
      <p:sp>
        <p:nvSpPr>
          <p:cNvPr id="63" name="Rectangle à coins arrondis 25">
            <a:extLst>
              <a:ext uri="{FF2B5EF4-FFF2-40B4-BE49-F238E27FC236}">
                <a16:creationId xmlns:a16="http://schemas.microsoft.com/office/drawing/2014/main" id="{2DF04DA6-3BDA-4929-BF99-23109105A916}"/>
              </a:ext>
            </a:extLst>
          </p:cNvPr>
          <p:cNvSpPr/>
          <p:nvPr/>
        </p:nvSpPr>
        <p:spPr>
          <a:xfrm>
            <a:off x="568141" y="2906534"/>
            <a:ext cx="4975073" cy="522375"/>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632" dirty="0"/>
              <a:t>Activité 1 : </a:t>
            </a:r>
            <a:r>
              <a:rPr lang="fr-FR" sz="1632" b="1" dirty="0"/>
              <a:t>Infogérance du Data Center</a:t>
            </a:r>
          </a:p>
        </p:txBody>
      </p:sp>
      <p:sp>
        <p:nvSpPr>
          <p:cNvPr id="64" name="Rectangle à coins arrondis 26">
            <a:extLst>
              <a:ext uri="{FF2B5EF4-FFF2-40B4-BE49-F238E27FC236}">
                <a16:creationId xmlns:a16="http://schemas.microsoft.com/office/drawing/2014/main" id="{B3BE2184-8096-49D7-B022-8B220330A849}"/>
              </a:ext>
            </a:extLst>
          </p:cNvPr>
          <p:cNvSpPr/>
          <p:nvPr/>
        </p:nvSpPr>
        <p:spPr>
          <a:xfrm>
            <a:off x="7132474" y="2906534"/>
            <a:ext cx="4509798" cy="522375"/>
          </a:xfrm>
          <a:prstGeom prst="roundRect">
            <a:avLst/>
          </a:prstGeom>
          <a:solidFill>
            <a:schemeClr val="accent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632" dirty="0"/>
              <a:t>Activité 2 : </a:t>
            </a:r>
            <a:r>
              <a:rPr lang="fr-FR" sz="1632" b="1" dirty="0"/>
              <a:t>Sécurisation du système d’information</a:t>
            </a:r>
            <a:endParaRPr lang="fr-FR" sz="1632" dirty="0"/>
          </a:p>
        </p:txBody>
      </p:sp>
      <p:grpSp>
        <p:nvGrpSpPr>
          <p:cNvPr id="68" name="Groupe 67">
            <a:extLst>
              <a:ext uri="{FF2B5EF4-FFF2-40B4-BE49-F238E27FC236}">
                <a16:creationId xmlns:a16="http://schemas.microsoft.com/office/drawing/2014/main" id="{959EA540-32E3-4FB3-85B6-C596C92A9C03}"/>
              </a:ext>
            </a:extLst>
          </p:cNvPr>
          <p:cNvGrpSpPr/>
          <p:nvPr/>
        </p:nvGrpSpPr>
        <p:grpSpPr>
          <a:xfrm>
            <a:off x="5432887" y="2295345"/>
            <a:ext cx="1906882" cy="707840"/>
            <a:chOff x="-280303" y="3139460"/>
            <a:chExt cx="3052341" cy="780590"/>
          </a:xfrm>
        </p:grpSpPr>
        <p:sp>
          <p:nvSpPr>
            <p:cNvPr id="69" name="Ellipse 68">
              <a:extLst>
                <a:ext uri="{FF2B5EF4-FFF2-40B4-BE49-F238E27FC236}">
                  <a16:creationId xmlns:a16="http://schemas.microsoft.com/office/drawing/2014/main" id="{18A8877A-CD9C-4315-A2EF-34B64F8D9C4C}"/>
                </a:ext>
              </a:extLst>
            </p:cNvPr>
            <p:cNvSpPr/>
            <p:nvPr/>
          </p:nvSpPr>
          <p:spPr>
            <a:xfrm>
              <a:off x="-280303" y="3139460"/>
              <a:ext cx="2965796" cy="78059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sz="1632" dirty="0"/>
            </a:p>
          </p:txBody>
        </p:sp>
        <p:sp>
          <p:nvSpPr>
            <p:cNvPr id="70" name="Rectangle 69">
              <a:extLst>
                <a:ext uri="{FF2B5EF4-FFF2-40B4-BE49-F238E27FC236}">
                  <a16:creationId xmlns:a16="http://schemas.microsoft.com/office/drawing/2014/main" id="{73429C54-7A1A-4E43-ABB5-49EE0950951B}"/>
                </a:ext>
              </a:extLst>
            </p:cNvPr>
            <p:cNvSpPr/>
            <p:nvPr/>
          </p:nvSpPr>
          <p:spPr>
            <a:xfrm>
              <a:off x="-250011" y="3183285"/>
              <a:ext cx="3022049" cy="655767"/>
            </a:xfrm>
            <a:prstGeom prst="rect">
              <a:avLst/>
            </a:prstGeom>
          </p:spPr>
          <p:txBody>
            <a:bodyPr wrap="square">
              <a:spAutoFit/>
            </a:bodyPr>
            <a:lstStyle/>
            <a:p>
              <a:pPr algn="ctr"/>
              <a:r>
                <a:rPr lang="fr-FR" sz="1632" b="1" dirty="0">
                  <a:solidFill>
                    <a:schemeClr val="bg1"/>
                  </a:solidFill>
                </a:rPr>
                <a:t>Consistance des prestations </a:t>
              </a:r>
            </a:p>
          </p:txBody>
        </p:sp>
      </p:grpSp>
      <p:grpSp>
        <p:nvGrpSpPr>
          <p:cNvPr id="71" name="Groupe 70">
            <a:extLst>
              <a:ext uri="{FF2B5EF4-FFF2-40B4-BE49-F238E27FC236}">
                <a16:creationId xmlns:a16="http://schemas.microsoft.com/office/drawing/2014/main" id="{6F12FF61-CC1E-476F-82D4-23AE37A1D166}"/>
              </a:ext>
            </a:extLst>
          </p:cNvPr>
          <p:cNvGrpSpPr/>
          <p:nvPr/>
        </p:nvGrpSpPr>
        <p:grpSpPr>
          <a:xfrm>
            <a:off x="568141" y="3634929"/>
            <a:ext cx="4975073" cy="3039322"/>
            <a:chOff x="635103" y="2711480"/>
            <a:chExt cx="5244247" cy="4038600"/>
          </a:xfrm>
        </p:grpSpPr>
        <p:sp>
          <p:nvSpPr>
            <p:cNvPr id="72" name="Rectangle à coins arrondis 6">
              <a:extLst>
                <a:ext uri="{FF2B5EF4-FFF2-40B4-BE49-F238E27FC236}">
                  <a16:creationId xmlns:a16="http://schemas.microsoft.com/office/drawing/2014/main" id="{CE1860E0-FEA8-4C67-827B-3D1B799AF9A3}"/>
                </a:ext>
              </a:extLst>
            </p:cNvPr>
            <p:cNvSpPr/>
            <p:nvPr/>
          </p:nvSpPr>
          <p:spPr>
            <a:xfrm>
              <a:off x="635103" y="2711480"/>
              <a:ext cx="5234400" cy="4038600"/>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73" name="Rectangle 72">
              <a:extLst>
                <a:ext uri="{FF2B5EF4-FFF2-40B4-BE49-F238E27FC236}">
                  <a16:creationId xmlns:a16="http://schemas.microsoft.com/office/drawing/2014/main" id="{283EC75F-1D43-4375-88FE-34F8DAF5981D}"/>
                </a:ext>
              </a:extLst>
            </p:cNvPr>
            <p:cNvSpPr/>
            <p:nvPr/>
          </p:nvSpPr>
          <p:spPr>
            <a:xfrm>
              <a:off x="783329" y="2881502"/>
              <a:ext cx="5096021" cy="3685827"/>
            </a:xfrm>
            <a:prstGeom prst="rect">
              <a:avLst/>
            </a:prstGeom>
          </p:spPr>
          <p:txBody>
            <a:bodyPr wrap="square">
              <a:spAutoFit/>
            </a:bodyPr>
            <a:lstStyle/>
            <a:p>
              <a:pPr marL="244723" indent="-244723">
                <a:spcAft>
                  <a:spcPts val="544"/>
                </a:spcAft>
                <a:buFont typeface="+mj-lt"/>
                <a:buAutoNum type="arabicPeriod"/>
                <a:tabLst>
                  <a:tab pos="244723" algn="l"/>
                </a:tabLst>
              </a:pPr>
              <a:r>
                <a:rPr lang="fr-FR" sz="1451" dirty="0">
                  <a:solidFill>
                    <a:srgbClr val="0070C0"/>
                  </a:solidFill>
                </a:rPr>
                <a:t>Résolution des incidents et des problèmes  d’exploitation</a:t>
              </a:r>
            </a:p>
            <a:p>
              <a:pPr marL="244723" indent="-244723">
                <a:spcAft>
                  <a:spcPts val="544"/>
                </a:spcAft>
                <a:buFont typeface="+mj-lt"/>
                <a:buAutoNum type="arabicPeriod"/>
                <a:tabLst>
                  <a:tab pos="244723" algn="l"/>
                </a:tabLst>
              </a:pPr>
              <a:r>
                <a:rPr lang="fr-FR" sz="1451" dirty="0">
                  <a:solidFill>
                    <a:srgbClr val="0070C0"/>
                  </a:solidFill>
                </a:rPr>
                <a:t>Installation d’un nouveau serveur physique ou virtuel</a:t>
              </a:r>
            </a:p>
            <a:p>
              <a:pPr marL="244723" indent="-244723">
                <a:spcAft>
                  <a:spcPts val="544"/>
                </a:spcAft>
                <a:buFont typeface="+mj-lt"/>
                <a:buAutoNum type="arabicPeriod"/>
                <a:tabLst>
                  <a:tab pos="244723" algn="l"/>
                </a:tabLst>
              </a:pPr>
              <a:r>
                <a:rPr lang="fr-FR" sz="1451" dirty="0">
                  <a:solidFill>
                    <a:srgbClr val="0070C0"/>
                  </a:solidFill>
                </a:rPr>
                <a:t>Vérification des systèmes et installation des correctifs</a:t>
              </a:r>
            </a:p>
            <a:p>
              <a:pPr marL="244723" indent="-244723">
                <a:spcAft>
                  <a:spcPts val="544"/>
                </a:spcAft>
                <a:buFont typeface="+mj-lt"/>
                <a:buAutoNum type="arabicPeriod"/>
                <a:tabLst>
                  <a:tab pos="244723" algn="l"/>
                </a:tabLst>
              </a:pPr>
              <a:r>
                <a:rPr lang="fr-FR" sz="1451" dirty="0">
                  <a:solidFill>
                    <a:srgbClr val="0070C0"/>
                  </a:solidFill>
                </a:rPr>
                <a:t>Installation des agents de sauvegarde et résolution des dysfonctionnements du système de sauvegarde</a:t>
              </a:r>
            </a:p>
            <a:p>
              <a:pPr marL="244723" indent="-244723">
                <a:spcAft>
                  <a:spcPts val="544"/>
                </a:spcAft>
                <a:buFont typeface="+mj-lt"/>
                <a:buAutoNum type="arabicPeriod"/>
                <a:tabLst>
                  <a:tab pos="244723" algn="l"/>
                </a:tabLst>
              </a:pPr>
              <a:r>
                <a:rPr lang="fr-FR" sz="1451" dirty="0">
                  <a:solidFill>
                    <a:srgbClr val="0070C0"/>
                  </a:solidFill>
                </a:rPr>
                <a:t>Maintenance préventive des systèmes et plateformes de sauvegarde</a:t>
              </a:r>
            </a:p>
            <a:p>
              <a:pPr marL="244723" indent="-244723">
                <a:spcAft>
                  <a:spcPts val="544"/>
                </a:spcAft>
                <a:buFont typeface="+mj-lt"/>
                <a:buAutoNum type="arabicPeriod"/>
                <a:tabLst>
                  <a:tab pos="244723" algn="l"/>
                </a:tabLst>
              </a:pPr>
              <a:r>
                <a:rPr lang="fr-FR" sz="1451" dirty="0">
                  <a:solidFill>
                    <a:srgbClr val="0070C0"/>
                  </a:solidFill>
                </a:rPr>
                <a:t>Migration vers de nouvelles versions des systèmes</a:t>
              </a:r>
            </a:p>
            <a:p>
              <a:pPr marL="244723" indent="-244723">
                <a:spcAft>
                  <a:spcPts val="544"/>
                </a:spcAft>
                <a:buFont typeface="+mj-lt"/>
                <a:buAutoNum type="arabicPeriod"/>
                <a:tabLst>
                  <a:tab pos="244723" algn="l"/>
                </a:tabLst>
              </a:pPr>
              <a:r>
                <a:rPr lang="fr-FR" sz="1451" dirty="0">
                  <a:solidFill>
                    <a:srgbClr val="0070C0"/>
                  </a:solidFill>
                </a:rPr>
                <a:t>Tests de restauration</a:t>
              </a:r>
            </a:p>
            <a:p>
              <a:pPr marL="244723" indent="-244723">
                <a:spcAft>
                  <a:spcPts val="544"/>
                </a:spcAft>
                <a:buFont typeface="+mj-lt"/>
                <a:buAutoNum type="arabicPeriod"/>
                <a:tabLst>
                  <a:tab pos="244723" algn="l"/>
                </a:tabLst>
              </a:pPr>
              <a:r>
                <a:rPr lang="fr-FR" sz="1451" dirty="0">
                  <a:solidFill>
                    <a:srgbClr val="0070C0"/>
                  </a:solidFill>
                </a:rPr>
                <a:t>Prestations de supervision des plateformes techniques</a:t>
              </a:r>
            </a:p>
          </p:txBody>
        </p:sp>
      </p:grpSp>
      <p:grpSp>
        <p:nvGrpSpPr>
          <p:cNvPr id="74" name="Groupe 73">
            <a:extLst>
              <a:ext uri="{FF2B5EF4-FFF2-40B4-BE49-F238E27FC236}">
                <a16:creationId xmlns:a16="http://schemas.microsoft.com/office/drawing/2014/main" id="{17BBB07F-CAD4-4A03-848C-FF349A7E0969}"/>
              </a:ext>
            </a:extLst>
          </p:cNvPr>
          <p:cNvGrpSpPr/>
          <p:nvPr/>
        </p:nvGrpSpPr>
        <p:grpSpPr>
          <a:xfrm>
            <a:off x="7132473" y="3636295"/>
            <a:ext cx="4509799" cy="2971224"/>
            <a:chOff x="1054593" y="2714625"/>
            <a:chExt cx="5233512" cy="4038600"/>
          </a:xfrm>
        </p:grpSpPr>
        <p:sp>
          <p:nvSpPr>
            <p:cNvPr id="75" name="Rectangle à coins arrondis 64">
              <a:extLst>
                <a:ext uri="{FF2B5EF4-FFF2-40B4-BE49-F238E27FC236}">
                  <a16:creationId xmlns:a16="http://schemas.microsoft.com/office/drawing/2014/main" id="{7ACFD478-3925-4F93-AE32-AB5A5071CCDF}"/>
                </a:ext>
              </a:extLst>
            </p:cNvPr>
            <p:cNvSpPr/>
            <p:nvPr/>
          </p:nvSpPr>
          <p:spPr>
            <a:xfrm>
              <a:off x="1054593" y="2714625"/>
              <a:ext cx="5233512" cy="4038600"/>
            </a:xfrm>
            <a:prstGeom prst="roundRect">
              <a:avLst>
                <a:gd name="adj" fmla="val 3559"/>
              </a:avLst>
            </a:prstGeom>
            <a:solidFill>
              <a:schemeClr val="bg1"/>
            </a:solidFill>
            <a:ln>
              <a:noFill/>
            </a:ln>
            <a:effectLst>
              <a:innerShdw blurRad="114300">
                <a:srgbClr val="0070C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32" dirty="0"/>
            </a:p>
          </p:txBody>
        </p:sp>
        <p:sp>
          <p:nvSpPr>
            <p:cNvPr id="76" name="Rectangle 75">
              <a:extLst>
                <a:ext uri="{FF2B5EF4-FFF2-40B4-BE49-F238E27FC236}">
                  <a16:creationId xmlns:a16="http://schemas.microsoft.com/office/drawing/2014/main" id="{B8E900EF-1042-4ED0-9FDA-FD3D9CCADE76}"/>
                </a:ext>
              </a:extLst>
            </p:cNvPr>
            <p:cNvSpPr/>
            <p:nvPr/>
          </p:nvSpPr>
          <p:spPr>
            <a:xfrm>
              <a:off x="1182626" y="3608598"/>
              <a:ext cx="5105479" cy="1817170"/>
            </a:xfrm>
            <a:prstGeom prst="rect">
              <a:avLst/>
            </a:prstGeom>
          </p:spPr>
          <p:txBody>
            <a:bodyPr wrap="square">
              <a:spAutoFit/>
            </a:bodyPr>
            <a:lstStyle/>
            <a:p>
              <a:pPr marL="244723" indent="-244723">
                <a:spcAft>
                  <a:spcPts val="544"/>
                </a:spcAft>
                <a:buFont typeface="+mj-lt"/>
                <a:buAutoNum type="arabicPeriod"/>
                <a:tabLst>
                  <a:tab pos="244723" algn="l"/>
                </a:tabLst>
              </a:pPr>
              <a:r>
                <a:rPr lang="fr-FR" sz="1451" dirty="0">
                  <a:solidFill>
                    <a:srgbClr val="0070C0"/>
                  </a:solidFill>
                </a:rPr>
                <a:t>Formalisation des procédures</a:t>
              </a:r>
            </a:p>
            <a:p>
              <a:pPr marL="244723" indent="-244723">
                <a:spcAft>
                  <a:spcPts val="544"/>
                </a:spcAft>
                <a:buFont typeface="+mj-lt"/>
                <a:buAutoNum type="arabicPeriod"/>
                <a:tabLst>
                  <a:tab pos="244723" algn="l"/>
                </a:tabLst>
              </a:pPr>
              <a:r>
                <a:rPr lang="fr-FR" sz="1451" dirty="0">
                  <a:solidFill>
                    <a:srgbClr val="0070C0"/>
                  </a:solidFill>
                </a:rPr>
                <a:t>Mise en place Security Information and Event Management (SIEM)</a:t>
              </a:r>
            </a:p>
            <a:p>
              <a:pPr marL="244723" indent="-244723">
                <a:spcAft>
                  <a:spcPts val="544"/>
                </a:spcAft>
                <a:buFont typeface="+mj-lt"/>
                <a:buAutoNum type="arabicPeriod"/>
                <a:tabLst>
                  <a:tab pos="244723" algn="l"/>
                </a:tabLst>
              </a:pPr>
              <a:r>
                <a:rPr lang="fr-FR" sz="1451" dirty="0">
                  <a:solidFill>
                    <a:srgbClr val="0070C0"/>
                  </a:solidFill>
                </a:rPr>
                <a:t>Mise en place d’un service Security </a:t>
              </a:r>
              <a:r>
                <a:rPr lang="fr-FR" sz="1451" dirty="0" err="1">
                  <a:solidFill>
                    <a:srgbClr val="0070C0"/>
                  </a:solidFill>
                </a:rPr>
                <a:t>Operation</a:t>
              </a:r>
              <a:r>
                <a:rPr lang="fr-FR" sz="1451" dirty="0">
                  <a:solidFill>
                    <a:srgbClr val="0070C0"/>
                  </a:solidFill>
                </a:rPr>
                <a:t> Center (SOC)</a:t>
              </a:r>
            </a:p>
          </p:txBody>
        </p:sp>
      </p:grpSp>
    </p:spTree>
    <p:extLst>
      <p:ext uri="{BB962C8B-B14F-4D97-AF65-F5344CB8AC3E}">
        <p14:creationId xmlns:p14="http://schemas.microsoft.com/office/powerpoint/2010/main" val="1217274994"/>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Custom Design - Showeet">
  <a:themeElements>
    <a:clrScheme name="Orange roug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S">
  <a:themeElements>
    <a:clrScheme name="11">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2603</TotalTime>
  <Words>3053</Words>
  <Application>Microsoft Office PowerPoint</Application>
  <PresentationFormat>Widescreen</PresentationFormat>
  <Paragraphs>468</Paragraphs>
  <Slides>36</Slides>
  <Notes>5</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36</vt:i4>
      </vt:variant>
    </vt:vector>
  </HeadingPairs>
  <TitlesOfParts>
    <vt:vector size="53" baseType="lpstr">
      <vt:lpstr>Arial</vt:lpstr>
      <vt:lpstr>Bell MT</vt:lpstr>
      <vt:lpstr>Berlin Sans FB Demi</vt:lpstr>
      <vt:lpstr>Calibri</vt:lpstr>
      <vt:lpstr>Calibri Light</vt:lpstr>
      <vt:lpstr>Corbel</vt:lpstr>
      <vt:lpstr>Roboto</vt:lpstr>
      <vt:lpstr>Sakkal Majalla</vt:lpstr>
      <vt:lpstr>Times New Roman</vt:lpstr>
      <vt:lpstr>Trebuchet MS</vt:lpstr>
      <vt:lpstr>Tw Cen MT</vt:lpstr>
      <vt:lpstr>Tw Cen MT Condensed</vt:lpstr>
      <vt:lpstr>Wingdings</vt:lpstr>
      <vt:lpstr>Wingdings 3</vt:lpstr>
      <vt:lpstr>1_Custom Design - Showeet</vt:lpstr>
      <vt:lpstr>TITLES</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Samira Mizbar</dc:creator>
  <cp:lastModifiedBy>Nazha Talmi</cp:lastModifiedBy>
  <cp:revision>258</cp:revision>
  <cp:lastPrinted>2019-01-22T17:51:58Z</cp:lastPrinted>
  <dcterms:created xsi:type="dcterms:W3CDTF">2018-11-07T12:00:03Z</dcterms:created>
  <dcterms:modified xsi:type="dcterms:W3CDTF">2019-04-22T10:21:12Z</dcterms:modified>
</cp:coreProperties>
</file>