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Lst>
  <p:notesMasterIdLst>
    <p:notesMasterId r:id="rId33"/>
  </p:notesMasterIdLst>
  <p:sldIdLst>
    <p:sldId id="303" r:id="rId4"/>
    <p:sldId id="626" r:id="rId5"/>
    <p:sldId id="627" r:id="rId6"/>
    <p:sldId id="630" r:id="rId7"/>
    <p:sldId id="631" r:id="rId8"/>
    <p:sldId id="632" r:id="rId9"/>
    <p:sldId id="633" r:id="rId10"/>
    <p:sldId id="634" r:id="rId11"/>
    <p:sldId id="635" r:id="rId12"/>
    <p:sldId id="636" r:id="rId13"/>
    <p:sldId id="637" r:id="rId14"/>
    <p:sldId id="373" r:id="rId15"/>
    <p:sldId id="415" r:id="rId16"/>
    <p:sldId id="413" r:id="rId17"/>
    <p:sldId id="375" r:id="rId18"/>
    <p:sldId id="388" r:id="rId19"/>
    <p:sldId id="408" r:id="rId20"/>
    <p:sldId id="407" r:id="rId21"/>
    <p:sldId id="628" r:id="rId22"/>
    <p:sldId id="629" r:id="rId23"/>
    <p:sldId id="389" r:id="rId24"/>
    <p:sldId id="390" r:id="rId25"/>
    <p:sldId id="398" r:id="rId26"/>
    <p:sldId id="608" r:id="rId27"/>
    <p:sldId id="374" r:id="rId28"/>
    <p:sldId id="376" r:id="rId29"/>
    <p:sldId id="402" r:id="rId30"/>
    <p:sldId id="403" r:id="rId31"/>
    <p:sldId id="372" r:id="rId32"/>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99FF"/>
    <a:srgbClr val="FFFFFF"/>
    <a:srgbClr val="8B2F0F"/>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89529" autoAdjust="0"/>
  </p:normalViewPr>
  <p:slideViewPr>
    <p:cSldViewPr snapToGrid="0">
      <p:cViewPr varScale="1">
        <p:scale>
          <a:sx n="60" d="100"/>
          <a:sy n="60" d="100"/>
        </p:scale>
        <p:origin x="81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6733E0-F0F8-4A28-B198-28EE63E1EFFD}" type="doc">
      <dgm:prSet loTypeId="urn:microsoft.com/office/officeart/2005/8/layout/hList1" loCatId="list" qsTypeId="urn:microsoft.com/office/officeart/2005/8/quickstyle/simple1" qsCatId="simple" csTypeId="urn:microsoft.com/office/officeart/2005/8/colors/colorful1" csCatId="colorful" phldr="1"/>
      <dgm:spPr>
        <a:scene3d>
          <a:camera prst="orthographicFront">
            <a:rot lat="0" lon="0" rev="0"/>
          </a:camera>
          <a:lightRig rig="soft" dir="t">
            <a:rot lat="0" lon="0" rev="0"/>
          </a:lightRig>
        </a:scene3d>
      </dgm:spPr>
      <dgm:t>
        <a:bodyPr/>
        <a:lstStyle/>
        <a:p>
          <a:endParaRPr lang="fr-FR"/>
        </a:p>
      </dgm:t>
    </dgm:pt>
    <dgm:pt modelId="{BD2907E7-8964-4F52-A1BF-207C6ADD5429}">
      <dgm:prSet phldrT="[Texte]" custT="1"/>
      <dgm:spPr>
        <a:solidFill>
          <a:srgbClr val="8B2F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FR" sz="2000" u="sng" dirty="0">
              <a:solidFill>
                <a:schemeClr val="bg1"/>
              </a:solidFill>
            </a:rPr>
            <a:t>Composante 1</a:t>
          </a:r>
        </a:p>
        <a:p>
          <a:r>
            <a:rPr lang="fr-FR" sz="2000" dirty="0"/>
            <a:t>Opération de </a:t>
          </a:r>
          <a:r>
            <a:rPr lang="fr-FR" sz="2000" dirty="0" err="1"/>
            <a:t>Melkisation</a:t>
          </a:r>
          <a:endParaRPr lang="fr-FR" sz="2000" dirty="0"/>
        </a:p>
      </dgm:t>
    </dgm:pt>
    <dgm:pt modelId="{ADECAD13-11A3-4DA0-8A6A-8570A4177209}" type="parTrans" cxnId="{69CAA57A-0197-426D-BB40-9BF3F099B14F}">
      <dgm:prSet/>
      <dgm:spPr/>
      <dgm:t>
        <a:bodyPr/>
        <a:lstStyle/>
        <a:p>
          <a:endParaRPr lang="fr-FR" sz="1600"/>
        </a:p>
      </dgm:t>
    </dgm:pt>
    <dgm:pt modelId="{86779EF8-1C4B-4A15-A9A7-FE0AB35A52D6}" type="sibTrans" cxnId="{69CAA57A-0197-426D-BB40-9BF3F099B14F}">
      <dgm:prSet/>
      <dgm:spPr/>
      <dgm:t>
        <a:bodyPr/>
        <a:lstStyle/>
        <a:p>
          <a:endParaRPr lang="fr-FR" sz="1600"/>
        </a:p>
      </dgm:t>
    </dgm:pt>
    <dgm:pt modelId="{7FB6258B-5650-4D9A-B7E6-00360792B90E}">
      <dgm:prSet phldrT="[Texte]" custT="1"/>
      <dgm:spPr>
        <a:solidFill>
          <a:schemeClr val="bg1">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fr-MA" sz="1800" dirty="0">
              <a:solidFill>
                <a:schemeClr val="tx2"/>
              </a:solidFill>
            </a:rPr>
            <a:t>Opération pilote de </a:t>
          </a:r>
          <a:r>
            <a:rPr lang="fr-MA" sz="1800" dirty="0" err="1">
              <a:solidFill>
                <a:schemeClr val="tx2"/>
              </a:solidFill>
            </a:rPr>
            <a:t>melkisation</a:t>
          </a:r>
          <a:r>
            <a:rPr lang="fr-MA" sz="1800" dirty="0">
              <a:solidFill>
                <a:schemeClr val="tx2"/>
              </a:solidFill>
            </a:rPr>
            <a:t> de près de 66.000 Ha de terres collectives situés dans les périmètres d’irrigation du Gharb et du Haouz.</a:t>
          </a:r>
          <a:endParaRPr lang="fr-FR" sz="1800" dirty="0">
            <a:solidFill>
              <a:schemeClr val="tx2"/>
            </a:solidFill>
          </a:endParaRPr>
        </a:p>
      </dgm:t>
    </dgm:pt>
    <dgm:pt modelId="{0F436109-1499-4AF4-9CB7-B2B843C6F051}" type="parTrans" cxnId="{7CCA4A49-64F0-47BE-8587-E162EF50EE49}">
      <dgm:prSet/>
      <dgm:spPr/>
      <dgm:t>
        <a:bodyPr/>
        <a:lstStyle/>
        <a:p>
          <a:endParaRPr lang="fr-FR" sz="1600"/>
        </a:p>
      </dgm:t>
    </dgm:pt>
    <dgm:pt modelId="{8E9E099E-B682-4EDB-96BC-57E02FDBAA84}" type="sibTrans" cxnId="{7CCA4A49-64F0-47BE-8587-E162EF50EE49}">
      <dgm:prSet/>
      <dgm:spPr/>
      <dgm:t>
        <a:bodyPr/>
        <a:lstStyle/>
        <a:p>
          <a:endParaRPr lang="fr-FR" sz="1600"/>
        </a:p>
      </dgm:t>
    </dgm:pt>
    <dgm:pt modelId="{F6B3ABA3-1D82-42D5-95A2-236F82233182}">
      <dgm:prSet phldrT="[Texte]" custT="1"/>
      <dgm:spPr>
        <a:solidFill>
          <a:srgbClr val="8B2F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FR" sz="2000" u="sng" dirty="0"/>
            <a:t>Composante 2</a:t>
          </a:r>
        </a:p>
        <a:p>
          <a:r>
            <a:rPr lang="fr-FR" sz="2000" dirty="0"/>
            <a:t>Mesures d’accompagnement </a:t>
          </a:r>
        </a:p>
      </dgm:t>
    </dgm:pt>
    <dgm:pt modelId="{5B4B75C4-746E-4714-BEE1-A9A4D9B7E8ED}" type="parTrans" cxnId="{CB95940F-D41F-4BBA-8885-8845B683AEA3}">
      <dgm:prSet/>
      <dgm:spPr/>
      <dgm:t>
        <a:bodyPr/>
        <a:lstStyle/>
        <a:p>
          <a:endParaRPr lang="fr-FR" sz="1600"/>
        </a:p>
      </dgm:t>
    </dgm:pt>
    <dgm:pt modelId="{35531344-AE45-4708-9353-F8073486A247}" type="sibTrans" cxnId="{CB95940F-D41F-4BBA-8885-8845B683AEA3}">
      <dgm:prSet/>
      <dgm:spPr/>
      <dgm:t>
        <a:bodyPr/>
        <a:lstStyle/>
        <a:p>
          <a:endParaRPr lang="fr-FR" sz="1600"/>
        </a:p>
      </dgm:t>
    </dgm:pt>
    <dgm:pt modelId="{9A8B5921-2D8D-42BB-B3B1-3591E9BD7342}">
      <dgm:prSet phldrT="[Texte]" custT="1"/>
      <dgm:spPr>
        <a:solidFill>
          <a:schemeClr val="bg1">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fr-MA" sz="1800" b="0" dirty="0">
              <a:solidFill>
                <a:schemeClr val="tx2"/>
              </a:solidFill>
            </a:rPr>
            <a:t>Visant à maximiser les retombées économiques et sociales de l’opération pour assurer une meilleure valorisation des terres </a:t>
          </a:r>
          <a:r>
            <a:rPr lang="fr-MA" sz="1800" b="0" dirty="0" err="1">
              <a:solidFill>
                <a:schemeClr val="tx2"/>
              </a:solidFill>
            </a:rPr>
            <a:t>melkisées</a:t>
          </a:r>
          <a:r>
            <a:rPr lang="fr-MA" sz="1800" b="0" dirty="0">
              <a:solidFill>
                <a:schemeClr val="tx2"/>
              </a:solidFill>
            </a:rPr>
            <a:t>, mais aussi pour réussir un développement inclusif de la population cible en favorisant sa qualification et son autonomisation.</a:t>
          </a:r>
          <a:endParaRPr lang="fr-FR" sz="1800" dirty="0">
            <a:solidFill>
              <a:schemeClr val="tx2"/>
            </a:solidFill>
          </a:endParaRPr>
        </a:p>
      </dgm:t>
    </dgm:pt>
    <dgm:pt modelId="{0DCC8DB0-5071-432C-8402-D93C5B910126}" type="parTrans" cxnId="{D074D64E-4816-4360-9713-A090B897FDF4}">
      <dgm:prSet/>
      <dgm:spPr/>
      <dgm:t>
        <a:bodyPr/>
        <a:lstStyle/>
        <a:p>
          <a:endParaRPr lang="fr-FR" sz="1600"/>
        </a:p>
      </dgm:t>
    </dgm:pt>
    <dgm:pt modelId="{5CC2116B-4357-4F9A-8733-CD8D69874264}" type="sibTrans" cxnId="{D074D64E-4816-4360-9713-A090B897FDF4}">
      <dgm:prSet/>
      <dgm:spPr/>
      <dgm:t>
        <a:bodyPr/>
        <a:lstStyle/>
        <a:p>
          <a:endParaRPr lang="fr-FR" sz="1600"/>
        </a:p>
      </dgm:t>
    </dgm:pt>
    <dgm:pt modelId="{C59CC934-2073-4D8B-B4DB-BCD6FC653883}">
      <dgm:prSet phldrT="[Texte]" custT="1"/>
      <dgm:spPr>
        <a:solidFill>
          <a:schemeClr val="bg1">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r>
            <a:rPr lang="fr-MA" sz="1800" b="0" dirty="0">
              <a:solidFill>
                <a:schemeClr val="tx2"/>
              </a:solidFill>
            </a:rPr>
            <a:t>Ciblant près de 132.000 participants.</a:t>
          </a:r>
          <a:endParaRPr lang="fr-FR" sz="1100" dirty="0">
            <a:solidFill>
              <a:schemeClr val="tx2"/>
            </a:solidFill>
          </a:endParaRPr>
        </a:p>
      </dgm:t>
    </dgm:pt>
    <dgm:pt modelId="{99C240CB-0935-4E76-A664-ED85326C4CB3}" type="parTrans" cxnId="{9CCF229B-DA78-4D89-9232-2DAE203ED9EC}">
      <dgm:prSet/>
      <dgm:spPr/>
      <dgm:t>
        <a:bodyPr/>
        <a:lstStyle/>
        <a:p>
          <a:endParaRPr lang="fr-FR" sz="1600"/>
        </a:p>
      </dgm:t>
    </dgm:pt>
    <dgm:pt modelId="{EAD1F476-22E7-4A26-96B0-F2B6E198A203}" type="sibTrans" cxnId="{9CCF229B-DA78-4D89-9232-2DAE203ED9EC}">
      <dgm:prSet/>
      <dgm:spPr/>
      <dgm:t>
        <a:bodyPr/>
        <a:lstStyle/>
        <a:p>
          <a:endParaRPr lang="fr-FR" sz="1600"/>
        </a:p>
      </dgm:t>
    </dgm:pt>
    <dgm:pt modelId="{E6E58297-4655-47F4-956D-6988CC2BE2A0}">
      <dgm:prSet phldrT="[Texte]" custT="1"/>
      <dgm:spPr>
        <a:solidFill>
          <a:schemeClr val="bg1">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fr-MA" sz="1800" dirty="0">
              <a:solidFill>
                <a:schemeClr val="tx2"/>
              </a:solidFill>
            </a:rPr>
            <a:t>Transformation de la propriété dans l’indivision des terres collectives situées dans les périmètres d’irrigation en propriétés individuelles de 5 Ha et ce, sur la base d’une nouvelle procédure de </a:t>
          </a:r>
          <a:r>
            <a:rPr lang="fr-MA" sz="1800" dirty="0" err="1">
              <a:solidFill>
                <a:schemeClr val="tx2"/>
              </a:solidFill>
            </a:rPr>
            <a:t>melkisation</a:t>
          </a:r>
          <a:r>
            <a:rPr lang="fr-MA" sz="1800" dirty="0">
              <a:solidFill>
                <a:schemeClr val="tx2"/>
              </a:solidFill>
            </a:rPr>
            <a:t> optimisée en termes de coûts et de délais, prenant en compte les aspects environnementaux, sociaux et de genre.</a:t>
          </a:r>
          <a:endParaRPr lang="fr-FR" sz="1800" dirty="0">
            <a:solidFill>
              <a:schemeClr val="tx2"/>
            </a:solidFill>
          </a:endParaRPr>
        </a:p>
      </dgm:t>
    </dgm:pt>
    <dgm:pt modelId="{DAE4E5FF-66C6-483B-8349-B0A047D0D449}" type="parTrans" cxnId="{2CDDDB5A-4FD8-4DC9-83CE-ED7C7429486C}">
      <dgm:prSet/>
      <dgm:spPr/>
      <dgm:t>
        <a:bodyPr/>
        <a:lstStyle/>
        <a:p>
          <a:endParaRPr lang="fr-FR"/>
        </a:p>
      </dgm:t>
    </dgm:pt>
    <dgm:pt modelId="{A3E4AEE9-39E7-46DF-ADA9-CCA34E0EB16A}" type="sibTrans" cxnId="{2CDDDB5A-4FD8-4DC9-83CE-ED7C7429486C}">
      <dgm:prSet/>
      <dgm:spPr/>
      <dgm:t>
        <a:bodyPr/>
        <a:lstStyle/>
        <a:p>
          <a:endParaRPr lang="fr-FR"/>
        </a:p>
      </dgm:t>
    </dgm:pt>
    <dgm:pt modelId="{74DDCBD3-5D77-499D-9CEF-EB28CAB2C132}" type="pres">
      <dgm:prSet presAssocID="{786733E0-F0F8-4A28-B198-28EE63E1EFFD}" presName="Name0" presStyleCnt="0">
        <dgm:presLayoutVars>
          <dgm:dir/>
          <dgm:animLvl val="lvl"/>
          <dgm:resizeHandles val="exact"/>
        </dgm:presLayoutVars>
      </dgm:prSet>
      <dgm:spPr/>
    </dgm:pt>
    <dgm:pt modelId="{B106C328-9A77-4749-8467-AA027062D3A5}" type="pres">
      <dgm:prSet presAssocID="{BD2907E7-8964-4F52-A1BF-207C6ADD5429}" presName="composite"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A63BCF46-09E9-42B0-8029-FB50CA35507D}" type="pres">
      <dgm:prSet presAssocID="{BD2907E7-8964-4F52-A1BF-207C6ADD5429}" presName="parTx" presStyleLbl="alignNode1" presStyleIdx="0" presStyleCnt="2">
        <dgm:presLayoutVars>
          <dgm:chMax val="0"/>
          <dgm:chPref val="0"/>
          <dgm:bulletEnabled val="1"/>
        </dgm:presLayoutVars>
      </dgm:prSet>
      <dgm:spPr/>
    </dgm:pt>
    <dgm:pt modelId="{5F29BF4D-1F60-41E6-994B-B78D0AAF6A04}" type="pres">
      <dgm:prSet presAssocID="{BD2907E7-8964-4F52-A1BF-207C6ADD5429}" presName="desTx" presStyleLbl="alignAccFollowNode1" presStyleIdx="0" presStyleCnt="2" custScaleY="100000">
        <dgm:presLayoutVars>
          <dgm:bulletEnabled val="1"/>
        </dgm:presLayoutVars>
      </dgm:prSet>
      <dgm:spPr/>
    </dgm:pt>
    <dgm:pt modelId="{B19E191B-7B54-4AB8-8C90-A0E82BAE6703}" type="pres">
      <dgm:prSet presAssocID="{86779EF8-1C4B-4A15-A9A7-FE0AB35A52D6}" presName="space"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8102986C-8568-4770-8902-4E2C6651308F}" type="pres">
      <dgm:prSet presAssocID="{F6B3ABA3-1D82-42D5-95A2-236F82233182}" presName="composite"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560E9AF8-29BF-44C6-BA3A-12434574EB07}" type="pres">
      <dgm:prSet presAssocID="{F6B3ABA3-1D82-42D5-95A2-236F82233182}" presName="parTx" presStyleLbl="alignNode1" presStyleIdx="1" presStyleCnt="2">
        <dgm:presLayoutVars>
          <dgm:chMax val="0"/>
          <dgm:chPref val="0"/>
          <dgm:bulletEnabled val="1"/>
        </dgm:presLayoutVars>
      </dgm:prSet>
      <dgm:spPr/>
    </dgm:pt>
    <dgm:pt modelId="{66696B33-984E-4AD0-A01E-90009F190852}" type="pres">
      <dgm:prSet presAssocID="{F6B3ABA3-1D82-42D5-95A2-236F82233182}" presName="desTx" presStyleLbl="alignAccFollowNode1" presStyleIdx="1" presStyleCnt="2">
        <dgm:presLayoutVars>
          <dgm:bulletEnabled val="1"/>
        </dgm:presLayoutVars>
      </dgm:prSet>
      <dgm:spPr/>
    </dgm:pt>
  </dgm:ptLst>
  <dgm:cxnLst>
    <dgm:cxn modelId="{AD3AA709-7A8A-4B92-8CD7-71F3416FB672}" type="presOf" srcId="{BD2907E7-8964-4F52-A1BF-207C6ADD5429}" destId="{A63BCF46-09E9-42B0-8029-FB50CA35507D}" srcOrd="0" destOrd="0" presId="urn:microsoft.com/office/officeart/2005/8/layout/hList1"/>
    <dgm:cxn modelId="{CB95940F-D41F-4BBA-8885-8845B683AEA3}" srcId="{786733E0-F0F8-4A28-B198-28EE63E1EFFD}" destId="{F6B3ABA3-1D82-42D5-95A2-236F82233182}" srcOrd="1" destOrd="0" parTransId="{5B4B75C4-746E-4714-BEE1-A9A4D9B7E8ED}" sibTransId="{35531344-AE45-4708-9353-F8073486A247}"/>
    <dgm:cxn modelId="{EE825E22-4EB1-4FFF-906D-186E252C0F85}" type="presOf" srcId="{9A8B5921-2D8D-42BB-B3B1-3591E9BD7342}" destId="{66696B33-984E-4AD0-A01E-90009F190852}" srcOrd="0" destOrd="0" presId="urn:microsoft.com/office/officeart/2005/8/layout/hList1"/>
    <dgm:cxn modelId="{6F66C42F-5536-4598-8E2D-204452D891CC}" type="presOf" srcId="{786733E0-F0F8-4A28-B198-28EE63E1EFFD}" destId="{74DDCBD3-5D77-499D-9CEF-EB28CAB2C132}" srcOrd="0" destOrd="0" presId="urn:microsoft.com/office/officeart/2005/8/layout/hList1"/>
    <dgm:cxn modelId="{0F409D38-E7A2-4B91-89A4-98A6A2251425}" type="presOf" srcId="{E6E58297-4655-47F4-956D-6988CC2BE2A0}" destId="{5F29BF4D-1F60-41E6-994B-B78D0AAF6A04}" srcOrd="0" destOrd="0" presId="urn:microsoft.com/office/officeart/2005/8/layout/hList1"/>
    <dgm:cxn modelId="{C1CBFC63-C58E-4525-981A-413D3A073CC1}" type="presOf" srcId="{7FB6258B-5650-4D9A-B7E6-00360792B90E}" destId="{5F29BF4D-1F60-41E6-994B-B78D0AAF6A04}" srcOrd="0" destOrd="1" presId="urn:microsoft.com/office/officeart/2005/8/layout/hList1"/>
    <dgm:cxn modelId="{7CCA4A49-64F0-47BE-8587-E162EF50EE49}" srcId="{BD2907E7-8964-4F52-A1BF-207C6ADD5429}" destId="{7FB6258B-5650-4D9A-B7E6-00360792B90E}" srcOrd="1" destOrd="0" parTransId="{0F436109-1499-4AF4-9CB7-B2B843C6F051}" sibTransId="{8E9E099E-B682-4EDB-96BC-57E02FDBAA84}"/>
    <dgm:cxn modelId="{D074D64E-4816-4360-9713-A090B897FDF4}" srcId="{F6B3ABA3-1D82-42D5-95A2-236F82233182}" destId="{9A8B5921-2D8D-42BB-B3B1-3591E9BD7342}" srcOrd="0" destOrd="0" parTransId="{0DCC8DB0-5071-432C-8402-D93C5B910126}" sibTransId="{5CC2116B-4357-4F9A-8733-CD8D69874264}"/>
    <dgm:cxn modelId="{69CAA57A-0197-426D-BB40-9BF3F099B14F}" srcId="{786733E0-F0F8-4A28-B198-28EE63E1EFFD}" destId="{BD2907E7-8964-4F52-A1BF-207C6ADD5429}" srcOrd="0" destOrd="0" parTransId="{ADECAD13-11A3-4DA0-8A6A-8570A4177209}" sibTransId="{86779EF8-1C4B-4A15-A9A7-FE0AB35A52D6}"/>
    <dgm:cxn modelId="{2CDDDB5A-4FD8-4DC9-83CE-ED7C7429486C}" srcId="{BD2907E7-8964-4F52-A1BF-207C6ADD5429}" destId="{E6E58297-4655-47F4-956D-6988CC2BE2A0}" srcOrd="0" destOrd="0" parTransId="{DAE4E5FF-66C6-483B-8349-B0A047D0D449}" sibTransId="{A3E4AEE9-39E7-46DF-ADA9-CCA34E0EB16A}"/>
    <dgm:cxn modelId="{C389DE96-DFF3-42D2-89CF-442B905E803C}" type="presOf" srcId="{F6B3ABA3-1D82-42D5-95A2-236F82233182}" destId="{560E9AF8-29BF-44C6-BA3A-12434574EB07}" srcOrd="0" destOrd="0" presId="urn:microsoft.com/office/officeart/2005/8/layout/hList1"/>
    <dgm:cxn modelId="{9CCF229B-DA78-4D89-9232-2DAE203ED9EC}" srcId="{F6B3ABA3-1D82-42D5-95A2-236F82233182}" destId="{C59CC934-2073-4D8B-B4DB-BCD6FC653883}" srcOrd="1" destOrd="0" parTransId="{99C240CB-0935-4E76-A664-ED85326C4CB3}" sibTransId="{EAD1F476-22E7-4A26-96B0-F2B6E198A203}"/>
    <dgm:cxn modelId="{9BA0269F-7D5D-409F-911F-91239C3C0FD3}" type="presOf" srcId="{C59CC934-2073-4D8B-B4DB-BCD6FC653883}" destId="{66696B33-984E-4AD0-A01E-90009F190852}" srcOrd="0" destOrd="1" presId="urn:microsoft.com/office/officeart/2005/8/layout/hList1"/>
    <dgm:cxn modelId="{73376ACA-317C-400E-A71D-9E3B9A4E08F3}" type="presParOf" srcId="{74DDCBD3-5D77-499D-9CEF-EB28CAB2C132}" destId="{B106C328-9A77-4749-8467-AA027062D3A5}" srcOrd="0" destOrd="0" presId="urn:microsoft.com/office/officeart/2005/8/layout/hList1"/>
    <dgm:cxn modelId="{B23F98DA-E215-4615-A022-3B1E23BD8DDE}" type="presParOf" srcId="{B106C328-9A77-4749-8467-AA027062D3A5}" destId="{A63BCF46-09E9-42B0-8029-FB50CA35507D}" srcOrd="0" destOrd="0" presId="urn:microsoft.com/office/officeart/2005/8/layout/hList1"/>
    <dgm:cxn modelId="{48BC1BF6-2F46-451C-BDC5-EF0B8853CCA3}" type="presParOf" srcId="{B106C328-9A77-4749-8467-AA027062D3A5}" destId="{5F29BF4D-1F60-41E6-994B-B78D0AAF6A04}" srcOrd="1" destOrd="0" presId="urn:microsoft.com/office/officeart/2005/8/layout/hList1"/>
    <dgm:cxn modelId="{C7575440-1768-4507-ACC1-00D0D7A6405E}" type="presParOf" srcId="{74DDCBD3-5D77-499D-9CEF-EB28CAB2C132}" destId="{B19E191B-7B54-4AB8-8C90-A0E82BAE6703}" srcOrd="1" destOrd="0" presId="urn:microsoft.com/office/officeart/2005/8/layout/hList1"/>
    <dgm:cxn modelId="{FE944B3A-B579-4538-8C2D-C398EB8E824C}" type="presParOf" srcId="{74DDCBD3-5D77-499D-9CEF-EB28CAB2C132}" destId="{8102986C-8568-4770-8902-4E2C6651308F}" srcOrd="2" destOrd="0" presId="urn:microsoft.com/office/officeart/2005/8/layout/hList1"/>
    <dgm:cxn modelId="{DA0716AE-E794-4F6A-8594-830A24644476}" type="presParOf" srcId="{8102986C-8568-4770-8902-4E2C6651308F}" destId="{560E9AF8-29BF-44C6-BA3A-12434574EB07}" srcOrd="0" destOrd="0" presId="urn:microsoft.com/office/officeart/2005/8/layout/hList1"/>
    <dgm:cxn modelId="{8C3D5AE2-2C2D-45FA-878A-CA4DC85402D9}" type="presParOf" srcId="{8102986C-8568-4770-8902-4E2C6651308F}" destId="{66696B33-984E-4AD0-A01E-90009F19085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2E5DBA-E72E-424A-A5EF-0BBD5EDCB165}" type="doc">
      <dgm:prSet loTypeId="urn:microsoft.com/office/officeart/2005/8/layout/default" loCatId="list" qsTypeId="urn:microsoft.com/office/officeart/2005/8/quickstyle/simple1" qsCatId="simple" csTypeId="urn:microsoft.com/office/officeart/2005/8/colors/accent2_1" csCatId="accent2" phldr="1"/>
      <dgm:spPr>
        <a:scene3d>
          <a:camera prst="orthographicFront">
            <a:rot lat="0" lon="0" rev="0"/>
          </a:camera>
          <a:lightRig rig="soft" dir="t">
            <a:rot lat="0" lon="0" rev="0"/>
          </a:lightRig>
        </a:scene3d>
      </dgm:spPr>
      <dgm:t>
        <a:bodyPr/>
        <a:lstStyle/>
        <a:p>
          <a:endParaRPr lang="fr-FR"/>
        </a:p>
      </dgm:t>
    </dgm:pt>
    <dgm:pt modelId="{05C9C803-F792-4F6A-9953-598186847164}">
      <dgm:prSet phldrT="[Texte]"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MA" sz="2000" dirty="0">
              <a:solidFill>
                <a:schemeClr val="tx2"/>
              </a:solidFill>
            </a:rPr>
            <a:t>Groupe Crédit Agricole du Maroc (GCAM)</a:t>
          </a:r>
          <a:endParaRPr lang="fr-FR" sz="2000" dirty="0">
            <a:solidFill>
              <a:schemeClr val="tx2"/>
            </a:solidFill>
          </a:endParaRPr>
        </a:p>
      </dgm:t>
    </dgm:pt>
    <dgm:pt modelId="{528689FC-5D93-4364-AE72-2C05F8897375}" type="parTrans" cxnId="{B6FCE525-317F-4945-A803-99FA443F1D0A}">
      <dgm:prSet/>
      <dgm:spPr/>
      <dgm:t>
        <a:bodyPr/>
        <a:lstStyle/>
        <a:p>
          <a:endParaRPr lang="fr-FR"/>
        </a:p>
      </dgm:t>
    </dgm:pt>
    <dgm:pt modelId="{FEF3FFD2-750C-4B48-BD55-3915DEE36FD2}" type="sibTrans" cxnId="{B6FCE525-317F-4945-A803-99FA443F1D0A}">
      <dgm:prSet/>
      <dgm:spPr/>
      <dgm:t>
        <a:bodyPr/>
        <a:lstStyle/>
        <a:p>
          <a:endParaRPr lang="fr-FR"/>
        </a:p>
      </dgm:t>
    </dgm:pt>
    <dgm:pt modelId="{ECECEA2E-E876-45B4-941B-6393532A8C2B}">
      <dgm:prSet phldrT="[Texte]"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MA" sz="2000" dirty="0">
              <a:solidFill>
                <a:schemeClr val="tx2"/>
              </a:solidFill>
            </a:rPr>
            <a:t>Agence Nationale de Lutte Contre l’Analphabétisme (ANLCA)</a:t>
          </a:r>
          <a:endParaRPr lang="fr-FR" sz="2000" dirty="0">
            <a:solidFill>
              <a:schemeClr val="tx2"/>
            </a:solidFill>
          </a:endParaRPr>
        </a:p>
      </dgm:t>
    </dgm:pt>
    <dgm:pt modelId="{E8C9112C-C2EC-40E6-B357-4642DBB5104E}" type="parTrans" cxnId="{ACA91AF2-29A9-43B6-A44A-752B788C5448}">
      <dgm:prSet/>
      <dgm:spPr/>
      <dgm:t>
        <a:bodyPr/>
        <a:lstStyle/>
        <a:p>
          <a:endParaRPr lang="fr-FR"/>
        </a:p>
      </dgm:t>
    </dgm:pt>
    <dgm:pt modelId="{D3DBF2A8-E1B7-4D26-BAFC-5311CC23944C}" type="sibTrans" cxnId="{ACA91AF2-29A9-43B6-A44A-752B788C5448}">
      <dgm:prSet/>
      <dgm:spPr/>
      <dgm:t>
        <a:bodyPr/>
        <a:lstStyle/>
        <a:p>
          <a:endParaRPr lang="fr-FR"/>
        </a:p>
      </dgm:t>
    </dgm:pt>
    <dgm:pt modelId="{88424376-658B-475E-980D-2F12A23CFC37}">
      <dgm:prSet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MA" sz="2000" dirty="0">
              <a:solidFill>
                <a:schemeClr val="tx2"/>
              </a:solidFill>
            </a:rPr>
            <a:t>Office National du Conseil Agricole (ONCA)</a:t>
          </a:r>
          <a:endParaRPr lang="fr-FR" sz="2000" dirty="0">
            <a:solidFill>
              <a:schemeClr val="tx2"/>
            </a:solidFill>
          </a:endParaRPr>
        </a:p>
      </dgm:t>
    </dgm:pt>
    <dgm:pt modelId="{4DE4A4C9-BD75-485D-A810-965F94B0F4E9}" type="parTrans" cxnId="{35BA4FD0-C265-4552-85F2-4B424D002B8D}">
      <dgm:prSet/>
      <dgm:spPr/>
      <dgm:t>
        <a:bodyPr/>
        <a:lstStyle/>
        <a:p>
          <a:endParaRPr lang="fr-FR"/>
        </a:p>
      </dgm:t>
    </dgm:pt>
    <dgm:pt modelId="{1D654CC3-2DA8-44D3-B627-93C0DAFF557A}" type="sibTrans" cxnId="{35BA4FD0-C265-4552-85F2-4B424D002B8D}">
      <dgm:prSet/>
      <dgm:spPr/>
      <dgm:t>
        <a:bodyPr/>
        <a:lstStyle/>
        <a:p>
          <a:endParaRPr lang="fr-FR"/>
        </a:p>
      </dgm:t>
    </dgm:pt>
    <dgm:pt modelId="{3FEB2089-6870-450B-ACE7-54D51EC5A70D}" type="pres">
      <dgm:prSet presAssocID="{8F2E5DBA-E72E-424A-A5EF-0BBD5EDCB165}" presName="diagram" presStyleCnt="0">
        <dgm:presLayoutVars>
          <dgm:dir/>
          <dgm:resizeHandles val="exact"/>
        </dgm:presLayoutVars>
      </dgm:prSet>
      <dgm:spPr/>
    </dgm:pt>
    <dgm:pt modelId="{A18547E1-5D5E-465F-86FE-00D0B4CB448F}" type="pres">
      <dgm:prSet presAssocID="{05C9C803-F792-4F6A-9953-598186847164}" presName="node" presStyleLbl="node1" presStyleIdx="0" presStyleCnt="3">
        <dgm:presLayoutVars>
          <dgm:bulletEnabled val="1"/>
        </dgm:presLayoutVars>
      </dgm:prSet>
      <dgm:spPr/>
    </dgm:pt>
    <dgm:pt modelId="{50D9F885-F9B1-40F8-91A0-CF5584843402}" type="pres">
      <dgm:prSet presAssocID="{FEF3FFD2-750C-4B48-BD55-3915DEE36FD2}"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4910D22-F387-4293-A3E1-4640EECC174C}" type="pres">
      <dgm:prSet presAssocID="{88424376-658B-475E-980D-2F12A23CFC37}" presName="node" presStyleLbl="node1" presStyleIdx="1" presStyleCnt="3">
        <dgm:presLayoutVars>
          <dgm:bulletEnabled val="1"/>
        </dgm:presLayoutVars>
      </dgm:prSet>
      <dgm:spPr/>
    </dgm:pt>
    <dgm:pt modelId="{126F905E-1C36-49DA-9D22-6918D630DF9B}" type="pres">
      <dgm:prSet presAssocID="{1D654CC3-2DA8-44D3-B627-93C0DAFF557A}"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E1A6999B-D670-423C-B354-1FEB904F4268}" type="pres">
      <dgm:prSet presAssocID="{ECECEA2E-E876-45B4-941B-6393532A8C2B}" presName="node" presStyleLbl="node1" presStyleIdx="2" presStyleCnt="3">
        <dgm:presLayoutVars>
          <dgm:bulletEnabled val="1"/>
        </dgm:presLayoutVars>
      </dgm:prSet>
      <dgm:spPr/>
    </dgm:pt>
  </dgm:ptLst>
  <dgm:cxnLst>
    <dgm:cxn modelId="{B6FCE525-317F-4945-A803-99FA443F1D0A}" srcId="{8F2E5DBA-E72E-424A-A5EF-0BBD5EDCB165}" destId="{05C9C803-F792-4F6A-9953-598186847164}" srcOrd="0" destOrd="0" parTransId="{528689FC-5D93-4364-AE72-2C05F8897375}" sibTransId="{FEF3FFD2-750C-4B48-BD55-3915DEE36FD2}"/>
    <dgm:cxn modelId="{59E13E46-9C34-4C9C-BB26-9E70DC768003}" type="presOf" srcId="{88424376-658B-475E-980D-2F12A23CFC37}" destId="{64910D22-F387-4293-A3E1-4640EECC174C}" srcOrd="0" destOrd="0" presId="urn:microsoft.com/office/officeart/2005/8/layout/default"/>
    <dgm:cxn modelId="{F100E646-896E-44BF-A362-94DD312DD810}" type="presOf" srcId="{ECECEA2E-E876-45B4-941B-6393532A8C2B}" destId="{E1A6999B-D670-423C-B354-1FEB904F4268}" srcOrd="0" destOrd="0" presId="urn:microsoft.com/office/officeart/2005/8/layout/default"/>
    <dgm:cxn modelId="{0D241887-5539-452A-B4C9-E7CECD792D50}" type="presOf" srcId="{05C9C803-F792-4F6A-9953-598186847164}" destId="{A18547E1-5D5E-465F-86FE-00D0B4CB448F}" srcOrd="0" destOrd="0" presId="urn:microsoft.com/office/officeart/2005/8/layout/default"/>
    <dgm:cxn modelId="{35BA4FD0-C265-4552-85F2-4B424D002B8D}" srcId="{8F2E5DBA-E72E-424A-A5EF-0BBD5EDCB165}" destId="{88424376-658B-475E-980D-2F12A23CFC37}" srcOrd="1" destOrd="0" parTransId="{4DE4A4C9-BD75-485D-A810-965F94B0F4E9}" sibTransId="{1D654CC3-2DA8-44D3-B627-93C0DAFF557A}"/>
    <dgm:cxn modelId="{D39E9FED-928C-47D4-AE74-9505FBCD0699}" type="presOf" srcId="{8F2E5DBA-E72E-424A-A5EF-0BBD5EDCB165}" destId="{3FEB2089-6870-450B-ACE7-54D51EC5A70D}" srcOrd="0" destOrd="0" presId="urn:microsoft.com/office/officeart/2005/8/layout/default"/>
    <dgm:cxn modelId="{ACA91AF2-29A9-43B6-A44A-752B788C5448}" srcId="{8F2E5DBA-E72E-424A-A5EF-0BBD5EDCB165}" destId="{ECECEA2E-E876-45B4-941B-6393532A8C2B}" srcOrd="2" destOrd="0" parTransId="{E8C9112C-C2EC-40E6-B357-4642DBB5104E}" sibTransId="{D3DBF2A8-E1B7-4D26-BAFC-5311CC23944C}"/>
    <dgm:cxn modelId="{0CE4EBE7-A84F-46F2-A607-9AA03F25BF66}" type="presParOf" srcId="{3FEB2089-6870-450B-ACE7-54D51EC5A70D}" destId="{A18547E1-5D5E-465F-86FE-00D0B4CB448F}" srcOrd="0" destOrd="0" presId="urn:microsoft.com/office/officeart/2005/8/layout/default"/>
    <dgm:cxn modelId="{86D4705E-D587-4657-B650-76C9A8821459}" type="presParOf" srcId="{3FEB2089-6870-450B-ACE7-54D51EC5A70D}" destId="{50D9F885-F9B1-40F8-91A0-CF5584843402}" srcOrd="1" destOrd="0" presId="urn:microsoft.com/office/officeart/2005/8/layout/default"/>
    <dgm:cxn modelId="{BB978464-2B8A-4E35-93FB-282914F8E1D3}" type="presParOf" srcId="{3FEB2089-6870-450B-ACE7-54D51EC5A70D}" destId="{64910D22-F387-4293-A3E1-4640EECC174C}" srcOrd="2" destOrd="0" presId="urn:microsoft.com/office/officeart/2005/8/layout/default"/>
    <dgm:cxn modelId="{8A4F2896-3F65-470C-B24A-4801FC6C9FAB}" type="presParOf" srcId="{3FEB2089-6870-450B-ACE7-54D51EC5A70D}" destId="{126F905E-1C36-49DA-9D22-6918D630DF9B}" srcOrd="3" destOrd="0" presId="urn:microsoft.com/office/officeart/2005/8/layout/default"/>
    <dgm:cxn modelId="{8E174260-988B-47C1-BA57-611BFD2C111D}" type="presParOf" srcId="{3FEB2089-6870-450B-ACE7-54D51EC5A70D}" destId="{E1A6999B-D670-423C-B354-1FEB904F4268}"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2E5DBA-E72E-424A-A5EF-0BBD5EDCB165}" type="doc">
      <dgm:prSet loTypeId="urn:microsoft.com/office/officeart/2005/8/layout/default" loCatId="list" qsTypeId="urn:microsoft.com/office/officeart/2005/8/quickstyle/simple1" qsCatId="simple" csTypeId="urn:microsoft.com/office/officeart/2005/8/colors/accent2_1" csCatId="accent2" phldr="1"/>
      <dgm:spPr>
        <a:scene3d>
          <a:camera prst="orthographicFront">
            <a:rot lat="0" lon="0" rev="0"/>
          </a:camera>
          <a:lightRig rig="soft" dir="t">
            <a:rot lat="0" lon="0" rev="0"/>
          </a:lightRig>
        </a:scene3d>
      </dgm:spPr>
      <dgm:t>
        <a:bodyPr/>
        <a:lstStyle/>
        <a:p>
          <a:endParaRPr lang="fr-FR"/>
        </a:p>
      </dgm:t>
    </dgm:pt>
    <dgm:pt modelId="{05C9C803-F792-4F6A-9953-598186847164}">
      <dgm:prSet phldrT="[Texte]"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FR" sz="2000" noProof="0" dirty="0">
              <a:solidFill>
                <a:schemeClr val="tx2"/>
              </a:solidFill>
            </a:rPr>
            <a:t>Ministère</a:t>
          </a:r>
          <a:r>
            <a:rPr lang="en-US" sz="2000" dirty="0">
              <a:solidFill>
                <a:schemeClr val="tx2"/>
              </a:solidFill>
            </a:rPr>
            <a:t> de </a:t>
          </a:r>
          <a:r>
            <a:rPr lang="fr-FR" sz="2000" noProof="0" dirty="0">
              <a:solidFill>
                <a:schemeClr val="tx2"/>
              </a:solidFill>
            </a:rPr>
            <a:t>l’Intérieur </a:t>
          </a:r>
          <a:endParaRPr lang="fr-FR" sz="2000" dirty="0">
            <a:solidFill>
              <a:schemeClr val="tx2"/>
            </a:solidFill>
          </a:endParaRPr>
        </a:p>
      </dgm:t>
    </dgm:pt>
    <dgm:pt modelId="{528689FC-5D93-4364-AE72-2C05F8897375}" type="parTrans" cxnId="{B6FCE525-317F-4945-A803-99FA443F1D0A}">
      <dgm:prSet/>
      <dgm:spPr/>
      <dgm:t>
        <a:bodyPr/>
        <a:lstStyle/>
        <a:p>
          <a:endParaRPr lang="fr-FR"/>
        </a:p>
      </dgm:t>
    </dgm:pt>
    <dgm:pt modelId="{FEF3FFD2-750C-4B48-BD55-3915DEE36FD2}" type="sibTrans" cxnId="{B6FCE525-317F-4945-A803-99FA443F1D0A}">
      <dgm:prSet/>
      <dgm:spPr/>
      <dgm:t>
        <a:bodyPr/>
        <a:lstStyle/>
        <a:p>
          <a:endParaRPr lang="fr-FR"/>
        </a:p>
      </dgm:t>
    </dgm:pt>
    <dgm:pt modelId="{ECECEA2E-E876-45B4-941B-6393532A8C2B}">
      <dgm:prSet phldrT="[Texte]"/>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MA" dirty="0">
              <a:solidFill>
                <a:schemeClr val="tx2"/>
              </a:solidFill>
            </a:rPr>
            <a:t>Agence Nationale de la Conservation Foncière, du Cadastre et de la Cartographie (</a:t>
          </a:r>
          <a:r>
            <a:rPr lang="fr-FR" dirty="0">
              <a:solidFill>
                <a:schemeClr val="tx2"/>
              </a:solidFill>
            </a:rPr>
            <a:t>ANCFCC)</a:t>
          </a:r>
        </a:p>
      </dgm:t>
    </dgm:pt>
    <dgm:pt modelId="{E8C9112C-C2EC-40E6-B357-4642DBB5104E}" type="parTrans" cxnId="{ACA91AF2-29A9-43B6-A44A-752B788C5448}">
      <dgm:prSet/>
      <dgm:spPr/>
      <dgm:t>
        <a:bodyPr/>
        <a:lstStyle/>
        <a:p>
          <a:endParaRPr lang="fr-FR"/>
        </a:p>
      </dgm:t>
    </dgm:pt>
    <dgm:pt modelId="{D3DBF2A8-E1B7-4D26-BAFC-5311CC23944C}" type="sibTrans" cxnId="{ACA91AF2-29A9-43B6-A44A-752B788C5448}">
      <dgm:prSet/>
      <dgm:spPr/>
      <dgm:t>
        <a:bodyPr/>
        <a:lstStyle/>
        <a:p>
          <a:endParaRPr lang="fr-FR"/>
        </a:p>
      </dgm:t>
    </dgm:pt>
    <dgm:pt modelId="{88424376-658B-475E-980D-2F12A23CFC37}">
      <dgm:prSet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FR" sz="2000" dirty="0">
              <a:solidFill>
                <a:schemeClr val="tx2"/>
              </a:solidFill>
            </a:rPr>
            <a:t>Ministère de l’Agriculture</a:t>
          </a:r>
        </a:p>
      </dgm:t>
    </dgm:pt>
    <dgm:pt modelId="{4DE4A4C9-BD75-485D-A810-965F94B0F4E9}" type="parTrans" cxnId="{35BA4FD0-C265-4552-85F2-4B424D002B8D}">
      <dgm:prSet/>
      <dgm:spPr/>
      <dgm:t>
        <a:bodyPr/>
        <a:lstStyle/>
        <a:p>
          <a:endParaRPr lang="fr-FR"/>
        </a:p>
      </dgm:t>
    </dgm:pt>
    <dgm:pt modelId="{1D654CC3-2DA8-44D3-B627-93C0DAFF557A}" type="sibTrans" cxnId="{35BA4FD0-C265-4552-85F2-4B424D002B8D}">
      <dgm:prSet/>
      <dgm:spPr/>
      <dgm:t>
        <a:bodyPr/>
        <a:lstStyle/>
        <a:p>
          <a:endParaRPr lang="fr-FR"/>
        </a:p>
      </dgm:t>
    </dgm:pt>
    <dgm:pt modelId="{8A21A914-39DF-4265-A5F0-BBA882745AC3}">
      <dgm:prSet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r-FR" sz="2000" dirty="0">
              <a:solidFill>
                <a:schemeClr val="tx2"/>
              </a:solidFill>
            </a:rPr>
            <a:t>Office Régional de Mise en valeur Agricole (ORMVA du Gharb et du Haouz)</a:t>
          </a:r>
        </a:p>
      </dgm:t>
    </dgm:pt>
    <dgm:pt modelId="{6F0F9979-FD19-4102-9C52-87C8523C0C6F}" type="parTrans" cxnId="{6E82FBFA-43C9-434E-A989-A94475BA40FE}">
      <dgm:prSet/>
      <dgm:spPr/>
      <dgm:t>
        <a:bodyPr/>
        <a:lstStyle/>
        <a:p>
          <a:endParaRPr lang="fr-FR"/>
        </a:p>
      </dgm:t>
    </dgm:pt>
    <dgm:pt modelId="{D9F3321E-0A91-4F1D-87D8-15859B1A5291}" type="sibTrans" cxnId="{6E82FBFA-43C9-434E-A989-A94475BA40FE}">
      <dgm:prSet/>
      <dgm:spPr/>
      <dgm:t>
        <a:bodyPr/>
        <a:lstStyle/>
        <a:p>
          <a:endParaRPr lang="fr-FR"/>
        </a:p>
      </dgm:t>
    </dgm:pt>
    <dgm:pt modelId="{3FEB2089-6870-450B-ACE7-54D51EC5A70D}" type="pres">
      <dgm:prSet presAssocID="{8F2E5DBA-E72E-424A-A5EF-0BBD5EDCB165}" presName="diagram" presStyleCnt="0">
        <dgm:presLayoutVars>
          <dgm:dir/>
          <dgm:resizeHandles val="exact"/>
        </dgm:presLayoutVars>
      </dgm:prSet>
      <dgm:spPr/>
    </dgm:pt>
    <dgm:pt modelId="{A18547E1-5D5E-465F-86FE-00D0B4CB448F}" type="pres">
      <dgm:prSet presAssocID="{05C9C803-F792-4F6A-9953-598186847164}" presName="node" presStyleLbl="node1" presStyleIdx="0" presStyleCnt="4" custLinFactNeighborX="-288" custLinFactNeighborY="303">
        <dgm:presLayoutVars>
          <dgm:bulletEnabled val="1"/>
        </dgm:presLayoutVars>
      </dgm:prSet>
      <dgm:spPr/>
    </dgm:pt>
    <dgm:pt modelId="{50D9F885-F9B1-40F8-91A0-CF5584843402}" type="pres">
      <dgm:prSet presAssocID="{FEF3FFD2-750C-4B48-BD55-3915DEE36FD2}"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4910D22-F387-4293-A3E1-4640EECC174C}" type="pres">
      <dgm:prSet presAssocID="{88424376-658B-475E-980D-2F12A23CFC37}" presName="node" presStyleLbl="node1" presStyleIdx="1" presStyleCnt="4" custLinFactNeighborX="-288" custLinFactNeighborY="303">
        <dgm:presLayoutVars>
          <dgm:bulletEnabled val="1"/>
        </dgm:presLayoutVars>
      </dgm:prSet>
      <dgm:spPr/>
    </dgm:pt>
    <dgm:pt modelId="{126F905E-1C36-49DA-9D22-6918D630DF9B}" type="pres">
      <dgm:prSet presAssocID="{1D654CC3-2DA8-44D3-B627-93C0DAFF557A}"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E1A6999B-D670-423C-B354-1FEB904F4268}" type="pres">
      <dgm:prSet presAssocID="{ECECEA2E-E876-45B4-941B-6393532A8C2B}" presName="node" presStyleLbl="node1" presStyleIdx="2" presStyleCnt="4" custLinFactNeighborX="-288" custLinFactNeighborY="303">
        <dgm:presLayoutVars>
          <dgm:bulletEnabled val="1"/>
        </dgm:presLayoutVars>
      </dgm:prSet>
      <dgm:spPr/>
    </dgm:pt>
    <dgm:pt modelId="{FEB13CCE-0A84-4E4D-A8ED-B8D12C5424A3}" type="pres">
      <dgm:prSet presAssocID="{D3DBF2A8-E1B7-4D26-BAFC-5311CC23944C}"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E782999-CA15-4F47-A956-6E7A93402C0D}" type="pres">
      <dgm:prSet presAssocID="{8A21A914-39DF-4265-A5F0-BBA882745AC3}" presName="node" presStyleLbl="node1" presStyleIdx="3" presStyleCnt="4" custLinFactNeighborX="-288" custLinFactNeighborY="303">
        <dgm:presLayoutVars>
          <dgm:bulletEnabled val="1"/>
        </dgm:presLayoutVars>
      </dgm:prSet>
      <dgm:spPr/>
    </dgm:pt>
  </dgm:ptLst>
  <dgm:cxnLst>
    <dgm:cxn modelId="{B6FCE525-317F-4945-A803-99FA443F1D0A}" srcId="{8F2E5DBA-E72E-424A-A5EF-0BBD5EDCB165}" destId="{05C9C803-F792-4F6A-9953-598186847164}" srcOrd="0" destOrd="0" parTransId="{528689FC-5D93-4364-AE72-2C05F8897375}" sibTransId="{FEF3FFD2-750C-4B48-BD55-3915DEE36FD2}"/>
    <dgm:cxn modelId="{99D6873C-FBAE-4C40-9AB3-5B022B8AE2B3}" type="presOf" srcId="{8A21A914-39DF-4265-A5F0-BBA882745AC3}" destId="{BE782999-CA15-4F47-A956-6E7A93402C0D}" srcOrd="0" destOrd="0" presId="urn:microsoft.com/office/officeart/2005/8/layout/default"/>
    <dgm:cxn modelId="{59E13E46-9C34-4C9C-BB26-9E70DC768003}" type="presOf" srcId="{88424376-658B-475E-980D-2F12A23CFC37}" destId="{64910D22-F387-4293-A3E1-4640EECC174C}" srcOrd="0" destOrd="0" presId="urn:microsoft.com/office/officeart/2005/8/layout/default"/>
    <dgm:cxn modelId="{F100E646-896E-44BF-A362-94DD312DD810}" type="presOf" srcId="{ECECEA2E-E876-45B4-941B-6393532A8C2B}" destId="{E1A6999B-D670-423C-B354-1FEB904F4268}" srcOrd="0" destOrd="0" presId="urn:microsoft.com/office/officeart/2005/8/layout/default"/>
    <dgm:cxn modelId="{0D241887-5539-452A-B4C9-E7CECD792D50}" type="presOf" srcId="{05C9C803-F792-4F6A-9953-598186847164}" destId="{A18547E1-5D5E-465F-86FE-00D0B4CB448F}" srcOrd="0" destOrd="0" presId="urn:microsoft.com/office/officeart/2005/8/layout/default"/>
    <dgm:cxn modelId="{35BA4FD0-C265-4552-85F2-4B424D002B8D}" srcId="{8F2E5DBA-E72E-424A-A5EF-0BBD5EDCB165}" destId="{88424376-658B-475E-980D-2F12A23CFC37}" srcOrd="1" destOrd="0" parTransId="{4DE4A4C9-BD75-485D-A810-965F94B0F4E9}" sibTransId="{1D654CC3-2DA8-44D3-B627-93C0DAFF557A}"/>
    <dgm:cxn modelId="{D39E9FED-928C-47D4-AE74-9505FBCD0699}" type="presOf" srcId="{8F2E5DBA-E72E-424A-A5EF-0BBD5EDCB165}" destId="{3FEB2089-6870-450B-ACE7-54D51EC5A70D}" srcOrd="0" destOrd="0" presId="urn:microsoft.com/office/officeart/2005/8/layout/default"/>
    <dgm:cxn modelId="{ACA91AF2-29A9-43B6-A44A-752B788C5448}" srcId="{8F2E5DBA-E72E-424A-A5EF-0BBD5EDCB165}" destId="{ECECEA2E-E876-45B4-941B-6393532A8C2B}" srcOrd="2" destOrd="0" parTransId="{E8C9112C-C2EC-40E6-B357-4642DBB5104E}" sibTransId="{D3DBF2A8-E1B7-4D26-BAFC-5311CC23944C}"/>
    <dgm:cxn modelId="{6E82FBFA-43C9-434E-A989-A94475BA40FE}" srcId="{8F2E5DBA-E72E-424A-A5EF-0BBD5EDCB165}" destId="{8A21A914-39DF-4265-A5F0-BBA882745AC3}" srcOrd="3" destOrd="0" parTransId="{6F0F9979-FD19-4102-9C52-87C8523C0C6F}" sibTransId="{D9F3321E-0A91-4F1D-87D8-15859B1A5291}"/>
    <dgm:cxn modelId="{0CE4EBE7-A84F-46F2-A607-9AA03F25BF66}" type="presParOf" srcId="{3FEB2089-6870-450B-ACE7-54D51EC5A70D}" destId="{A18547E1-5D5E-465F-86FE-00D0B4CB448F}" srcOrd="0" destOrd="0" presId="urn:microsoft.com/office/officeart/2005/8/layout/default"/>
    <dgm:cxn modelId="{86D4705E-D587-4657-B650-76C9A8821459}" type="presParOf" srcId="{3FEB2089-6870-450B-ACE7-54D51EC5A70D}" destId="{50D9F885-F9B1-40F8-91A0-CF5584843402}" srcOrd="1" destOrd="0" presId="urn:microsoft.com/office/officeart/2005/8/layout/default"/>
    <dgm:cxn modelId="{BB978464-2B8A-4E35-93FB-282914F8E1D3}" type="presParOf" srcId="{3FEB2089-6870-450B-ACE7-54D51EC5A70D}" destId="{64910D22-F387-4293-A3E1-4640EECC174C}" srcOrd="2" destOrd="0" presId="urn:microsoft.com/office/officeart/2005/8/layout/default"/>
    <dgm:cxn modelId="{8A4F2896-3F65-470C-B24A-4801FC6C9FAB}" type="presParOf" srcId="{3FEB2089-6870-450B-ACE7-54D51EC5A70D}" destId="{126F905E-1C36-49DA-9D22-6918D630DF9B}" srcOrd="3" destOrd="0" presId="urn:microsoft.com/office/officeart/2005/8/layout/default"/>
    <dgm:cxn modelId="{8E174260-988B-47C1-BA57-611BFD2C111D}" type="presParOf" srcId="{3FEB2089-6870-450B-ACE7-54D51EC5A70D}" destId="{E1A6999B-D670-423C-B354-1FEB904F4268}" srcOrd="4" destOrd="0" presId="urn:microsoft.com/office/officeart/2005/8/layout/default"/>
    <dgm:cxn modelId="{37330DB9-C39F-4980-9A97-1D2252A18770}" type="presParOf" srcId="{3FEB2089-6870-450B-ACE7-54D51EC5A70D}" destId="{FEB13CCE-0A84-4E4D-A8ED-B8D12C5424A3}" srcOrd="5" destOrd="0" presId="urn:microsoft.com/office/officeart/2005/8/layout/default"/>
    <dgm:cxn modelId="{C4291326-F444-4D71-84AF-BBC2D257BD5B}" type="presParOf" srcId="{3FEB2089-6870-450B-ACE7-54D51EC5A70D}" destId="{BE782999-CA15-4F47-A956-6E7A93402C0D}" srcOrd="6"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BCF46-09E9-42B0-8029-FB50CA35507D}">
      <dsp:nvSpPr>
        <dsp:cNvPr id="0" name=""/>
        <dsp:cNvSpPr/>
      </dsp:nvSpPr>
      <dsp:spPr>
        <a:xfrm>
          <a:off x="7379" y="-18618"/>
          <a:ext cx="4575106" cy="776936"/>
        </a:xfrm>
        <a:prstGeom prst="rect">
          <a:avLst/>
        </a:prstGeom>
        <a:solidFill>
          <a:srgbClr val="8B2F0F"/>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fr-FR" sz="2000" u="sng" kern="1200" dirty="0">
              <a:solidFill>
                <a:schemeClr val="bg1"/>
              </a:solidFill>
            </a:rPr>
            <a:t>Composante 1</a:t>
          </a:r>
        </a:p>
        <a:p>
          <a:pPr marL="0" lvl="0" indent="0" algn="ctr" defTabSz="889000">
            <a:lnSpc>
              <a:spcPct val="90000"/>
            </a:lnSpc>
            <a:spcBef>
              <a:spcPct val="0"/>
            </a:spcBef>
            <a:spcAft>
              <a:spcPct val="35000"/>
            </a:spcAft>
            <a:buNone/>
          </a:pPr>
          <a:r>
            <a:rPr lang="fr-FR" sz="2000" kern="1200" dirty="0"/>
            <a:t>Opération de </a:t>
          </a:r>
          <a:r>
            <a:rPr lang="fr-FR" sz="2000" kern="1200" dirty="0" err="1"/>
            <a:t>Melkisation</a:t>
          </a:r>
          <a:endParaRPr lang="fr-FR" sz="2000" kern="1200" dirty="0"/>
        </a:p>
      </dsp:txBody>
      <dsp:txXfrm>
        <a:off x="7379" y="-18618"/>
        <a:ext cx="4575106" cy="776936"/>
      </dsp:txXfrm>
    </dsp:sp>
    <dsp:sp modelId="{5F29BF4D-1F60-41E6-994B-B78D0AAF6A04}">
      <dsp:nvSpPr>
        <dsp:cNvPr id="0" name=""/>
        <dsp:cNvSpPr/>
      </dsp:nvSpPr>
      <dsp:spPr>
        <a:xfrm>
          <a:off x="7379" y="758318"/>
          <a:ext cx="4575106" cy="3019500"/>
        </a:xfrm>
        <a:prstGeom prst="rect">
          <a:avLst/>
        </a:prstGeom>
        <a:solidFill>
          <a:schemeClr val="bg1">
            <a:alpha val="90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fr-MA" sz="1800" kern="1200" dirty="0">
              <a:solidFill>
                <a:schemeClr val="tx2"/>
              </a:solidFill>
            </a:rPr>
            <a:t>Transformation de la propriété dans l’indivision des terres collectives situées dans les périmètres d’irrigation en propriétés individuelles de 5 Ha et ce, sur la base d’une nouvelle procédure de </a:t>
          </a:r>
          <a:r>
            <a:rPr lang="fr-MA" sz="1800" kern="1200" dirty="0" err="1">
              <a:solidFill>
                <a:schemeClr val="tx2"/>
              </a:solidFill>
            </a:rPr>
            <a:t>melkisation</a:t>
          </a:r>
          <a:r>
            <a:rPr lang="fr-MA" sz="1800" kern="1200" dirty="0">
              <a:solidFill>
                <a:schemeClr val="tx2"/>
              </a:solidFill>
            </a:rPr>
            <a:t> optimisée en termes de coûts et de délais, prenant en compte les aspects environnementaux, sociaux et de genre.</a:t>
          </a:r>
          <a:endParaRPr lang="fr-FR" sz="1800" kern="1200" dirty="0">
            <a:solidFill>
              <a:schemeClr val="tx2"/>
            </a:solidFill>
          </a:endParaRPr>
        </a:p>
        <a:p>
          <a:pPr marL="171450" lvl="1" indent="-171450" algn="just" defTabSz="800100">
            <a:lnSpc>
              <a:spcPct val="90000"/>
            </a:lnSpc>
            <a:spcBef>
              <a:spcPct val="0"/>
            </a:spcBef>
            <a:spcAft>
              <a:spcPct val="15000"/>
            </a:spcAft>
            <a:buChar char="•"/>
          </a:pPr>
          <a:r>
            <a:rPr lang="fr-MA" sz="1800" kern="1200" dirty="0">
              <a:solidFill>
                <a:schemeClr val="tx2"/>
              </a:solidFill>
            </a:rPr>
            <a:t>Opération pilote de </a:t>
          </a:r>
          <a:r>
            <a:rPr lang="fr-MA" sz="1800" kern="1200" dirty="0" err="1">
              <a:solidFill>
                <a:schemeClr val="tx2"/>
              </a:solidFill>
            </a:rPr>
            <a:t>melkisation</a:t>
          </a:r>
          <a:r>
            <a:rPr lang="fr-MA" sz="1800" kern="1200" dirty="0">
              <a:solidFill>
                <a:schemeClr val="tx2"/>
              </a:solidFill>
            </a:rPr>
            <a:t> de près de 66.000 Ha de terres collectives situés dans les périmètres d’irrigation du Gharb et du Haouz.</a:t>
          </a:r>
          <a:endParaRPr lang="fr-FR" sz="1800" kern="1200" dirty="0">
            <a:solidFill>
              <a:schemeClr val="tx2"/>
            </a:solidFill>
          </a:endParaRPr>
        </a:p>
      </dsp:txBody>
      <dsp:txXfrm>
        <a:off x="7379" y="758318"/>
        <a:ext cx="4575106" cy="3019500"/>
      </dsp:txXfrm>
    </dsp:sp>
    <dsp:sp modelId="{560E9AF8-29BF-44C6-BA3A-12434574EB07}">
      <dsp:nvSpPr>
        <dsp:cNvPr id="0" name=""/>
        <dsp:cNvSpPr/>
      </dsp:nvSpPr>
      <dsp:spPr>
        <a:xfrm>
          <a:off x="5222376" y="0"/>
          <a:ext cx="4570638" cy="776936"/>
        </a:xfrm>
        <a:prstGeom prst="rect">
          <a:avLst/>
        </a:prstGeom>
        <a:solidFill>
          <a:srgbClr val="8B2F0F"/>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fr-FR" sz="2000" u="sng" kern="1200" dirty="0"/>
            <a:t>Composante 2</a:t>
          </a:r>
        </a:p>
        <a:p>
          <a:pPr marL="0" lvl="0" indent="0" algn="ctr" defTabSz="889000">
            <a:lnSpc>
              <a:spcPct val="90000"/>
            </a:lnSpc>
            <a:spcBef>
              <a:spcPct val="0"/>
            </a:spcBef>
            <a:spcAft>
              <a:spcPct val="35000"/>
            </a:spcAft>
            <a:buNone/>
          </a:pPr>
          <a:r>
            <a:rPr lang="fr-FR" sz="2000" kern="1200" dirty="0"/>
            <a:t>Mesures d’accompagnement </a:t>
          </a:r>
        </a:p>
      </dsp:txBody>
      <dsp:txXfrm>
        <a:off x="5222376" y="0"/>
        <a:ext cx="4570638" cy="776936"/>
      </dsp:txXfrm>
    </dsp:sp>
    <dsp:sp modelId="{66696B33-984E-4AD0-A01E-90009F190852}">
      <dsp:nvSpPr>
        <dsp:cNvPr id="0" name=""/>
        <dsp:cNvSpPr/>
      </dsp:nvSpPr>
      <dsp:spPr>
        <a:xfrm>
          <a:off x="5222376" y="776936"/>
          <a:ext cx="4570638" cy="2982263"/>
        </a:xfrm>
        <a:prstGeom prst="rect">
          <a:avLst/>
        </a:prstGeom>
        <a:solidFill>
          <a:schemeClr val="bg1">
            <a:alpha val="9000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fr-MA" sz="1800" b="0" kern="1200" dirty="0">
              <a:solidFill>
                <a:schemeClr val="tx2"/>
              </a:solidFill>
            </a:rPr>
            <a:t>Visant à maximiser les retombées économiques et sociales de l’opération pour assurer une meilleure valorisation des terres </a:t>
          </a:r>
          <a:r>
            <a:rPr lang="fr-MA" sz="1800" b="0" kern="1200" dirty="0" err="1">
              <a:solidFill>
                <a:schemeClr val="tx2"/>
              </a:solidFill>
            </a:rPr>
            <a:t>melkisées</a:t>
          </a:r>
          <a:r>
            <a:rPr lang="fr-MA" sz="1800" b="0" kern="1200" dirty="0">
              <a:solidFill>
                <a:schemeClr val="tx2"/>
              </a:solidFill>
            </a:rPr>
            <a:t>, mais aussi pour réussir un développement inclusif de la population cible en favorisant sa qualification et son autonomisation.</a:t>
          </a:r>
          <a:endParaRPr lang="fr-FR" sz="1800" kern="1200" dirty="0">
            <a:solidFill>
              <a:schemeClr val="tx2"/>
            </a:solidFill>
          </a:endParaRPr>
        </a:p>
        <a:p>
          <a:pPr marL="171450" lvl="1" indent="-171450" algn="l" defTabSz="800100">
            <a:lnSpc>
              <a:spcPct val="90000"/>
            </a:lnSpc>
            <a:spcBef>
              <a:spcPct val="0"/>
            </a:spcBef>
            <a:spcAft>
              <a:spcPct val="15000"/>
            </a:spcAft>
            <a:buChar char="•"/>
          </a:pPr>
          <a:r>
            <a:rPr lang="fr-MA" sz="1800" b="0" kern="1200" dirty="0">
              <a:solidFill>
                <a:schemeClr val="tx2"/>
              </a:solidFill>
            </a:rPr>
            <a:t>Ciblant près de 132.000 participants.</a:t>
          </a:r>
          <a:endParaRPr lang="fr-FR" sz="1100" kern="1200" dirty="0">
            <a:solidFill>
              <a:schemeClr val="tx2"/>
            </a:solidFill>
          </a:endParaRPr>
        </a:p>
      </dsp:txBody>
      <dsp:txXfrm>
        <a:off x="5222376" y="776936"/>
        <a:ext cx="4570638" cy="29822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547E1-5D5E-465F-86FE-00D0B4CB448F}">
      <dsp:nvSpPr>
        <dsp:cNvPr id="0" name=""/>
        <dsp:cNvSpPr/>
      </dsp:nvSpPr>
      <dsp:spPr>
        <a:xfrm>
          <a:off x="562" y="302957"/>
          <a:ext cx="2195125" cy="1317075"/>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MA" sz="2000" kern="1200" dirty="0">
              <a:solidFill>
                <a:schemeClr val="tx2"/>
              </a:solidFill>
            </a:rPr>
            <a:t>Groupe Crédit Agricole du Maroc (GCAM)</a:t>
          </a:r>
          <a:endParaRPr lang="fr-FR" sz="2000" kern="1200" dirty="0">
            <a:solidFill>
              <a:schemeClr val="tx2"/>
            </a:solidFill>
          </a:endParaRPr>
        </a:p>
      </dsp:txBody>
      <dsp:txXfrm>
        <a:off x="562" y="302957"/>
        <a:ext cx="2195125" cy="1317075"/>
      </dsp:txXfrm>
    </dsp:sp>
    <dsp:sp modelId="{64910D22-F387-4293-A3E1-4640EECC174C}">
      <dsp:nvSpPr>
        <dsp:cNvPr id="0" name=""/>
        <dsp:cNvSpPr/>
      </dsp:nvSpPr>
      <dsp:spPr>
        <a:xfrm>
          <a:off x="2415201" y="302957"/>
          <a:ext cx="2195125" cy="1317075"/>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MA" sz="2000" kern="1200" dirty="0">
              <a:solidFill>
                <a:schemeClr val="tx2"/>
              </a:solidFill>
            </a:rPr>
            <a:t>Office National du Conseil Agricole (ONCA)</a:t>
          </a:r>
          <a:endParaRPr lang="fr-FR" sz="2000" kern="1200" dirty="0">
            <a:solidFill>
              <a:schemeClr val="tx2"/>
            </a:solidFill>
          </a:endParaRPr>
        </a:p>
      </dsp:txBody>
      <dsp:txXfrm>
        <a:off x="2415201" y="302957"/>
        <a:ext cx="2195125" cy="1317075"/>
      </dsp:txXfrm>
    </dsp:sp>
    <dsp:sp modelId="{E1A6999B-D670-423C-B354-1FEB904F4268}">
      <dsp:nvSpPr>
        <dsp:cNvPr id="0" name=""/>
        <dsp:cNvSpPr/>
      </dsp:nvSpPr>
      <dsp:spPr>
        <a:xfrm>
          <a:off x="1207882" y="1839545"/>
          <a:ext cx="2195125" cy="1317075"/>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MA" sz="2000" kern="1200" dirty="0">
              <a:solidFill>
                <a:schemeClr val="tx2"/>
              </a:solidFill>
            </a:rPr>
            <a:t>Agence Nationale de Lutte Contre l’Analphabétisme (ANLCA)</a:t>
          </a:r>
          <a:endParaRPr lang="fr-FR" sz="2000" kern="1200" dirty="0">
            <a:solidFill>
              <a:schemeClr val="tx2"/>
            </a:solidFill>
          </a:endParaRPr>
        </a:p>
      </dsp:txBody>
      <dsp:txXfrm>
        <a:off x="1207882" y="1839545"/>
        <a:ext cx="2195125" cy="13170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547E1-5D5E-465F-86FE-00D0B4CB448F}">
      <dsp:nvSpPr>
        <dsp:cNvPr id="0" name=""/>
        <dsp:cNvSpPr/>
      </dsp:nvSpPr>
      <dsp:spPr>
        <a:xfrm>
          <a:off x="0" y="239403"/>
          <a:ext cx="2299331" cy="1379598"/>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solidFill>
                <a:schemeClr val="tx2"/>
              </a:solidFill>
            </a:rPr>
            <a:t>Ministère</a:t>
          </a:r>
          <a:r>
            <a:rPr lang="en-US" sz="2000" kern="1200" dirty="0">
              <a:solidFill>
                <a:schemeClr val="tx2"/>
              </a:solidFill>
            </a:rPr>
            <a:t> de </a:t>
          </a:r>
          <a:r>
            <a:rPr lang="fr-FR" sz="2000" kern="1200" noProof="0" dirty="0">
              <a:solidFill>
                <a:schemeClr val="tx2"/>
              </a:solidFill>
            </a:rPr>
            <a:t>l’Intérieur </a:t>
          </a:r>
          <a:endParaRPr lang="fr-FR" sz="2000" kern="1200" dirty="0">
            <a:solidFill>
              <a:schemeClr val="tx2"/>
            </a:solidFill>
          </a:endParaRPr>
        </a:p>
      </dsp:txBody>
      <dsp:txXfrm>
        <a:off x="0" y="239403"/>
        <a:ext cx="2299331" cy="1379598"/>
      </dsp:txXfrm>
    </dsp:sp>
    <dsp:sp modelId="{64910D22-F387-4293-A3E1-4640EECC174C}">
      <dsp:nvSpPr>
        <dsp:cNvPr id="0" name=""/>
        <dsp:cNvSpPr/>
      </dsp:nvSpPr>
      <dsp:spPr>
        <a:xfrm>
          <a:off x="2523231" y="239403"/>
          <a:ext cx="2299331" cy="1379598"/>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tx2"/>
              </a:solidFill>
            </a:rPr>
            <a:t>Ministère de l’Agriculture</a:t>
          </a:r>
        </a:p>
      </dsp:txBody>
      <dsp:txXfrm>
        <a:off x="2523231" y="239403"/>
        <a:ext cx="2299331" cy="1379598"/>
      </dsp:txXfrm>
    </dsp:sp>
    <dsp:sp modelId="{E1A6999B-D670-423C-B354-1FEB904F4268}">
      <dsp:nvSpPr>
        <dsp:cNvPr id="0" name=""/>
        <dsp:cNvSpPr/>
      </dsp:nvSpPr>
      <dsp:spPr>
        <a:xfrm>
          <a:off x="0" y="1848935"/>
          <a:ext cx="2299331" cy="1379598"/>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MA" sz="1900" kern="1200" dirty="0">
              <a:solidFill>
                <a:schemeClr val="tx2"/>
              </a:solidFill>
            </a:rPr>
            <a:t>Agence Nationale de la Conservation Foncière, du Cadastre et de la Cartographie (</a:t>
          </a:r>
          <a:r>
            <a:rPr lang="fr-FR" sz="1900" kern="1200" dirty="0">
              <a:solidFill>
                <a:schemeClr val="tx2"/>
              </a:solidFill>
            </a:rPr>
            <a:t>ANCFCC)</a:t>
          </a:r>
        </a:p>
      </dsp:txBody>
      <dsp:txXfrm>
        <a:off x="0" y="1848935"/>
        <a:ext cx="2299331" cy="1379598"/>
      </dsp:txXfrm>
    </dsp:sp>
    <dsp:sp modelId="{BE782999-CA15-4F47-A956-6E7A93402C0D}">
      <dsp:nvSpPr>
        <dsp:cNvPr id="0" name=""/>
        <dsp:cNvSpPr/>
      </dsp:nvSpPr>
      <dsp:spPr>
        <a:xfrm>
          <a:off x="2523231" y="1848935"/>
          <a:ext cx="2299331" cy="1379598"/>
        </a:xfrm>
        <a:prstGeom prst="rect">
          <a:avLst/>
        </a:prstGeom>
        <a:solidFill>
          <a:schemeClr val="l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tx2"/>
              </a:solidFill>
            </a:rPr>
            <a:t>Office Régional de Mise en valeur Agricole (ORMVA du Gharb et du Haouz)</a:t>
          </a:r>
        </a:p>
      </dsp:txBody>
      <dsp:txXfrm>
        <a:off x="2523231" y="1848935"/>
        <a:ext cx="2299331" cy="137959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28/09/2020</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17</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23</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24</a:t>
            </a:fld>
            <a:endParaRPr lang="fr-MA"/>
          </a:p>
        </p:txBody>
      </p:sp>
    </p:spTree>
    <p:extLst>
      <p:ext uri="{BB962C8B-B14F-4D97-AF65-F5344CB8AC3E}">
        <p14:creationId xmlns:p14="http://schemas.microsoft.com/office/powerpoint/2010/main" val="965748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26</a:t>
            </a:fld>
            <a:endParaRPr lang="fr-MA"/>
          </a:p>
        </p:txBody>
      </p:sp>
    </p:spTree>
    <p:extLst>
      <p:ext uri="{BB962C8B-B14F-4D97-AF65-F5344CB8AC3E}">
        <p14:creationId xmlns:p14="http://schemas.microsoft.com/office/powerpoint/2010/main" val="1550243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9256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6503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0302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6009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2453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6113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677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D926DF-6993-480B-8C0A-47F16D86366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53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9/28/2020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9/28/2020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9/28/2020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9/28/2020</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5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46.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130570"/>
            <a:ext cx="12192000" cy="6218818"/>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en-GB" sz="2539" b="1" dirty="0">
                <a:solidFill>
                  <a:schemeClr val="accent1">
                    <a:lumMod val="50000"/>
                  </a:schemeClr>
                </a:solidFill>
                <a:latin typeface="Corbel" panose="020B0503020204020204" pitchFamily="34" charset="0"/>
              </a:rPr>
              <a:t>DP/QBS/MCA-M/LR-10/Compact</a:t>
            </a:r>
            <a:endParaRPr lang="fr-MA" sz="2539" b="1" dirty="0">
              <a:solidFill>
                <a:schemeClr val="accent1">
                  <a:lumMod val="50000"/>
                </a:schemeClr>
              </a:solidFill>
              <a:latin typeface="Corbel" panose="020B0503020204020204" pitchFamily="34" charset="0"/>
            </a:endParaRPr>
          </a:p>
          <a:p>
            <a:pPr algn="ctr"/>
            <a:endParaRPr lang="fr-FR" sz="2400" b="1" dirty="0">
              <a:latin typeface="Corbel" panose="020B0503020204020204" pitchFamily="34" charset="0"/>
            </a:endParaRPr>
          </a:p>
          <a:p>
            <a:pPr algn="ctr"/>
            <a:r>
              <a:rPr lang="fr-FR" sz="2400" b="1" dirty="0">
                <a:latin typeface="Corbel" panose="020B0503020204020204" pitchFamily="34" charset="0"/>
              </a:rPr>
              <a:t>			</a:t>
            </a:r>
          </a:p>
          <a:p>
            <a:pPr marR="434975" lvl="0" algn="ctr">
              <a:lnSpc>
                <a:spcPct val="107000"/>
              </a:lnSpc>
            </a:pPr>
            <a:r>
              <a:rPr lang="fr-FR" b="1" dirty="0">
                <a:solidFill>
                  <a:prstClr val="black"/>
                </a:solidFill>
                <a:latin typeface="Calibri" panose="020F0502020204030204" pitchFamily="34" charset="0"/>
                <a:ea typeface="Calibri" panose="020F0502020204030204" pitchFamily="34" charset="0"/>
                <a:cs typeface="Times New Roman" panose="02020603050405020304" pitchFamily="18" charset="0"/>
              </a:rPr>
              <a:t>Conception et mise en place d’une plateforme pour la formation des alphabétiseurs dans le domaine de l’alphabétisation fonctionnelle en liaison avec l’opération de </a:t>
            </a:r>
            <a:r>
              <a:rPr lang="fr-FR" b="1"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melkisation</a:t>
            </a:r>
            <a:r>
              <a:rPr lang="fr-FR" b="1" dirty="0">
                <a:solidFill>
                  <a:prstClr val="black"/>
                </a:solidFill>
                <a:latin typeface="Calibri" panose="020F0502020204030204" pitchFamily="34" charset="0"/>
                <a:ea typeface="Calibri" panose="020F0502020204030204" pitchFamily="34" charset="0"/>
                <a:cs typeface="Times New Roman" panose="02020603050405020304" pitchFamily="18" charset="0"/>
              </a:rPr>
              <a:t> des terres collectives situées dans les périmètres d’irrigation du Gharb et du Haouz »</a:t>
            </a:r>
            <a:endParaRPr lang="en-US"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25  septembre  2020</a:t>
            </a: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6" name="Chevron 5"/>
          <p:cNvSpPr/>
          <p:nvPr/>
        </p:nvSpPr>
        <p:spPr>
          <a:xfrm>
            <a:off x="1925542" y="1427190"/>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Livrables et délais de validation </a:t>
            </a:r>
            <a:endParaRPr lang="fr-FR" sz="2800" dirty="0">
              <a:solidFill>
                <a:srgbClr val="C00000"/>
              </a:solidFill>
              <a:latin typeface="Corbel" panose="020B0503020204020204" pitchFamily="34" charset="0"/>
            </a:endParaRPr>
          </a:p>
        </p:txBody>
      </p:sp>
      <p:sp>
        <p:nvSpPr>
          <p:cNvPr id="10" name="Rectangle 9"/>
          <p:cNvSpPr/>
          <p:nvPr/>
        </p:nvSpPr>
        <p:spPr>
          <a:xfrm>
            <a:off x="0" y="123840"/>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4" name="Rectangle 3"/>
          <p:cNvSpPr/>
          <p:nvPr/>
        </p:nvSpPr>
        <p:spPr>
          <a:xfrm>
            <a:off x="788276" y="6455901"/>
            <a:ext cx="3472425" cy="246221"/>
          </a:xfrm>
          <a:prstGeom prst="rect">
            <a:avLst/>
          </a:prstGeom>
        </p:spPr>
        <p:txBody>
          <a:bodyPr wrap="none">
            <a:spAutoFit/>
          </a:bodyPr>
          <a:lstStyle/>
          <a:p>
            <a:r>
              <a:rPr lang="fr-FR" sz="1000" dirty="0">
                <a:solidFill>
                  <a:srgbClr val="000000"/>
                </a:solidFill>
                <a:latin typeface="Calibri" panose="020F0502020204030204" pitchFamily="34" charset="0"/>
                <a:ea typeface="Calibri" panose="020F0502020204030204" pitchFamily="34" charset="0"/>
              </a:rPr>
              <a:t>Mb/Mo : Date de démarrage de la période de base/optionnelle</a:t>
            </a:r>
            <a:endParaRPr lang="fr-MA" sz="1000" dirty="0"/>
          </a:p>
        </p:txBody>
      </p:sp>
      <p:graphicFrame>
        <p:nvGraphicFramePr>
          <p:cNvPr id="7" name="Tableau 6"/>
          <p:cNvGraphicFramePr>
            <a:graphicFrameLocks noGrp="1"/>
          </p:cNvGraphicFramePr>
          <p:nvPr>
            <p:extLst>
              <p:ext uri="{D42A27DB-BD31-4B8C-83A1-F6EECF244321}">
                <p14:modId xmlns:p14="http://schemas.microsoft.com/office/powerpoint/2010/main" val="2847846701"/>
              </p:ext>
            </p:extLst>
          </p:nvPr>
        </p:nvGraphicFramePr>
        <p:xfrm>
          <a:off x="7767146" y="3195779"/>
          <a:ext cx="4295545" cy="2048883"/>
        </p:xfrm>
        <a:graphic>
          <a:graphicData uri="http://schemas.openxmlformats.org/drawingml/2006/table">
            <a:tbl>
              <a:tblPr firstRow="1" bandRow="1">
                <a:tableStyleId>{5C22544A-7EE6-4342-B048-85BDC9FD1C3A}</a:tableStyleId>
              </a:tblPr>
              <a:tblGrid>
                <a:gridCol w="1729139">
                  <a:extLst>
                    <a:ext uri="{9D8B030D-6E8A-4147-A177-3AD203B41FA5}">
                      <a16:colId xmlns:a16="http://schemas.microsoft.com/office/drawing/2014/main" val="4269675406"/>
                    </a:ext>
                  </a:extLst>
                </a:gridCol>
                <a:gridCol w="1252260">
                  <a:extLst>
                    <a:ext uri="{9D8B030D-6E8A-4147-A177-3AD203B41FA5}">
                      <a16:colId xmlns:a16="http://schemas.microsoft.com/office/drawing/2014/main" val="984623855"/>
                    </a:ext>
                  </a:extLst>
                </a:gridCol>
                <a:gridCol w="1314146">
                  <a:extLst>
                    <a:ext uri="{9D8B030D-6E8A-4147-A177-3AD203B41FA5}">
                      <a16:colId xmlns:a16="http://schemas.microsoft.com/office/drawing/2014/main" val="3553533312"/>
                    </a:ext>
                  </a:extLst>
                </a:gridCol>
              </a:tblGrid>
              <a:tr h="1021419">
                <a:tc>
                  <a:txBody>
                    <a:bodyPr/>
                    <a:lstStyle/>
                    <a:p>
                      <a:pPr algn="ctr"/>
                      <a:endParaRPr lang="fr-MA" sz="1100" dirty="0">
                        <a:latin typeface="Trebuchet MS" panose="020B0603020202020204" pitchFamily="34" charset="0"/>
                      </a:endParaRPr>
                    </a:p>
                  </a:txBody>
                  <a:tcPr anchor="ctr">
                    <a:solidFill>
                      <a:schemeClr val="bg1"/>
                    </a:solidFill>
                  </a:tcPr>
                </a:tc>
                <a:tc>
                  <a:txBody>
                    <a:bodyPr/>
                    <a:lstStyle/>
                    <a:p>
                      <a:pPr indent="-1270" algn="ctr">
                        <a:lnSpc>
                          <a:spcPct val="115000"/>
                        </a:lnSpc>
                        <a:spcAft>
                          <a:spcPts val="0"/>
                        </a:spcAft>
                      </a:pPr>
                      <a:r>
                        <a:rPr lang="fr-FR" sz="1100" dirty="0">
                          <a:effectLst/>
                        </a:rPr>
                        <a:t>Délai de validation</a:t>
                      </a:r>
                      <a:endParaRPr lang="fr-MA" sz="1100" dirty="0">
                        <a:effectLst/>
                      </a:endParaRPr>
                    </a:p>
                    <a:p>
                      <a:pPr indent="-1270" algn="ctr">
                        <a:lnSpc>
                          <a:spcPct val="115000"/>
                        </a:lnSpc>
                        <a:spcAft>
                          <a:spcPts val="0"/>
                        </a:spcAft>
                      </a:pPr>
                      <a:r>
                        <a:rPr lang="fr-FR" sz="1100" dirty="0">
                          <a:effectLst/>
                        </a:rPr>
                        <a:t>par l’Agence MCA-</a:t>
                      </a:r>
                      <a:r>
                        <a:rPr lang="fr-FR" sz="1100" dirty="0" err="1">
                          <a:effectLst/>
                        </a:rPr>
                        <a:t>Morocco</a:t>
                      </a:r>
                      <a:endParaRPr lang="fr-MA" sz="1100" dirty="0">
                        <a:latin typeface="Trebuchet MS" panose="020B0603020202020204" pitchFamily="34" charset="0"/>
                      </a:endParaRPr>
                    </a:p>
                  </a:txBody>
                  <a:tcPr anchor="ctr">
                    <a:solidFill>
                      <a:schemeClr val="tx2"/>
                    </a:solidFill>
                  </a:tcPr>
                </a:tc>
                <a:tc>
                  <a:txBody>
                    <a:bodyPr/>
                    <a:lstStyle/>
                    <a:p>
                      <a:pPr indent="-1270" algn="ctr">
                        <a:lnSpc>
                          <a:spcPct val="115000"/>
                        </a:lnSpc>
                        <a:spcAft>
                          <a:spcPts val="0"/>
                        </a:spcAft>
                      </a:pPr>
                      <a:r>
                        <a:rPr lang="fr-FR" sz="1100" dirty="0">
                          <a:effectLst/>
                        </a:rPr>
                        <a:t>Délai de reprise</a:t>
                      </a:r>
                      <a:endParaRPr lang="fr-MA" sz="1100" dirty="0">
                        <a:effectLst/>
                      </a:endParaRPr>
                    </a:p>
                    <a:p>
                      <a:pPr indent="-1270" algn="ctr">
                        <a:lnSpc>
                          <a:spcPct val="115000"/>
                        </a:lnSpc>
                        <a:spcAft>
                          <a:spcPts val="0"/>
                        </a:spcAft>
                      </a:pPr>
                      <a:r>
                        <a:rPr lang="fr-FR" sz="1100" dirty="0">
                          <a:effectLst/>
                        </a:rPr>
                        <a:t>par le prestataire</a:t>
                      </a:r>
                      <a:endParaRPr lang="fr-MA" sz="1100" dirty="0">
                        <a:solidFill>
                          <a:srgbClr val="000000"/>
                        </a:solidFill>
                        <a:effectLst/>
                        <a:latin typeface="Arial" panose="020B0604020202020204" pitchFamily="34" charset="0"/>
                        <a:ea typeface="Arial" panose="020B0604020202020204" pitchFamily="34" charset="0"/>
                      </a:endParaRPr>
                    </a:p>
                  </a:txBody>
                  <a:tcPr anchor="ctr">
                    <a:solidFill>
                      <a:schemeClr val="tx2"/>
                    </a:solidFill>
                  </a:tcPr>
                </a:tc>
                <a:extLst>
                  <a:ext uri="{0D108BD9-81ED-4DB2-BD59-A6C34878D82A}">
                    <a16:rowId xmlns:a16="http://schemas.microsoft.com/office/drawing/2014/main" val="265902671"/>
                  </a:ext>
                </a:extLst>
              </a:tr>
              <a:tr h="5039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dirty="0">
                          <a:effectLst/>
                        </a:rPr>
                        <a:t>Première version du livrable</a:t>
                      </a:r>
                      <a:endParaRPr lang="fr-MA" sz="1100" dirty="0">
                        <a:solidFill>
                          <a:srgbClr val="000000"/>
                        </a:solidFill>
                        <a:effectLst/>
                        <a:latin typeface="Arial" panose="020B0604020202020204" pitchFamily="34" charset="0"/>
                        <a:ea typeface="Arial" panose="020B0604020202020204" pitchFamily="34" charset="0"/>
                      </a:endParaRPr>
                    </a:p>
                  </a:txBody>
                  <a:tcPr anchor="ctr">
                    <a:solidFill>
                      <a:schemeClr val="bg1">
                        <a:lumMod val="75000"/>
                      </a:schemeClr>
                    </a:solidFill>
                  </a:tcPr>
                </a:tc>
                <a:tc>
                  <a:txBody>
                    <a:bodyPr/>
                    <a:lstStyle/>
                    <a:p>
                      <a:pPr indent="-1270" algn="ctr">
                        <a:lnSpc>
                          <a:spcPct val="115000"/>
                        </a:lnSpc>
                        <a:spcAft>
                          <a:spcPts val="0"/>
                        </a:spcAft>
                      </a:pPr>
                      <a:r>
                        <a:rPr lang="fr-FR" sz="1100" dirty="0">
                          <a:effectLst/>
                        </a:rPr>
                        <a:t>7 jours ouvrables</a:t>
                      </a:r>
                      <a:endParaRPr lang="fr-MA" sz="1100" dirty="0">
                        <a:solidFill>
                          <a:srgbClr val="000000"/>
                        </a:solidFill>
                        <a:effectLst/>
                        <a:latin typeface="Arial" panose="020B0604020202020204" pitchFamily="34" charset="0"/>
                        <a:ea typeface="Arial" panose="020B0604020202020204" pitchFamily="34" charset="0"/>
                      </a:endParaRPr>
                    </a:p>
                  </a:txBody>
                  <a:tcPr marL="68580" marR="68580" marT="0" marB="0" anchor="ctr">
                    <a:solidFill>
                      <a:schemeClr val="accent1">
                        <a:lumMod val="20000"/>
                        <a:lumOff val="80000"/>
                      </a:schemeClr>
                    </a:solidFill>
                  </a:tcPr>
                </a:tc>
                <a:tc>
                  <a:txBody>
                    <a:bodyPr/>
                    <a:lstStyle/>
                    <a:p>
                      <a:pPr indent="-1270" algn="ctr">
                        <a:lnSpc>
                          <a:spcPct val="115000"/>
                        </a:lnSpc>
                        <a:spcAft>
                          <a:spcPts val="0"/>
                        </a:spcAft>
                      </a:pPr>
                      <a:r>
                        <a:rPr lang="fr-FR" sz="1100" dirty="0">
                          <a:effectLst/>
                        </a:rPr>
                        <a:t>5 jours ouvrables</a:t>
                      </a:r>
                      <a:endParaRPr lang="fr-MA" sz="1100" dirty="0">
                        <a:solidFill>
                          <a:srgbClr val="000000"/>
                        </a:solidFill>
                        <a:effectLst/>
                        <a:latin typeface="Arial" panose="020B0604020202020204" pitchFamily="34" charset="0"/>
                        <a:ea typeface="Arial" panose="020B0604020202020204" pitchFamily="34"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52098454"/>
                  </a:ext>
                </a:extLst>
              </a:tr>
              <a:tr h="5234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dirty="0">
                          <a:effectLst/>
                        </a:rPr>
                        <a:t>Versions ultérieures jusqu’à </a:t>
                      </a:r>
                      <a:r>
                        <a:rPr lang="fr-FR" sz="1100" kern="1200" dirty="0">
                          <a:solidFill>
                            <a:schemeClr val="dk1"/>
                          </a:solidFill>
                          <a:effectLst/>
                          <a:latin typeface="+mn-lt"/>
                          <a:ea typeface="+mn-ea"/>
                          <a:cs typeface="+mn-cs"/>
                        </a:rPr>
                        <a:t>validation</a:t>
                      </a:r>
                      <a:r>
                        <a:rPr lang="fr-FR" sz="1100" dirty="0">
                          <a:effectLst/>
                        </a:rPr>
                        <a:t> définitive</a:t>
                      </a:r>
                      <a:endParaRPr lang="fr-MA" sz="1100" dirty="0">
                        <a:solidFill>
                          <a:srgbClr val="000000"/>
                        </a:solidFill>
                        <a:effectLst/>
                        <a:latin typeface="Arial" panose="020B0604020202020204" pitchFamily="34" charset="0"/>
                        <a:ea typeface="Arial" panose="020B0604020202020204" pitchFamily="34" charset="0"/>
                      </a:endParaRPr>
                    </a:p>
                  </a:txBody>
                  <a:tcPr>
                    <a:solidFill>
                      <a:schemeClr val="bg1">
                        <a:lumMod val="75000"/>
                      </a:schemeClr>
                    </a:solidFill>
                  </a:tcPr>
                </a:tc>
                <a:tc>
                  <a:txBody>
                    <a:bodyPr/>
                    <a:lstStyle/>
                    <a:p>
                      <a:pPr indent="-1270" algn="ctr">
                        <a:lnSpc>
                          <a:spcPct val="115000"/>
                        </a:lnSpc>
                        <a:spcAft>
                          <a:spcPts val="0"/>
                        </a:spcAft>
                      </a:pPr>
                      <a:r>
                        <a:rPr lang="fr-FR" sz="1100" dirty="0">
                          <a:effectLst/>
                        </a:rPr>
                        <a:t>5 jours ouvrables</a:t>
                      </a:r>
                      <a:endParaRPr lang="fr-MA" sz="1100" dirty="0">
                        <a:solidFill>
                          <a:srgbClr val="000000"/>
                        </a:solidFill>
                        <a:effectLst/>
                        <a:latin typeface="Arial" panose="020B0604020202020204" pitchFamily="34" charset="0"/>
                        <a:ea typeface="Arial" panose="020B0604020202020204" pitchFamily="34" charset="0"/>
                      </a:endParaRPr>
                    </a:p>
                  </a:txBody>
                  <a:tcPr marL="68580" marR="68580" marT="0" marB="0" anchor="ctr">
                    <a:solidFill>
                      <a:schemeClr val="accent1">
                        <a:lumMod val="20000"/>
                        <a:lumOff val="80000"/>
                      </a:schemeClr>
                    </a:solidFill>
                  </a:tcPr>
                </a:tc>
                <a:tc>
                  <a:txBody>
                    <a:bodyPr/>
                    <a:lstStyle/>
                    <a:p>
                      <a:pPr indent="-1270" algn="ctr">
                        <a:lnSpc>
                          <a:spcPct val="115000"/>
                        </a:lnSpc>
                        <a:spcAft>
                          <a:spcPts val="0"/>
                        </a:spcAft>
                      </a:pPr>
                      <a:r>
                        <a:rPr lang="fr-FR" sz="1100" dirty="0">
                          <a:effectLst/>
                        </a:rPr>
                        <a:t>3 jours ouvrables</a:t>
                      </a:r>
                      <a:endParaRPr lang="fr-MA" sz="1100" dirty="0">
                        <a:solidFill>
                          <a:srgbClr val="000000"/>
                        </a:solidFill>
                        <a:effectLst/>
                        <a:latin typeface="Arial" panose="020B0604020202020204" pitchFamily="34" charset="0"/>
                        <a:ea typeface="Arial" panose="020B0604020202020204" pitchFamily="34"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4282217425"/>
                  </a:ext>
                </a:extLst>
              </a:tr>
            </a:tbl>
          </a:graphicData>
        </a:graphic>
      </p:graphicFrame>
      <p:sp>
        <p:nvSpPr>
          <p:cNvPr id="8" name="Rectangle 7"/>
          <p:cNvSpPr/>
          <p:nvPr/>
        </p:nvSpPr>
        <p:spPr>
          <a:xfrm>
            <a:off x="9390164" y="5244662"/>
            <a:ext cx="2672527" cy="261610"/>
          </a:xfrm>
          <a:prstGeom prst="rect">
            <a:avLst/>
          </a:prstGeom>
        </p:spPr>
        <p:txBody>
          <a:bodyPr wrap="none">
            <a:spAutoFit/>
          </a:bodyPr>
          <a:lstStyle/>
          <a:p>
            <a:pPr lvl="0" algn="ctr">
              <a:defRPr/>
            </a:pPr>
            <a:r>
              <a:rPr lang="fr-FR" sz="1100" dirty="0"/>
              <a:t>Avec un maximum de 2 reprises par livrable</a:t>
            </a:r>
            <a:endParaRPr lang="fr-MA" sz="1100" dirty="0">
              <a:solidFill>
                <a:srgbClr val="000000"/>
              </a:solidFill>
              <a:latin typeface="Arial" panose="020B0604020202020204" pitchFamily="34" charset="0"/>
              <a:ea typeface="Arial" panose="020B060402020202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345498296"/>
              </p:ext>
            </p:extLst>
          </p:nvPr>
        </p:nvGraphicFramePr>
        <p:xfrm>
          <a:off x="788276" y="2132650"/>
          <a:ext cx="6642538" cy="4338053"/>
        </p:xfrm>
        <a:graphic>
          <a:graphicData uri="http://schemas.openxmlformats.org/drawingml/2006/table">
            <a:tbl>
              <a:tblPr>
                <a:tableStyleId>{5C22544A-7EE6-4342-B048-85BDC9FD1C3A}</a:tableStyleId>
              </a:tblPr>
              <a:tblGrid>
                <a:gridCol w="2932386">
                  <a:extLst>
                    <a:ext uri="{9D8B030D-6E8A-4147-A177-3AD203B41FA5}">
                      <a16:colId xmlns:a16="http://schemas.microsoft.com/office/drawing/2014/main" val="4269269451"/>
                    </a:ext>
                  </a:extLst>
                </a:gridCol>
                <a:gridCol w="1962039">
                  <a:extLst>
                    <a:ext uri="{9D8B030D-6E8A-4147-A177-3AD203B41FA5}">
                      <a16:colId xmlns:a16="http://schemas.microsoft.com/office/drawing/2014/main" val="688349933"/>
                    </a:ext>
                  </a:extLst>
                </a:gridCol>
                <a:gridCol w="1748113">
                  <a:extLst>
                    <a:ext uri="{9D8B030D-6E8A-4147-A177-3AD203B41FA5}">
                      <a16:colId xmlns:a16="http://schemas.microsoft.com/office/drawing/2014/main" val="2714744271"/>
                    </a:ext>
                  </a:extLst>
                </a:gridCol>
              </a:tblGrid>
              <a:tr h="449009">
                <a:tc rowSpan="2">
                  <a:txBody>
                    <a:bodyPr/>
                    <a:lstStyle/>
                    <a:p>
                      <a:pPr indent="-1270" algn="ctr">
                        <a:lnSpc>
                          <a:spcPct val="115000"/>
                        </a:lnSpc>
                        <a:spcAft>
                          <a:spcPts val="0"/>
                        </a:spcAft>
                      </a:pPr>
                      <a:r>
                        <a:rPr lang="fr-FR" sz="1200" b="1" dirty="0">
                          <a:solidFill>
                            <a:schemeClr val="bg1"/>
                          </a:solidFill>
                          <a:effectLst/>
                        </a:rPr>
                        <a:t>Intitulé</a:t>
                      </a:r>
                      <a:endParaRPr lang="fr-MA" sz="1200" b="1" dirty="0">
                        <a:solidFill>
                          <a:schemeClr val="bg1"/>
                        </a:solidFill>
                        <a:effectLst/>
                        <a:latin typeface="Arial" panose="020B0604020202020204" pitchFamily="34" charset="0"/>
                        <a:ea typeface="Arial" panose="020B0604020202020204" pitchFamily="34" charset="0"/>
                      </a:endParaRPr>
                    </a:p>
                  </a:txBody>
                  <a:tcPr marL="68580" marR="68580" marT="0" marB="0" anchor="ctr">
                    <a:solidFill>
                      <a:schemeClr val="tx2"/>
                    </a:solidFill>
                  </a:tcPr>
                </a:tc>
                <a:tc gridSpan="2">
                  <a:txBody>
                    <a:bodyPr/>
                    <a:lstStyle/>
                    <a:p>
                      <a:pPr indent="-1270" algn="ctr">
                        <a:lnSpc>
                          <a:spcPct val="115000"/>
                        </a:lnSpc>
                        <a:spcAft>
                          <a:spcPts val="0"/>
                        </a:spcAft>
                      </a:pPr>
                      <a:r>
                        <a:rPr lang="fr-FR" sz="1200" b="1" dirty="0">
                          <a:solidFill>
                            <a:schemeClr val="bg1"/>
                          </a:solidFill>
                          <a:effectLst/>
                        </a:rPr>
                        <a:t>Date de Livraison (mois)</a:t>
                      </a:r>
                      <a:endParaRPr lang="fr-MA" sz="1200" b="1" dirty="0">
                        <a:solidFill>
                          <a:schemeClr val="bg1"/>
                        </a:solidFill>
                        <a:effectLst/>
                        <a:latin typeface="Arial" panose="020B0604020202020204" pitchFamily="34" charset="0"/>
                        <a:ea typeface="Arial" panose="020B0604020202020204" pitchFamily="34" charset="0"/>
                      </a:endParaRPr>
                    </a:p>
                  </a:txBody>
                  <a:tcPr marL="68580" marR="68580" marT="0" marB="0" anchor="ctr">
                    <a:solidFill>
                      <a:schemeClr val="tx2"/>
                    </a:solidFill>
                  </a:tcPr>
                </a:tc>
                <a:tc hMerge="1">
                  <a:txBody>
                    <a:bodyPr/>
                    <a:lstStyle/>
                    <a:p>
                      <a:endParaRPr lang="fr-MA"/>
                    </a:p>
                  </a:txBody>
                  <a:tcPr/>
                </a:tc>
                <a:extLst>
                  <a:ext uri="{0D108BD9-81ED-4DB2-BD59-A6C34878D82A}">
                    <a16:rowId xmlns:a16="http://schemas.microsoft.com/office/drawing/2014/main" val="1393053417"/>
                  </a:ext>
                </a:extLst>
              </a:tr>
              <a:tr h="434800">
                <a:tc vMerge="1">
                  <a:txBody>
                    <a:bodyPr/>
                    <a:lstStyle/>
                    <a:p>
                      <a:endParaRPr lang="fr-MA"/>
                    </a:p>
                  </a:txBody>
                  <a:tcPr/>
                </a:tc>
                <a:tc>
                  <a:txBody>
                    <a:bodyPr/>
                    <a:lstStyle/>
                    <a:p>
                      <a:pPr indent="-1270" algn="ctr">
                        <a:lnSpc>
                          <a:spcPct val="115000"/>
                        </a:lnSpc>
                        <a:spcAft>
                          <a:spcPts val="0"/>
                        </a:spcAft>
                      </a:pPr>
                      <a:r>
                        <a:rPr lang="fr-FR" sz="1200" b="1" dirty="0">
                          <a:solidFill>
                            <a:schemeClr val="bg1"/>
                          </a:solidFill>
                          <a:effectLst/>
                        </a:rPr>
                        <a:t>Période de base</a:t>
                      </a:r>
                      <a:endParaRPr lang="fr-MA" sz="1200" b="1" dirty="0">
                        <a:solidFill>
                          <a:schemeClr val="bg1"/>
                        </a:solidFill>
                        <a:effectLst/>
                        <a:latin typeface="Arial" panose="020B0604020202020204" pitchFamily="34" charset="0"/>
                        <a:ea typeface="Arial" panose="020B0604020202020204" pitchFamily="34" charset="0"/>
                      </a:endParaRPr>
                    </a:p>
                  </a:txBody>
                  <a:tcPr marL="68580" marR="68580" marT="0" marB="0" anchor="ctr">
                    <a:solidFill>
                      <a:schemeClr val="tx2"/>
                    </a:solidFill>
                  </a:tcPr>
                </a:tc>
                <a:tc>
                  <a:txBody>
                    <a:bodyPr/>
                    <a:lstStyle/>
                    <a:p>
                      <a:pPr indent="-1270" algn="ctr">
                        <a:lnSpc>
                          <a:spcPct val="115000"/>
                        </a:lnSpc>
                        <a:spcAft>
                          <a:spcPts val="0"/>
                        </a:spcAft>
                      </a:pPr>
                      <a:r>
                        <a:rPr lang="fr-FR" sz="1200" b="1" dirty="0">
                          <a:solidFill>
                            <a:schemeClr val="bg1"/>
                          </a:solidFill>
                          <a:effectLst/>
                        </a:rPr>
                        <a:t>Période optionnelle</a:t>
                      </a:r>
                      <a:endParaRPr lang="fr-MA" sz="1200" b="1" dirty="0">
                        <a:solidFill>
                          <a:schemeClr val="bg1"/>
                        </a:solidFill>
                        <a:effectLst/>
                        <a:latin typeface="Arial" panose="020B0604020202020204" pitchFamily="34" charset="0"/>
                        <a:ea typeface="Arial" panose="020B0604020202020204" pitchFamily="34" charset="0"/>
                      </a:endParaRPr>
                    </a:p>
                  </a:txBody>
                  <a:tcPr marL="68580" marR="68580" marT="0" marB="0" anchor="ctr">
                    <a:solidFill>
                      <a:schemeClr val="tx2"/>
                    </a:solidFill>
                  </a:tcPr>
                </a:tc>
                <a:extLst>
                  <a:ext uri="{0D108BD9-81ED-4DB2-BD59-A6C34878D82A}">
                    <a16:rowId xmlns:a16="http://schemas.microsoft.com/office/drawing/2014/main" val="385273480"/>
                  </a:ext>
                </a:extLst>
              </a:tr>
              <a:tr h="434800">
                <a:tc>
                  <a:txBody>
                    <a:bodyPr/>
                    <a:lstStyle/>
                    <a:p>
                      <a:pPr indent="-1270" algn="l">
                        <a:lnSpc>
                          <a:spcPct val="115000"/>
                        </a:lnSpc>
                        <a:spcAft>
                          <a:spcPts val="0"/>
                        </a:spcAft>
                      </a:pPr>
                      <a:r>
                        <a:rPr lang="fr-FR" sz="1200" dirty="0">
                          <a:effectLst/>
                        </a:rPr>
                        <a:t>A-1 : Note méthodologique</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Mb1 = Mb + 1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a:effectLst/>
                        </a:rPr>
                        <a:t>Mo1 = Mo + 0,5 </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1266427380"/>
                  </a:ext>
                </a:extLst>
              </a:tr>
              <a:tr h="434800">
                <a:tc>
                  <a:txBody>
                    <a:bodyPr/>
                    <a:lstStyle/>
                    <a:p>
                      <a:pPr indent="-1270" algn="l">
                        <a:lnSpc>
                          <a:spcPct val="115000"/>
                        </a:lnSpc>
                        <a:spcAft>
                          <a:spcPts val="0"/>
                        </a:spcAft>
                      </a:pPr>
                      <a:r>
                        <a:rPr lang="fr-FR" sz="1200">
                          <a:effectLst/>
                        </a:rPr>
                        <a:t>A-2 : Plan Assurance Qualité (PAQ)</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Mb1 = Mb + 1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Mo1 = Mo + 0,5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2538548154"/>
                  </a:ext>
                </a:extLst>
              </a:tr>
              <a:tr h="434800">
                <a:tc>
                  <a:txBody>
                    <a:bodyPr/>
                    <a:lstStyle/>
                    <a:p>
                      <a:pPr indent="-1270" algn="l">
                        <a:lnSpc>
                          <a:spcPct val="115000"/>
                        </a:lnSpc>
                        <a:spcAft>
                          <a:spcPts val="0"/>
                        </a:spcAft>
                      </a:pPr>
                      <a:r>
                        <a:rPr lang="fr-FR" sz="1200" dirty="0">
                          <a:effectLst/>
                        </a:rPr>
                        <a:t>A-3 : Plan d’atténuation des risques covid-19</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a:effectLst/>
                        </a:rPr>
                        <a:t>Mb1 = Mb + 1 </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Mo1 = Mo + 0,5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3042559187"/>
                  </a:ext>
                </a:extLst>
              </a:tr>
              <a:tr h="632307">
                <a:tc>
                  <a:txBody>
                    <a:bodyPr/>
                    <a:lstStyle/>
                    <a:p>
                      <a:pPr indent="-1270" algn="l">
                        <a:lnSpc>
                          <a:spcPct val="115000"/>
                        </a:lnSpc>
                        <a:spcAft>
                          <a:spcPts val="0"/>
                        </a:spcAft>
                      </a:pPr>
                      <a:r>
                        <a:rPr lang="fr-FR" sz="1200">
                          <a:effectLst/>
                        </a:rPr>
                        <a:t>B : Elaboration et conception des modules de formation à intégrer dans la plateforme</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a:effectLst/>
                        </a:rPr>
                        <a:t>Mb2 = Mb1’+ 4 </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Mo2 = Mo1’ + 1,5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3723968369"/>
                  </a:ext>
                </a:extLst>
              </a:tr>
              <a:tr h="647937">
                <a:tc>
                  <a:txBody>
                    <a:bodyPr/>
                    <a:lstStyle/>
                    <a:p>
                      <a:pPr indent="-1270" algn="l">
                        <a:lnSpc>
                          <a:spcPct val="115000"/>
                        </a:lnSpc>
                        <a:spcAft>
                          <a:spcPts val="0"/>
                        </a:spcAft>
                      </a:pPr>
                      <a:r>
                        <a:rPr lang="fr-FR" sz="1200">
                          <a:effectLst/>
                        </a:rPr>
                        <a:t>C-1 : Projet de plateforme pour la formation à distance des alphabétiseurs</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a:effectLst/>
                        </a:rPr>
                        <a:t>Mb3 = Mb2’ + 1,5 </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Mo3 = Mo2’ + 1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3139646776"/>
                  </a:ext>
                </a:extLst>
              </a:tr>
              <a:tr h="434800">
                <a:tc>
                  <a:txBody>
                    <a:bodyPr/>
                    <a:lstStyle/>
                    <a:p>
                      <a:pPr indent="-1270" algn="l">
                        <a:lnSpc>
                          <a:spcPct val="115000"/>
                        </a:lnSpc>
                        <a:spcAft>
                          <a:spcPts val="0"/>
                        </a:spcAft>
                      </a:pPr>
                      <a:r>
                        <a:rPr lang="fr-FR" sz="1200">
                          <a:effectLst/>
                        </a:rPr>
                        <a:t>C-2 : Mise en service de la plateforme</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a:effectLst/>
                        </a:rPr>
                        <a:t>Mb4 = Mb3’ + 1 </a:t>
                      </a:r>
                      <a:endParaRPr lang="fr-MA" sz="120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Mo4 = Mo3’ + 0,5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305838472"/>
                  </a:ext>
                </a:extLst>
              </a:tr>
              <a:tr h="434800">
                <a:tc>
                  <a:txBody>
                    <a:bodyPr/>
                    <a:lstStyle/>
                    <a:p>
                      <a:pPr indent="-1270" algn="l">
                        <a:lnSpc>
                          <a:spcPct val="115000"/>
                        </a:lnSpc>
                        <a:spcAft>
                          <a:spcPts val="0"/>
                        </a:spcAft>
                      </a:pPr>
                      <a:r>
                        <a:rPr lang="fr-FR" sz="1200" dirty="0">
                          <a:effectLst/>
                        </a:rPr>
                        <a:t>C-3 : Durabilité de la plateforme</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Mb5 = Mb4’ + 0,5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tc>
                  <a:txBody>
                    <a:bodyPr/>
                    <a:lstStyle/>
                    <a:p>
                      <a:pPr indent="-1270" algn="ctr">
                        <a:lnSpc>
                          <a:spcPct val="115000"/>
                        </a:lnSpc>
                        <a:spcAft>
                          <a:spcPts val="0"/>
                        </a:spcAft>
                      </a:pPr>
                      <a:r>
                        <a:rPr lang="fr-FR" sz="1200" dirty="0">
                          <a:effectLst/>
                        </a:rPr>
                        <a:t>Mo5 = Mo4’ + 0,5 </a:t>
                      </a:r>
                      <a:endParaRPr lang="fr-MA" sz="1200" dirty="0">
                        <a:solidFill>
                          <a:srgbClr val="000000"/>
                        </a:solidFill>
                        <a:effectLst/>
                        <a:latin typeface="Arial" panose="020B0604020202020204" pitchFamily="34" charset="0"/>
                        <a:ea typeface="Arial" panose="020B0604020202020204" pitchFamily="34" charset="0"/>
                      </a:endParaRPr>
                    </a:p>
                  </a:txBody>
                  <a:tcPr marL="68580" marR="68580" marT="0" marB="0" anchor="ctr"/>
                </a:tc>
                <a:extLst>
                  <a:ext uri="{0D108BD9-81ED-4DB2-BD59-A6C34878D82A}">
                    <a16:rowId xmlns:a16="http://schemas.microsoft.com/office/drawing/2014/main" val="810511047"/>
                  </a:ext>
                </a:extLst>
              </a:tr>
            </a:tbl>
          </a:graphicData>
        </a:graphic>
      </p:graphicFrame>
    </p:spTree>
    <p:extLst>
      <p:ext uri="{BB962C8B-B14F-4D97-AF65-F5344CB8AC3E}">
        <p14:creationId xmlns:p14="http://schemas.microsoft.com/office/powerpoint/2010/main" val="2593573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990" y="4487025"/>
            <a:ext cx="3597010" cy="2225447"/>
          </a:xfrm>
          <a:prstGeom prst="rect">
            <a:avLst/>
          </a:prstGeom>
        </p:spPr>
      </p:pic>
      <p:sp>
        <p:nvSpPr>
          <p:cNvPr id="7" name="Rectangle 6"/>
          <p:cNvSpPr/>
          <p:nvPr/>
        </p:nvSpPr>
        <p:spPr>
          <a:xfrm>
            <a:off x="479" y="-1457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10" name="Chevron 9"/>
          <p:cNvSpPr/>
          <p:nvPr/>
        </p:nvSpPr>
        <p:spPr>
          <a:xfrm>
            <a:off x="1991783" y="1292140"/>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Equipe à mobiliser</a:t>
            </a:r>
            <a:endParaRPr lang="fr-FR" sz="2800" dirty="0">
              <a:solidFill>
                <a:srgbClr val="C00000"/>
              </a:solidFill>
              <a:latin typeface="Corbel" panose="020B0503020204020204"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1347628712"/>
              </p:ext>
            </p:extLst>
          </p:nvPr>
        </p:nvGraphicFramePr>
        <p:xfrm>
          <a:off x="164327" y="2013424"/>
          <a:ext cx="3562895" cy="2519858"/>
        </p:xfrm>
        <a:graphic>
          <a:graphicData uri="http://schemas.openxmlformats.org/drawingml/2006/table">
            <a:tbl>
              <a:tblPr firstRow="1" bandRow="1">
                <a:tableStyleId>{5C22544A-7EE6-4342-B048-85BDC9FD1C3A}</a:tableStyleId>
              </a:tblPr>
              <a:tblGrid>
                <a:gridCol w="3562895">
                  <a:extLst>
                    <a:ext uri="{9D8B030D-6E8A-4147-A177-3AD203B41FA5}">
                      <a16:colId xmlns:a16="http://schemas.microsoft.com/office/drawing/2014/main" val="4269675406"/>
                    </a:ext>
                  </a:extLst>
                </a:gridCol>
              </a:tblGrid>
              <a:tr h="325389">
                <a:tc>
                  <a:txBody>
                    <a:bodyPr/>
                    <a:lstStyle/>
                    <a:p>
                      <a:pPr algn="ctr"/>
                      <a:r>
                        <a:rPr lang="fr-MA" sz="1600" dirty="0">
                          <a:latin typeface="Trebuchet MS" panose="020B0603020202020204" pitchFamily="34" charset="0"/>
                        </a:rPr>
                        <a:t>Personnel pour la période de base</a:t>
                      </a:r>
                    </a:p>
                  </a:txBody>
                  <a:tcPr>
                    <a:solidFill>
                      <a:schemeClr val="tx2"/>
                    </a:solidFill>
                  </a:tcPr>
                </a:tc>
                <a:extLst>
                  <a:ext uri="{0D108BD9-81ED-4DB2-BD59-A6C34878D82A}">
                    <a16:rowId xmlns:a16="http://schemas.microsoft.com/office/drawing/2014/main" val="265902671"/>
                  </a:ext>
                </a:extLst>
              </a:tr>
              <a:tr h="360769">
                <a:tc>
                  <a:txBody>
                    <a:bodyPr/>
                    <a:lstStyle/>
                    <a:p>
                      <a:pPr marL="0" algn="ctr" defTabSz="914400" rtl="0" eaLnBrk="1" latinLnBrk="0" hangingPunct="1"/>
                      <a:r>
                        <a:rPr lang="fr-FR" sz="1400" b="0" i="0" kern="1200" dirty="0">
                          <a:solidFill>
                            <a:schemeClr val="dk1"/>
                          </a:solidFill>
                          <a:effectLst/>
                          <a:latin typeface="Trebuchet MS" panose="020B0603020202020204" pitchFamily="34" charset="0"/>
                          <a:ea typeface="+mn-ea"/>
                          <a:cs typeface="+mn-cs"/>
                        </a:rPr>
                        <a:t>Un(e) Chef de projet  </a:t>
                      </a:r>
                    </a:p>
                    <a:p>
                      <a:pPr marL="0" algn="ctr" defTabSz="914400" rtl="0" eaLnBrk="1" latinLnBrk="0" hangingPunct="1"/>
                      <a:r>
                        <a:rPr lang="fr-FR" sz="1200" b="0" i="1" kern="1200" dirty="0">
                          <a:solidFill>
                            <a:schemeClr val="tx2"/>
                          </a:solidFill>
                          <a:effectLst/>
                          <a:latin typeface="Trebuchet MS" panose="020B0603020202020204" pitchFamily="34" charset="0"/>
                          <a:ea typeface="+mn-ea"/>
                          <a:cs typeface="+mn-cs"/>
                        </a:rPr>
                        <a:t>(fera objet de notation)</a:t>
                      </a:r>
                      <a:endParaRPr lang="fr-MA" sz="1200" b="0" i="1" kern="1200" dirty="0">
                        <a:solidFill>
                          <a:schemeClr val="tx2"/>
                        </a:solidFill>
                        <a:effectLst/>
                        <a:latin typeface="Trebuchet MS" panose="020B0603020202020204" pitchFamily="34" charset="0"/>
                        <a:ea typeface="+mn-ea"/>
                        <a:cs typeface="+mn-cs"/>
                      </a:endParaRPr>
                    </a:p>
                  </a:txBody>
                  <a:tcPr>
                    <a:solidFill>
                      <a:schemeClr val="accent1">
                        <a:lumMod val="20000"/>
                        <a:lumOff val="80000"/>
                      </a:schemeClr>
                    </a:solidFill>
                  </a:tcPr>
                </a:tc>
                <a:extLst>
                  <a:ext uri="{0D108BD9-81ED-4DB2-BD59-A6C34878D82A}">
                    <a16:rowId xmlns:a16="http://schemas.microsoft.com/office/drawing/2014/main" val="2152098454"/>
                  </a:ext>
                </a:extLst>
              </a:tr>
              <a:tr h="360769">
                <a:tc>
                  <a:txBody>
                    <a:bodyPr/>
                    <a:lstStyle/>
                    <a:p>
                      <a:pPr marL="0" algn="ctr" defTabSz="914400" rtl="0" eaLnBrk="1" latinLnBrk="0" hangingPunct="1"/>
                      <a:r>
                        <a:rPr lang="fr-FR" sz="1400" b="0" i="0" kern="1200" dirty="0">
                          <a:solidFill>
                            <a:schemeClr val="dk1"/>
                          </a:solidFill>
                          <a:effectLst/>
                          <a:latin typeface="Trebuchet MS" panose="020B0603020202020204" pitchFamily="34" charset="0"/>
                          <a:ea typeface="+mn-ea"/>
                          <a:cs typeface="+mn-cs"/>
                        </a:rPr>
                        <a:t>Deux Développeurs web </a:t>
                      </a:r>
                    </a:p>
                    <a:p>
                      <a:pPr marL="0" algn="ctr" defTabSz="914400" rtl="0" eaLnBrk="1" latinLnBrk="0" hangingPunct="1"/>
                      <a:r>
                        <a:rPr lang="fr-FR" sz="1200" b="0" i="1" kern="1200" dirty="0">
                          <a:solidFill>
                            <a:schemeClr val="tx2"/>
                          </a:solidFill>
                          <a:effectLst/>
                          <a:latin typeface="Trebuchet MS" panose="020B0603020202020204" pitchFamily="34" charset="0"/>
                          <a:ea typeface="+mn-ea"/>
                          <a:cs typeface="+mn-cs"/>
                        </a:rPr>
                        <a:t>(dont 1 fera objet de notation)</a:t>
                      </a:r>
                      <a:endParaRPr lang="fr-MA" sz="1200" b="0" i="1" kern="1200" dirty="0">
                        <a:solidFill>
                          <a:schemeClr val="tx2"/>
                        </a:solidFill>
                        <a:effectLst/>
                        <a:latin typeface="Trebuchet MS" panose="020B0603020202020204" pitchFamily="34" charset="0"/>
                        <a:ea typeface="+mn-ea"/>
                        <a:cs typeface="+mn-cs"/>
                      </a:endParaRPr>
                    </a:p>
                  </a:txBody>
                  <a:tcPr>
                    <a:solidFill>
                      <a:schemeClr val="accent1">
                        <a:lumMod val="20000"/>
                        <a:lumOff val="80000"/>
                      </a:schemeClr>
                    </a:solidFill>
                  </a:tcPr>
                </a:tc>
                <a:extLst>
                  <a:ext uri="{0D108BD9-81ED-4DB2-BD59-A6C34878D82A}">
                    <a16:rowId xmlns:a16="http://schemas.microsoft.com/office/drawing/2014/main" val="4282217425"/>
                  </a:ext>
                </a:extLst>
              </a:tr>
              <a:tr h="360769">
                <a:tc>
                  <a:txBody>
                    <a:bodyPr/>
                    <a:lstStyle/>
                    <a:p>
                      <a:pPr algn="ctr"/>
                      <a:r>
                        <a:rPr lang="fr-FR" sz="1400" b="0" i="0" kern="1200" dirty="0">
                          <a:solidFill>
                            <a:schemeClr val="dk1"/>
                          </a:solidFill>
                          <a:effectLst/>
                          <a:latin typeface="Trebuchet MS" panose="020B0603020202020204" pitchFamily="34" charset="0"/>
                          <a:ea typeface="+mn-ea"/>
                          <a:cs typeface="+mn-cs"/>
                        </a:rPr>
                        <a:t>Deux Andragogues </a:t>
                      </a:r>
                    </a:p>
                    <a:p>
                      <a:pPr algn="ctr"/>
                      <a:r>
                        <a:rPr lang="fr-FR" sz="1200" b="0" i="1" kern="1200" dirty="0">
                          <a:solidFill>
                            <a:schemeClr val="tx2"/>
                          </a:solidFill>
                          <a:effectLst/>
                          <a:latin typeface="Trebuchet MS" panose="020B0603020202020204" pitchFamily="34" charset="0"/>
                          <a:ea typeface="+mn-ea"/>
                          <a:cs typeface="+mn-cs"/>
                        </a:rPr>
                        <a:t>(dont 1 fera objet de notation)</a:t>
                      </a:r>
                      <a:endParaRPr lang="fr-MA" sz="1200" b="0" i="1" kern="1200" dirty="0">
                        <a:solidFill>
                          <a:schemeClr val="tx2"/>
                        </a:solidFill>
                        <a:effectLst/>
                        <a:latin typeface="Trebuchet MS" panose="020B0603020202020204" pitchFamily="34" charset="0"/>
                        <a:ea typeface="+mn-ea"/>
                        <a:cs typeface="+mn-cs"/>
                      </a:endParaRPr>
                    </a:p>
                  </a:txBody>
                  <a:tcPr>
                    <a:solidFill>
                      <a:schemeClr val="accent1">
                        <a:lumMod val="20000"/>
                        <a:lumOff val="80000"/>
                      </a:schemeClr>
                    </a:solidFill>
                  </a:tcPr>
                </a:tc>
                <a:extLst>
                  <a:ext uri="{0D108BD9-81ED-4DB2-BD59-A6C34878D82A}">
                    <a16:rowId xmlns:a16="http://schemas.microsoft.com/office/drawing/2014/main" val="4146738974"/>
                  </a:ext>
                </a:extLst>
              </a:tr>
              <a:tr h="3607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0" i="0" kern="1200" dirty="0">
                          <a:solidFill>
                            <a:schemeClr val="dk1"/>
                          </a:solidFill>
                          <a:effectLst/>
                          <a:latin typeface="Trebuchet MS" panose="020B0603020202020204" pitchFamily="34" charset="0"/>
                          <a:ea typeface="+mn-ea"/>
                          <a:cs typeface="+mn-cs"/>
                        </a:rPr>
                        <a:t>Deux Infographistes illustrateurs </a:t>
                      </a:r>
                      <a:endParaRPr lang="fr-MA" sz="1400" b="0" i="0" dirty="0">
                        <a:latin typeface="Trebuchet MS" panose="020B0603020202020204" pitchFamily="34" charset="0"/>
                      </a:endParaRPr>
                    </a:p>
                  </a:txBody>
                  <a:tcPr>
                    <a:solidFill>
                      <a:schemeClr val="accent1">
                        <a:lumMod val="20000"/>
                        <a:lumOff val="80000"/>
                      </a:schemeClr>
                    </a:solidFill>
                  </a:tcPr>
                </a:tc>
                <a:extLst>
                  <a:ext uri="{0D108BD9-81ED-4DB2-BD59-A6C34878D82A}">
                    <a16:rowId xmlns:a16="http://schemas.microsoft.com/office/drawing/2014/main" val="1908005109"/>
                  </a:ext>
                </a:extLst>
              </a:tr>
              <a:tr h="360769">
                <a:tc>
                  <a:txBody>
                    <a:bodyPr/>
                    <a:lstStyle/>
                    <a:p>
                      <a:pPr algn="ctr"/>
                      <a:r>
                        <a:rPr lang="fr-MA" sz="1600" b="1" dirty="0">
                          <a:latin typeface="Trebuchet MS" panose="020B0603020202020204" pitchFamily="34" charset="0"/>
                        </a:rPr>
                        <a:t>TOTAL de 7 personnes</a:t>
                      </a:r>
                    </a:p>
                  </a:txBody>
                  <a:tcPr>
                    <a:solidFill>
                      <a:schemeClr val="bg1">
                        <a:lumMod val="85000"/>
                      </a:schemeClr>
                    </a:solidFill>
                  </a:tcPr>
                </a:tc>
                <a:extLst>
                  <a:ext uri="{0D108BD9-81ED-4DB2-BD59-A6C34878D82A}">
                    <a16:rowId xmlns:a16="http://schemas.microsoft.com/office/drawing/2014/main" val="587903298"/>
                  </a:ext>
                </a:extLst>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1996502953"/>
              </p:ext>
            </p:extLst>
          </p:nvPr>
        </p:nvGraphicFramePr>
        <p:xfrm>
          <a:off x="8183419" y="2136587"/>
          <a:ext cx="3748446" cy="2076200"/>
        </p:xfrm>
        <a:graphic>
          <a:graphicData uri="http://schemas.openxmlformats.org/drawingml/2006/table">
            <a:tbl>
              <a:tblPr firstRow="1" bandRow="1">
                <a:tableStyleId>{5C22544A-7EE6-4342-B048-85BDC9FD1C3A}</a:tableStyleId>
              </a:tblPr>
              <a:tblGrid>
                <a:gridCol w="3748446">
                  <a:extLst>
                    <a:ext uri="{9D8B030D-6E8A-4147-A177-3AD203B41FA5}">
                      <a16:colId xmlns:a16="http://schemas.microsoft.com/office/drawing/2014/main" val="4269675406"/>
                    </a:ext>
                  </a:extLst>
                </a:gridCol>
              </a:tblGrid>
              <a:tr h="625840">
                <a:tc>
                  <a:txBody>
                    <a:bodyPr/>
                    <a:lstStyle/>
                    <a:p>
                      <a:pPr algn="ctr"/>
                      <a:r>
                        <a:rPr lang="fr-MA" sz="1600" dirty="0">
                          <a:latin typeface="Trebuchet MS" panose="020B0603020202020204" pitchFamily="34" charset="0"/>
                        </a:rPr>
                        <a:t>Personnel pour la période optionnelle</a:t>
                      </a:r>
                    </a:p>
                  </a:txBody>
                  <a:tcPr>
                    <a:solidFill>
                      <a:schemeClr val="tx2"/>
                    </a:solidFill>
                  </a:tcPr>
                </a:tc>
                <a:extLst>
                  <a:ext uri="{0D108BD9-81ED-4DB2-BD59-A6C34878D82A}">
                    <a16:rowId xmlns:a16="http://schemas.microsoft.com/office/drawing/2014/main" val="265902671"/>
                  </a:ext>
                </a:extLst>
              </a:tr>
              <a:tr h="362590">
                <a:tc>
                  <a:txBody>
                    <a:bodyPr/>
                    <a:lstStyle/>
                    <a:p>
                      <a:pPr algn="ctr"/>
                      <a:r>
                        <a:rPr lang="fr-FR" sz="1400" b="0" i="0" kern="1200" dirty="0">
                          <a:solidFill>
                            <a:schemeClr val="dk1"/>
                          </a:solidFill>
                          <a:effectLst/>
                          <a:latin typeface="Trebuchet MS" panose="020B0603020202020204" pitchFamily="34" charset="0"/>
                          <a:ea typeface="+mn-ea"/>
                          <a:cs typeface="+mn-cs"/>
                        </a:rPr>
                        <a:t>Un(e) Développeur web </a:t>
                      </a:r>
                      <a:endParaRPr lang="fr-MA" sz="1400" b="0" i="0" dirty="0">
                        <a:latin typeface="Trebuchet MS" panose="020B0603020202020204" pitchFamily="34" charset="0"/>
                      </a:endParaRPr>
                    </a:p>
                  </a:txBody>
                  <a:tcPr>
                    <a:solidFill>
                      <a:schemeClr val="accent1">
                        <a:lumMod val="20000"/>
                        <a:lumOff val="80000"/>
                      </a:schemeClr>
                    </a:solidFill>
                  </a:tcPr>
                </a:tc>
                <a:extLst>
                  <a:ext uri="{0D108BD9-81ED-4DB2-BD59-A6C34878D82A}">
                    <a16:rowId xmlns:a16="http://schemas.microsoft.com/office/drawing/2014/main" val="4282217425"/>
                  </a:ext>
                </a:extLst>
              </a:tr>
              <a:tr h="362590">
                <a:tc>
                  <a:txBody>
                    <a:bodyPr/>
                    <a:lstStyle/>
                    <a:p>
                      <a:pPr algn="ctr"/>
                      <a:r>
                        <a:rPr lang="fr-FR" sz="1400" b="0" i="0" kern="1200" dirty="0">
                          <a:solidFill>
                            <a:schemeClr val="dk1"/>
                          </a:solidFill>
                          <a:effectLst/>
                          <a:latin typeface="Trebuchet MS" panose="020B0603020202020204" pitchFamily="34" charset="0"/>
                          <a:ea typeface="+mn-ea"/>
                          <a:cs typeface="+mn-cs"/>
                        </a:rPr>
                        <a:t>Un(e) Andragogue</a:t>
                      </a:r>
                      <a:endParaRPr lang="fr-MA" sz="1400" b="0" i="0" dirty="0">
                        <a:latin typeface="Trebuchet MS" panose="020B0603020202020204" pitchFamily="34" charset="0"/>
                      </a:endParaRPr>
                    </a:p>
                  </a:txBody>
                  <a:tcPr>
                    <a:solidFill>
                      <a:schemeClr val="accent1">
                        <a:lumMod val="20000"/>
                        <a:lumOff val="80000"/>
                      </a:schemeClr>
                    </a:solidFill>
                  </a:tcPr>
                </a:tc>
                <a:extLst>
                  <a:ext uri="{0D108BD9-81ED-4DB2-BD59-A6C34878D82A}">
                    <a16:rowId xmlns:a16="http://schemas.microsoft.com/office/drawing/2014/main" val="4146738974"/>
                  </a:ext>
                </a:extLst>
              </a:tr>
              <a:tr h="3625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0" i="0" kern="1200" dirty="0">
                          <a:solidFill>
                            <a:schemeClr val="dk1"/>
                          </a:solidFill>
                          <a:effectLst/>
                          <a:latin typeface="Trebuchet MS" panose="020B0603020202020204" pitchFamily="34" charset="0"/>
                          <a:ea typeface="+mn-ea"/>
                          <a:cs typeface="+mn-cs"/>
                        </a:rPr>
                        <a:t>Un(e) Infographiste illustrateur </a:t>
                      </a:r>
                      <a:endParaRPr lang="fr-MA" sz="1400" b="0" i="0" dirty="0">
                        <a:latin typeface="Trebuchet MS" panose="020B0603020202020204" pitchFamily="34" charset="0"/>
                      </a:endParaRPr>
                    </a:p>
                  </a:txBody>
                  <a:tcPr>
                    <a:solidFill>
                      <a:schemeClr val="accent1">
                        <a:lumMod val="20000"/>
                        <a:lumOff val="80000"/>
                      </a:schemeClr>
                    </a:solidFill>
                  </a:tcPr>
                </a:tc>
                <a:extLst>
                  <a:ext uri="{0D108BD9-81ED-4DB2-BD59-A6C34878D82A}">
                    <a16:rowId xmlns:a16="http://schemas.microsoft.com/office/drawing/2014/main" val="1908005109"/>
                  </a:ext>
                </a:extLst>
              </a:tr>
              <a:tr h="362590">
                <a:tc>
                  <a:txBody>
                    <a:bodyPr/>
                    <a:lstStyle/>
                    <a:p>
                      <a:pPr algn="ctr"/>
                      <a:r>
                        <a:rPr lang="fr-MA" sz="1600" b="1" dirty="0">
                          <a:latin typeface="Trebuchet MS" panose="020B0603020202020204" pitchFamily="34" charset="0"/>
                        </a:rPr>
                        <a:t>TOTAL de 3 personnes</a:t>
                      </a:r>
                    </a:p>
                  </a:txBody>
                  <a:tcPr>
                    <a:solidFill>
                      <a:schemeClr val="bg1">
                        <a:lumMod val="85000"/>
                      </a:schemeClr>
                    </a:solidFill>
                  </a:tcPr>
                </a:tc>
                <a:extLst>
                  <a:ext uri="{0D108BD9-81ED-4DB2-BD59-A6C34878D82A}">
                    <a16:rowId xmlns:a16="http://schemas.microsoft.com/office/drawing/2014/main" val="587903298"/>
                  </a:ext>
                </a:extLst>
              </a:tr>
            </a:tbl>
          </a:graphicData>
        </a:graphic>
      </p:graphicFrame>
      <p:cxnSp>
        <p:nvCxnSpPr>
          <p:cNvPr id="14" name="Connecteur en arc 13"/>
          <p:cNvCxnSpPr/>
          <p:nvPr/>
        </p:nvCxnSpPr>
        <p:spPr>
          <a:xfrm flipV="1">
            <a:off x="3984755" y="2544645"/>
            <a:ext cx="3855962" cy="1668142"/>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949059" y="2414015"/>
            <a:ext cx="1896570" cy="738664"/>
          </a:xfrm>
          <a:prstGeom prst="rect">
            <a:avLst/>
          </a:prstGeom>
          <a:noFill/>
          <a:ln>
            <a:solidFill>
              <a:srgbClr val="C00000"/>
            </a:solidFill>
            <a:prstDash val="dash"/>
          </a:ln>
        </p:spPr>
        <p:txBody>
          <a:bodyPr wrap="square" rtlCol="0">
            <a:spAutoFit/>
          </a:bodyPr>
          <a:lstStyle/>
          <a:p>
            <a:pPr algn="ctr"/>
            <a:r>
              <a:rPr lang="fr-MA" sz="1400" b="1" dirty="0">
                <a:solidFill>
                  <a:srgbClr val="C00000"/>
                </a:solidFill>
              </a:rPr>
              <a:t>Chevauchement des deux périodes (base et optionnelle)</a:t>
            </a:r>
            <a:endParaRPr lang="fr-FR" sz="1400" b="1" dirty="0">
              <a:solidFill>
                <a:srgbClr val="C00000"/>
              </a:solidFill>
            </a:endParaRPr>
          </a:p>
        </p:txBody>
      </p:sp>
      <p:sp>
        <p:nvSpPr>
          <p:cNvPr id="21" name="ZoneTexte 20"/>
          <p:cNvSpPr txBox="1"/>
          <p:nvPr/>
        </p:nvSpPr>
        <p:spPr>
          <a:xfrm>
            <a:off x="5928196" y="3604753"/>
            <a:ext cx="1995088" cy="738664"/>
          </a:xfrm>
          <a:prstGeom prst="rect">
            <a:avLst/>
          </a:prstGeom>
          <a:noFill/>
          <a:ln>
            <a:solidFill>
              <a:srgbClr val="C00000"/>
            </a:solidFill>
            <a:prstDash val="dash"/>
          </a:ln>
        </p:spPr>
        <p:txBody>
          <a:bodyPr wrap="square" rtlCol="0">
            <a:spAutoFit/>
          </a:bodyPr>
          <a:lstStyle/>
          <a:p>
            <a:pPr algn="ctr"/>
            <a:r>
              <a:rPr lang="fr-MA" sz="1400" b="1" dirty="0">
                <a:solidFill>
                  <a:srgbClr val="C00000"/>
                </a:solidFill>
              </a:rPr>
              <a:t>Renforcement du personnel durant la période optionnelle par : </a:t>
            </a:r>
            <a:endParaRPr lang="fr-FR" sz="1400" b="1" dirty="0">
              <a:solidFill>
                <a:srgbClr val="C00000"/>
              </a:solidFill>
            </a:endParaRPr>
          </a:p>
        </p:txBody>
      </p:sp>
      <p:sp>
        <p:nvSpPr>
          <p:cNvPr id="22" name="Rectangle avec coins arrondis du même côté 21"/>
          <p:cNvSpPr/>
          <p:nvPr/>
        </p:nvSpPr>
        <p:spPr>
          <a:xfrm>
            <a:off x="1379774" y="4877789"/>
            <a:ext cx="9562664" cy="1674542"/>
          </a:xfrm>
          <a:prstGeom prst="round2Same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A"/>
          </a:p>
        </p:txBody>
      </p:sp>
      <p:sp>
        <p:nvSpPr>
          <p:cNvPr id="23" name="ZoneTexte 22"/>
          <p:cNvSpPr txBox="1"/>
          <p:nvPr/>
        </p:nvSpPr>
        <p:spPr>
          <a:xfrm>
            <a:off x="1913691" y="4995288"/>
            <a:ext cx="8494830" cy="1477328"/>
          </a:xfrm>
          <a:prstGeom prst="rect">
            <a:avLst/>
          </a:prstGeom>
          <a:solidFill>
            <a:schemeClr val="bg1"/>
          </a:solidFill>
        </p:spPr>
        <p:txBody>
          <a:bodyPr wrap="square" rtlCol="0">
            <a:spAutoFit/>
          </a:bodyPr>
          <a:lstStyle/>
          <a:p>
            <a:pPr algn="ctr"/>
            <a:r>
              <a:rPr lang="fr-MA" dirty="0"/>
              <a:t>Total pour les deux périodes : 10 personnes au minimum.</a:t>
            </a:r>
          </a:p>
          <a:p>
            <a:pPr algn="ctr"/>
            <a:endParaRPr lang="fr-MA" dirty="0"/>
          </a:p>
          <a:p>
            <a:pPr algn="ctr"/>
            <a:r>
              <a:rPr lang="fr-MA" dirty="0"/>
              <a:t>Bien que les CV des experts non clé de la période de base et des experts clé de la période optionnelle ne soient pas évalués lors de l’étape de sélection, les CV devront être fournis dans l’offre du Consultant à l’appréciation de MCA-</a:t>
            </a:r>
            <a:r>
              <a:rPr lang="fr-MA" dirty="0" err="1"/>
              <a:t>Morocco</a:t>
            </a:r>
            <a:r>
              <a:rPr lang="fr-MA" dirty="0"/>
              <a:t>.</a:t>
            </a:r>
          </a:p>
        </p:txBody>
      </p:sp>
      <p:sp>
        <p:nvSpPr>
          <p:cNvPr id="13" name="Rectangle 12"/>
          <p:cNvSpPr/>
          <p:nvPr/>
        </p:nvSpPr>
        <p:spPr>
          <a:xfrm>
            <a:off x="164327" y="4540110"/>
            <a:ext cx="4164923" cy="246221"/>
          </a:xfrm>
          <a:prstGeom prst="rect">
            <a:avLst/>
          </a:prstGeom>
        </p:spPr>
        <p:txBody>
          <a:bodyPr wrap="none">
            <a:spAutoFit/>
          </a:bodyPr>
          <a:lstStyle/>
          <a:p>
            <a:r>
              <a:rPr lang="fr-FR" sz="1000" dirty="0">
                <a:solidFill>
                  <a:srgbClr val="000000"/>
                </a:solidFill>
                <a:latin typeface="Calibri" panose="020F0502020204030204" pitchFamily="34" charset="0"/>
              </a:rPr>
              <a:t>Se référer à la grille d’évaluation figurant dans le DAO pour le volet notation </a:t>
            </a:r>
            <a:endParaRPr lang="fr-MA" sz="1000" dirty="0"/>
          </a:p>
        </p:txBody>
      </p:sp>
    </p:spTree>
    <p:extLst>
      <p:ext uri="{BB962C8B-B14F-4D97-AF65-F5344CB8AC3E}">
        <p14:creationId xmlns:p14="http://schemas.microsoft.com/office/powerpoint/2010/main" val="4244963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a:t>
            </a:r>
            <a:r>
              <a:rPr lang="fr-FR" sz="2000" b="1" kern="0" dirty="0">
                <a:latin typeface="Corbel" panose="020B0503020204020204" pitchFamily="34" charset="0"/>
                <a:cs typeface="Arial" panose="020B0604020202020204" pitchFamily="34" charset="0"/>
              </a:rPr>
              <a:t>des</a:t>
            </a:r>
            <a:r>
              <a:rPr lang="fr-FR" sz="2000" b="1" kern="0" dirty="0">
                <a:cs typeface="Arial" panose="020B0604020202020204" pitchFamily="34" charset="0"/>
              </a:rPr>
              <a:t> termes de référence : contexte, objectif et étendue de la mission.</a:t>
            </a:r>
            <a:endParaRPr lang="en-US" sz="2000"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a:t>
            </a:r>
            <a:r>
              <a:rPr lang="fr-FR" sz="2000" b="1" kern="0" dirty="0">
                <a:latin typeface="Corbel" panose="020B0503020204020204" pitchFamily="34" charset="0"/>
                <a:cs typeface="Arial" panose="020B0604020202020204" pitchFamily="34" charset="0"/>
              </a:rPr>
              <a:t>processus</a:t>
            </a:r>
            <a:r>
              <a:rPr lang="fr-FR" sz="2000" b="1" kern="0" dirty="0">
                <a:cs typeface="Arial" panose="020B0604020202020204" pitchFamily="34" charset="0"/>
              </a:rPr>
              <a:t>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d'offres/demandes de propositions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entrepreneurs/consultants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49353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a:t>
            </a:r>
            <a:r>
              <a:rPr lang="fr-FR" altLang="fr-FR" sz="2800" b="0" kern="0" dirty="0">
                <a:solidFill>
                  <a:srgbClr val="FF0000"/>
                </a:solidFill>
                <a:latin typeface="Corbel" panose="020B0503020204020204" pitchFamily="34" charset="0"/>
                <a:cs typeface="+mn-cs"/>
              </a:rPr>
              <a:t>liste disponible dans le site de MCC (Corée du Nord, Iran, Soudan, Syrie)</a:t>
            </a:r>
            <a:endParaRPr lang="fr-FR" altLang="fr-FR" sz="2800" kern="0" dirty="0">
              <a:solidFill>
                <a:schemeClr val="tx1"/>
              </a:solidFill>
              <a:latin typeface="Corbel" panose="020B0503020204020204" pitchFamily="34" charset="0"/>
            </a:endParaRP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endParaRPr lang="fr-FR" sz="2800" b="1" dirty="0">
              <a:solidFill>
                <a:srgbClr val="FFFFFF"/>
              </a:solidFill>
              <a:latin typeface="Corbel" panose="020B0503020204020204" pitchFamily="34" charset="0"/>
            </a:endParaRP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via les liens indiqués dans la Demande de Propositions :</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en temps utile avant l’expiration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403137" y="3727939"/>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Proposition Technique + </a:t>
            </a:r>
          </a:p>
          <a:p>
            <a:pPr algn="ctr"/>
            <a:r>
              <a:rPr lang="fr-FR" kern="0" dirty="0">
                <a:solidFill>
                  <a:srgbClr val="C00000"/>
                </a:solidFill>
                <a:latin typeface="Calibri" panose="020F050202020403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100" kern="0" dirty="0">
                <a:solidFill>
                  <a:schemeClr val="tx1"/>
                </a:solidFill>
                <a:latin typeface="Corbel" panose="020B0503020204020204" pitchFamily="34" charset="0"/>
              </a:rPr>
              <a:t>La proposition ainsi que toute correspondance doivent être rédigées en français</a:t>
            </a:r>
          </a:p>
          <a:p>
            <a:pPr marL="342900" lvl="0" indent="-342900" algn="just">
              <a:buClr>
                <a:schemeClr val="accent5">
                  <a:lumMod val="75000"/>
                </a:schemeClr>
              </a:buClr>
              <a:buFont typeface="Wingdings" panose="05000000000000000000" pitchFamily="2" charset="2"/>
              <a:buChar char="v"/>
            </a:pPr>
            <a:endParaRPr lang="fr-FR" sz="2100" kern="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100" kern="0" dirty="0">
                <a:solidFill>
                  <a:schemeClr val="tx1"/>
                </a:solidFill>
                <a:latin typeface="Corbel" panose="020B0503020204020204" pitchFamily="34" charset="0"/>
              </a:rPr>
              <a:t>La date limite de dépôt des Propositions est le </a:t>
            </a:r>
            <a:r>
              <a:rPr lang="fr-FR" sz="2100" kern="0" dirty="0">
                <a:solidFill>
                  <a:srgbClr val="FF0000"/>
                </a:solidFill>
                <a:latin typeface="Corbel" panose="020B0503020204020204" pitchFamily="34" charset="0"/>
              </a:rPr>
              <a:t>15 Octobre 2020 à 15h00 , heure locale du Maroc</a:t>
            </a:r>
          </a:p>
          <a:p>
            <a:pPr marL="342900" lvl="0" indent="-342900" algn="just">
              <a:buClr>
                <a:schemeClr val="accent5">
                  <a:lumMod val="75000"/>
                </a:schemeClr>
              </a:buClr>
              <a:buFont typeface="Wingdings" panose="05000000000000000000" pitchFamily="2" charset="2"/>
              <a:buChar char="v"/>
            </a:pPr>
            <a:endParaRPr lang="fr-FR" sz="2100" kern="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100" kern="0" dirty="0">
                <a:solidFill>
                  <a:schemeClr val="tx1"/>
                </a:solidFill>
                <a:latin typeface="Corbel" panose="020B0503020204020204" pitchFamily="34" charset="0"/>
              </a:rPr>
              <a:t>Des clarifications peuvent être demandées par courriel dans un délai ne dépassant pas </a:t>
            </a:r>
            <a:r>
              <a:rPr lang="fr-FR" sz="2100" kern="0" dirty="0">
                <a:solidFill>
                  <a:srgbClr val="FF0000"/>
                </a:solidFill>
                <a:latin typeface="Corbel" panose="020B0503020204020204" pitchFamily="34" charset="0"/>
              </a:rPr>
              <a:t>le 28 septembre 2020</a:t>
            </a:r>
          </a:p>
          <a:p>
            <a:pPr lvl="0" algn="just">
              <a:buClr>
                <a:schemeClr val="accent5">
                  <a:lumMod val="75000"/>
                </a:schemeClr>
              </a:buClr>
            </a:pPr>
            <a:endParaRPr lang="fr-FR" sz="2100" kern="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100" kern="0" dirty="0">
                <a:solidFill>
                  <a:schemeClr val="tx1"/>
                </a:solidFill>
                <a:latin typeface="Corbel" panose="020B0503020204020204" pitchFamily="34" charset="0"/>
              </a:rPr>
              <a:t>L’Agence MCA-Morocco fournira des réponses à tous les Consultants dans un délai ne dépassant pas </a:t>
            </a:r>
            <a:r>
              <a:rPr lang="fr-FR" sz="2100" kern="0" dirty="0">
                <a:solidFill>
                  <a:srgbClr val="FF0000"/>
                </a:solidFill>
                <a:latin typeface="Corbel" panose="020B0503020204020204" pitchFamily="34" charset="0"/>
              </a:rPr>
              <a:t>le 05 octobre 2020</a:t>
            </a:r>
          </a:p>
          <a:p>
            <a:pPr algn="just">
              <a:buClr>
                <a:schemeClr val="accent5">
                  <a:lumMod val="75000"/>
                </a:schemeClr>
              </a:buClr>
            </a:pPr>
            <a:endParaRPr lang="fr-FR" sz="21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1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9E2C91E-95B9-4D24-B984-1B1CAA80B189}"/>
              </a:ext>
            </a:extLst>
          </p:cNvPr>
          <p:cNvSpPr>
            <a:spLocks noGrp="1"/>
          </p:cNvSpPr>
          <p:nvPr>
            <p:ph type="dt" sz="half" idx="10"/>
          </p:nvPr>
        </p:nvSpPr>
        <p:spPr/>
        <p:txBody>
          <a:bodyPr/>
          <a:lstStyle/>
          <a:p>
            <a:fld id="{B19459A9-BF71-4869-8140-0A694E4B773B}" type="datetime1">
              <a:rPr lang="en-US" smtClean="0"/>
              <a:t>9/28/2020</a:t>
            </a:fld>
            <a:endParaRPr lang="en-US"/>
          </a:p>
        </p:txBody>
      </p:sp>
      <p:sp>
        <p:nvSpPr>
          <p:cNvPr id="3" name="Espace réservé du pied de page 2">
            <a:extLst>
              <a:ext uri="{FF2B5EF4-FFF2-40B4-BE49-F238E27FC236}">
                <a16:creationId xmlns:a16="http://schemas.microsoft.com/office/drawing/2014/main" id="{9AC3AE67-9452-430A-8381-26FB09E75DF8}"/>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17DCA3B6-4ADA-4B5E-BDD7-8BEDA50D2C07}"/>
              </a:ext>
            </a:extLst>
          </p:cNvPr>
          <p:cNvSpPr>
            <a:spLocks noGrp="1"/>
          </p:cNvSpPr>
          <p:nvPr>
            <p:ph type="sldNum" sz="quarter" idx="12"/>
          </p:nvPr>
        </p:nvSpPr>
        <p:spPr/>
        <p:txBody>
          <a:bodyPr/>
          <a:lstStyle/>
          <a:p>
            <a:fld id="{B6F15528-21DE-4FAA-801E-634DDDAF4B2B}" type="slidenum">
              <a:rPr lang="fr-FR" smtClean="0"/>
              <a:t>19</a:t>
            </a:fld>
            <a:endParaRPr lang="fr-FR"/>
          </a:p>
        </p:txBody>
      </p:sp>
      <p:sp>
        <p:nvSpPr>
          <p:cNvPr id="5" name="Rectangle 4">
            <a:extLst>
              <a:ext uri="{FF2B5EF4-FFF2-40B4-BE49-F238E27FC236}">
                <a16:creationId xmlns:a16="http://schemas.microsoft.com/office/drawing/2014/main" id="{1DCF609D-EF2E-4728-B184-58514312EAF2}"/>
              </a:ext>
            </a:extLst>
          </p:cNvPr>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Formulaires des Propositions Techniques</a:t>
            </a:r>
          </a:p>
        </p:txBody>
      </p:sp>
      <p:sp>
        <p:nvSpPr>
          <p:cNvPr id="8" name="Rectangle 7">
            <a:extLst>
              <a:ext uri="{FF2B5EF4-FFF2-40B4-BE49-F238E27FC236}">
                <a16:creationId xmlns:a16="http://schemas.microsoft.com/office/drawing/2014/main" id="{595F5889-C1F3-42C5-8C08-C44189C41CA8}"/>
              </a:ext>
            </a:extLst>
          </p:cNvPr>
          <p:cNvSpPr/>
          <p:nvPr/>
        </p:nvSpPr>
        <p:spPr>
          <a:xfrm>
            <a:off x="572386" y="1738792"/>
            <a:ext cx="11047228" cy="4247317"/>
          </a:xfrm>
          <a:prstGeom prst="rect">
            <a:avLst/>
          </a:prstGeom>
        </p:spPr>
        <p:txBody>
          <a:bodyPr wrap="square">
            <a:spAutoFit/>
          </a:bodyPr>
          <a:lstStyle/>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TECH-1	</a:t>
            </a:r>
            <a:r>
              <a:rPr lang="fr-FR" kern="0" dirty="0">
                <a:solidFill>
                  <a:prstClr val="black"/>
                </a:solidFill>
                <a:latin typeface="Trebuchet MS" panose="020B0603020202020204" pitchFamily="34" charset="0"/>
              </a:rPr>
              <a:t>Formulaire de Soumission de la Proposition Technique</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TECH-2A	</a:t>
            </a:r>
            <a:r>
              <a:rPr lang="fr-FR" kern="0" dirty="0">
                <a:solidFill>
                  <a:prstClr val="black"/>
                </a:solidFill>
                <a:latin typeface="Trebuchet MS" panose="020B0603020202020204" pitchFamily="34" charset="0"/>
              </a:rPr>
              <a:t>Capacité financière du Consultant </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TECH-2B	</a:t>
            </a:r>
            <a:r>
              <a:rPr lang="fr-FR" kern="0" dirty="0">
                <a:solidFill>
                  <a:prstClr val="black"/>
                </a:solidFill>
                <a:latin typeface="Trebuchet MS" panose="020B0603020202020204" pitchFamily="34" charset="0"/>
              </a:rPr>
              <a:t>Procès, litiges, arbitrages, actions en justice, plaintes, enquêtes et différends</a:t>
            </a:r>
          </a:p>
          <a:p>
            <a:pPr lvl="0" algn="just">
              <a:buClr>
                <a:srgbClr val="3E8853">
                  <a:lumMod val="75000"/>
                </a:srgbClr>
              </a:buClr>
              <a:defRPr/>
            </a:pPr>
            <a:r>
              <a:rPr lang="fr-FR" kern="0" dirty="0">
                <a:solidFill>
                  <a:prstClr val="black"/>
                </a:solidFill>
                <a:latin typeface="Trebuchet MS" panose="020B0603020202020204" pitchFamily="34" charset="0"/>
              </a:rPr>
              <a:t>                           actuels et passés auxquels le Consultant est partie</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TECH-3	</a:t>
            </a:r>
            <a:r>
              <a:rPr lang="fr-FR" kern="0" dirty="0">
                <a:solidFill>
                  <a:prstClr val="black"/>
                </a:solidFill>
                <a:latin typeface="Trebuchet MS" panose="020B0603020202020204" pitchFamily="34" charset="0"/>
              </a:rPr>
              <a:t>Organisation du Consultant </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TECH-4	</a:t>
            </a:r>
            <a:r>
              <a:rPr lang="fr-FR" kern="0" dirty="0">
                <a:solidFill>
                  <a:prstClr val="black"/>
                </a:solidFill>
                <a:latin typeface="Trebuchet MS" panose="020B0603020202020204" pitchFamily="34" charset="0"/>
              </a:rPr>
              <a:t>Expérience du Consultant </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TECH-5	</a:t>
            </a:r>
            <a:r>
              <a:rPr lang="fr-FR" kern="0" dirty="0">
                <a:solidFill>
                  <a:prstClr val="black"/>
                </a:solidFill>
                <a:latin typeface="Trebuchet MS" panose="020B0603020202020204" pitchFamily="34" charset="0"/>
              </a:rPr>
              <a:t>Références des contrats financés par MCC</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TECH-6	</a:t>
            </a:r>
            <a:r>
              <a:rPr lang="fr-FR" kern="0" dirty="0">
                <a:solidFill>
                  <a:prstClr val="black"/>
                </a:solidFill>
                <a:latin typeface="Trebuchet MS" panose="020B0603020202020204" pitchFamily="34" charset="0"/>
              </a:rPr>
              <a:t>Description de l’approche, de la méthodologie et du programme de travail proposé </a:t>
            </a:r>
          </a:p>
          <a:p>
            <a:pPr lvl="0" algn="just">
              <a:buClr>
                <a:srgbClr val="3E8853">
                  <a:lumMod val="75000"/>
                </a:srgbClr>
              </a:buClr>
              <a:defRPr/>
            </a:pPr>
            <a:r>
              <a:rPr lang="fr-FR" kern="0" dirty="0">
                <a:solidFill>
                  <a:prstClr val="black"/>
                </a:solidFill>
                <a:latin typeface="Trebuchet MS" panose="020B0603020202020204" pitchFamily="34" charset="0"/>
              </a:rPr>
              <a:t>                           pour l’exécution de la mission</a:t>
            </a:r>
            <a:endParaRPr lang="fr-FR" kern="0" dirty="0">
              <a:solidFill>
                <a:srgbClr val="FF0000"/>
              </a:solidFill>
              <a:latin typeface="Trebuchet MS" panose="020B0603020202020204" pitchFamily="34" charset="0"/>
            </a:endParaRP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TECH-7	</a:t>
            </a:r>
            <a:r>
              <a:rPr lang="fr-FR" kern="0" dirty="0">
                <a:solidFill>
                  <a:prstClr val="black"/>
                </a:solidFill>
                <a:latin typeface="Trebuchet MS" panose="020B0603020202020204" pitchFamily="34" charset="0"/>
              </a:rPr>
              <a:t>Commentaires et suggestions sur les Termes de référence et la mission</a:t>
            </a:r>
            <a:endParaRPr lang="fr-FR" kern="0" dirty="0">
              <a:solidFill>
                <a:srgbClr val="FF0000"/>
              </a:solidFill>
              <a:latin typeface="Trebuchet MS" panose="020B0603020202020204" pitchFamily="34" charset="0"/>
            </a:endParaRP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TECH-8	</a:t>
            </a:r>
            <a:r>
              <a:rPr lang="fr-FR" kern="0" dirty="0">
                <a:solidFill>
                  <a:prstClr val="black"/>
                </a:solidFill>
                <a:latin typeface="Trebuchet MS" panose="020B0603020202020204" pitchFamily="34" charset="0"/>
              </a:rPr>
              <a:t>Composition de l’Equipe et répartition des tâches</a:t>
            </a:r>
            <a:endParaRPr lang="fr-FR" kern="0" dirty="0">
              <a:solidFill>
                <a:srgbClr val="FF0000"/>
              </a:solidFill>
              <a:latin typeface="Trebuchet MS" panose="020B0603020202020204" pitchFamily="34" charset="0"/>
            </a:endParaRP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TECH-9	</a:t>
            </a:r>
            <a:r>
              <a:rPr lang="fr-FR" kern="0" dirty="0">
                <a:solidFill>
                  <a:prstClr val="black"/>
                </a:solidFill>
                <a:latin typeface="Trebuchet MS" panose="020B0603020202020204" pitchFamily="34" charset="0"/>
              </a:rPr>
              <a:t>Plan de dotation en personnel</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TECH-10	</a:t>
            </a:r>
            <a:r>
              <a:rPr lang="fr-FR" kern="0" dirty="0">
                <a:solidFill>
                  <a:prstClr val="black"/>
                </a:solidFill>
                <a:latin typeface="Trebuchet MS" panose="020B0603020202020204" pitchFamily="34" charset="0"/>
              </a:rPr>
              <a:t>Programme de travail et des livrables</a:t>
            </a:r>
          </a:p>
          <a:p>
            <a:pPr marL="342900" lvl="0" indent="-342900" algn="just">
              <a:buClr>
                <a:srgbClr val="3E8853">
                  <a:lumMod val="75000"/>
                </a:srgbClr>
              </a:buClr>
              <a:buFont typeface="Wingdings" panose="05000000000000000000" pitchFamily="2" charset="2"/>
              <a:buChar char="v"/>
              <a:defRPr/>
            </a:pPr>
            <a:r>
              <a:rPr lang="fr-FR" b="1" kern="0" dirty="0">
                <a:solidFill>
                  <a:prstClr val="black"/>
                </a:solidFill>
                <a:latin typeface="Trebuchet MS" panose="020B0603020202020204" pitchFamily="34" charset="0"/>
              </a:rPr>
              <a:t>TECH-11	</a:t>
            </a:r>
            <a:r>
              <a:rPr lang="fr-FR" kern="0" dirty="0">
                <a:solidFill>
                  <a:prstClr val="black"/>
                </a:solidFill>
                <a:latin typeface="Trebuchet MS" panose="020B0603020202020204" pitchFamily="34" charset="0"/>
              </a:rPr>
              <a:t>Curriculum Vitae (CV) du Personnel clé professionnel proposé</a:t>
            </a:r>
          </a:p>
          <a:p>
            <a:pPr marL="342900" lvl="0" indent="-342900" algn="just">
              <a:buClr>
                <a:srgbClr val="3E8853">
                  <a:lumMod val="75000"/>
                </a:srgbClr>
              </a:buClr>
              <a:buFont typeface="Wingdings" panose="05000000000000000000" pitchFamily="2" charset="2"/>
              <a:buChar char="v"/>
              <a:defRPr/>
            </a:pPr>
            <a:r>
              <a:rPr lang="fr-FR" kern="0" dirty="0">
                <a:solidFill>
                  <a:prstClr val="black"/>
                </a:solidFill>
                <a:latin typeface="Trebuchet MS" panose="020B0603020202020204" pitchFamily="34" charset="0"/>
              </a:rPr>
              <a:t>TECH-12	Formulaire de certification du respect des sanctions </a:t>
            </a:r>
          </a:p>
        </p:txBody>
      </p:sp>
      <p:pic>
        <p:nvPicPr>
          <p:cNvPr id="9" name="Image 8">
            <a:extLst>
              <a:ext uri="{FF2B5EF4-FFF2-40B4-BE49-F238E27FC236}">
                <a16:creationId xmlns:a16="http://schemas.microsoft.com/office/drawing/2014/main" id="{17358AD7-C52A-415A-A04F-7C080AD460C4}"/>
              </a:ext>
            </a:extLst>
          </p:cNvPr>
          <p:cNvPicPr>
            <a:picLocks noChangeAspect="1"/>
          </p:cNvPicPr>
          <p:nvPr/>
        </p:nvPicPr>
        <p:blipFill>
          <a:blip r:embed="rId2"/>
          <a:stretch>
            <a:fillRect/>
          </a:stretch>
        </p:blipFill>
        <p:spPr>
          <a:xfrm>
            <a:off x="572386" y="1435395"/>
            <a:ext cx="11135469" cy="4625162"/>
          </a:xfrm>
          <a:prstGeom prst="rect">
            <a:avLst/>
          </a:prstGeom>
        </p:spPr>
      </p:pic>
    </p:spTree>
    <p:extLst>
      <p:ext uri="{BB962C8B-B14F-4D97-AF65-F5344CB8AC3E}">
        <p14:creationId xmlns:p14="http://schemas.microsoft.com/office/powerpoint/2010/main" val="148042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EA5BEC-0471-4B82-8AF8-10D7DB4E742C}"/>
              </a:ext>
            </a:extLst>
          </p:cNvPr>
          <p:cNvSpPr>
            <a:spLocks noGrp="1"/>
          </p:cNvSpPr>
          <p:nvPr>
            <p:ph type="dt" sz="half" idx="10"/>
          </p:nvPr>
        </p:nvSpPr>
        <p:spPr/>
        <p:txBody>
          <a:bodyPr/>
          <a:lstStyle/>
          <a:p>
            <a:fld id="{B19459A9-BF71-4869-8140-0A694E4B773B}" type="datetime1">
              <a:rPr lang="en-US" smtClean="0"/>
              <a:t>9/28/2020</a:t>
            </a:fld>
            <a:endParaRPr lang="en-US"/>
          </a:p>
        </p:txBody>
      </p:sp>
      <p:sp>
        <p:nvSpPr>
          <p:cNvPr id="3" name="Espace réservé du pied de page 2">
            <a:extLst>
              <a:ext uri="{FF2B5EF4-FFF2-40B4-BE49-F238E27FC236}">
                <a16:creationId xmlns:a16="http://schemas.microsoft.com/office/drawing/2014/main" id="{D2F05F69-A123-4D03-89A2-9047EC9181ED}"/>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61ADDE8D-57C0-400C-89CC-6A07F63DAC02}"/>
              </a:ext>
            </a:extLst>
          </p:cNvPr>
          <p:cNvSpPr>
            <a:spLocks noGrp="1"/>
          </p:cNvSpPr>
          <p:nvPr>
            <p:ph type="sldNum" sz="quarter" idx="12"/>
          </p:nvPr>
        </p:nvSpPr>
        <p:spPr/>
        <p:txBody>
          <a:bodyPr/>
          <a:lstStyle/>
          <a:p>
            <a:fld id="{B6F15528-21DE-4FAA-801E-634DDDAF4B2B}" type="slidenum">
              <a:rPr lang="fr-FR" smtClean="0"/>
              <a:t>20</a:t>
            </a:fld>
            <a:endParaRPr lang="fr-FR"/>
          </a:p>
        </p:txBody>
      </p:sp>
      <p:sp>
        <p:nvSpPr>
          <p:cNvPr id="5" name="Rectangle 4">
            <a:extLst>
              <a:ext uri="{FF2B5EF4-FFF2-40B4-BE49-F238E27FC236}">
                <a16:creationId xmlns:a16="http://schemas.microsoft.com/office/drawing/2014/main" id="{3971732E-D283-47E2-960B-A99967543883}"/>
              </a:ext>
            </a:extLst>
          </p:cNvPr>
          <p:cNvSpPr/>
          <p:nvPr/>
        </p:nvSpPr>
        <p:spPr>
          <a:xfrm>
            <a:off x="1318437" y="1720840"/>
            <a:ext cx="9622465" cy="2677656"/>
          </a:xfrm>
          <a:prstGeom prst="rect">
            <a:avLst/>
          </a:prstGeom>
        </p:spPr>
        <p:txBody>
          <a:bodyPr wrap="square">
            <a:spAutoFit/>
          </a:bodyPr>
          <a:lstStyle/>
          <a:p>
            <a:pPr marL="342900" lvl="0" indent="-342900" algn="just">
              <a:buClr>
                <a:srgbClr val="3E8853">
                  <a:lumMod val="75000"/>
                </a:srgbClr>
              </a:buClr>
              <a:buFont typeface="Wingdings" panose="05000000000000000000" pitchFamily="2" charset="2"/>
              <a:buChar char="v"/>
              <a:defRPr/>
            </a:pPr>
            <a:r>
              <a:rPr lang="fr-FR" sz="2400" b="1" kern="0" dirty="0">
                <a:solidFill>
                  <a:prstClr val="black"/>
                </a:solidFill>
                <a:latin typeface="Corbel" panose="020B0503020204020204" pitchFamily="34" charset="0"/>
              </a:rPr>
              <a:t>FIN-1	Formulaire de soumission de la proposition financière</a:t>
            </a:r>
          </a:p>
          <a:p>
            <a:pPr lvl="0" algn="just">
              <a:buClr>
                <a:srgbClr val="3E8853">
                  <a:lumMod val="75000"/>
                </a:srgbClr>
              </a:buClr>
              <a:defRPr/>
            </a:pPr>
            <a:endParaRPr lang="fr-FR" sz="2400" b="1" kern="0" dirty="0">
              <a:solidFill>
                <a:prstClr val="black"/>
              </a:solidFill>
              <a:latin typeface="Corbel" panose="020B0503020204020204" pitchFamily="34" charset="0"/>
            </a:endParaRPr>
          </a:p>
          <a:p>
            <a:pPr marL="342900" lvl="0" indent="-342900" algn="just">
              <a:buClr>
                <a:srgbClr val="3E8853">
                  <a:lumMod val="75000"/>
                </a:srgbClr>
              </a:buClr>
              <a:buFont typeface="Wingdings" panose="05000000000000000000" pitchFamily="2" charset="2"/>
              <a:buChar char="v"/>
              <a:defRPr/>
            </a:pPr>
            <a:r>
              <a:rPr lang="fr-FR" sz="2400" b="1" kern="0" dirty="0">
                <a:solidFill>
                  <a:prstClr val="black"/>
                </a:solidFill>
                <a:latin typeface="Corbel" panose="020B0503020204020204" pitchFamily="34" charset="0"/>
              </a:rPr>
              <a:t>FIN-2	Etat récapitulatif des prix </a:t>
            </a:r>
          </a:p>
          <a:p>
            <a:pPr lvl="0" algn="just">
              <a:buClr>
                <a:srgbClr val="3E8853">
                  <a:lumMod val="75000"/>
                </a:srgbClr>
              </a:buClr>
              <a:defRPr/>
            </a:pPr>
            <a:endParaRPr lang="fr-FR" sz="2400" b="1" kern="0" dirty="0">
              <a:solidFill>
                <a:prstClr val="black"/>
              </a:solidFill>
              <a:latin typeface="Corbel" panose="020B0503020204020204" pitchFamily="34" charset="0"/>
            </a:endParaRPr>
          </a:p>
          <a:p>
            <a:pPr marL="342900" lvl="0" indent="-342900" algn="just">
              <a:buClr>
                <a:srgbClr val="3E8853">
                  <a:lumMod val="75000"/>
                </a:srgbClr>
              </a:buClr>
              <a:buFont typeface="Wingdings" panose="05000000000000000000" pitchFamily="2" charset="2"/>
              <a:buChar char="v"/>
              <a:defRPr/>
            </a:pPr>
            <a:r>
              <a:rPr lang="fr-FR" sz="2400" b="1" kern="0" dirty="0">
                <a:solidFill>
                  <a:prstClr val="black"/>
                </a:solidFill>
                <a:latin typeface="Corbel" panose="020B0503020204020204" pitchFamily="34" charset="0"/>
              </a:rPr>
              <a:t>FIN-3	Ventilation des coûts par activité </a:t>
            </a:r>
          </a:p>
          <a:p>
            <a:pPr lvl="0" algn="just">
              <a:buClr>
                <a:srgbClr val="3E8853">
                  <a:lumMod val="75000"/>
                </a:srgbClr>
              </a:buClr>
              <a:defRPr/>
            </a:pPr>
            <a:endParaRPr lang="fr-FR" sz="2400" b="1" kern="0" dirty="0">
              <a:solidFill>
                <a:prstClr val="black"/>
              </a:solidFill>
              <a:latin typeface="Corbel" panose="020B0503020204020204" pitchFamily="34" charset="0"/>
            </a:endParaRPr>
          </a:p>
          <a:p>
            <a:pPr marL="342900" lvl="0" indent="-342900" algn="just">
              <a:buClr>
                <a:srgbClr val="3E8853">
                  <a:lumMod val="75000"/>
                </a:srgbClr>
              </a:buClr>
              <a:buFont typeface="Wingdings" panose="05000000000000000000" pitchFamily="2" charset="2"/>
              <a:buChar char="v"/>
              <a:defRPr/>
            </a:pPr>
            <a:r>
              <a:rPr lang="fr-FR" sz="2400" b="1" kern="0" dirty="0">
                <a:solidFill>
                  <a:prstClr val="black"/>
                </a:solidFill>
                <a:latin typeface="Corbel" panose="020B0503020204020204" pitchFamily="34" charset="0"/>
              </a:rPr>
              <a:t>FIN-4	Ventilation de la rémunération </a:t>
            </a:r>
          </a:p>
        </p:txBody>
      </p:sp>
      <p:sp>
        <p:nvSpPr>
          <p:cNvPr id="6" name="Rectangle 5">
            <a:extLst>
              <a:ext uri="{FF2B5EF4-FFF2-40B4-BE49-F238E27FC236}">
                <a16:creationId xmlns:a16="http://schemas.microsoft.com/office/drawing/2014/main" id="{5167C3B9-3B1C-4A7C-AA4B-AA5CF0BC0FD3}"/>
              </a:ext>
            </a:extLst>
          </p:cNvPr>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902" b="1" i="0" u="none" strike="noStrike" kern="1200" cap="none" spc="0" normalizeH="0" baseline="0" noProof="0" dirty="0">
                <a:ln>
                  <a:noFill/>
                </a:ln>
                <a:solidFill>
                  <a:prstClr val="white"/>
                </a:solidFill>
                <a:effectLst/>
                <a:uLnTx/>
                <a:uFillTx/>
                <a:latin typeface="Tw Cen MT" panose="020B0602020104020603"/>
                <a:ea typeface="+mn-ea"/>
                <a:cs typeface="+mn-cs"/>
              </a:rPr>
              <a:t>2. Volet Administratif : </a:t>
            </a:r>
            <a:r>
              <a:rPr kumimoji="0" lang="fr-FR" sz="2902" b="1" i="0" u="none" strike="noStrike" kern="1200" cap="none" spc="0" normalizeH="0" baseline="0" noProof="0" dirty="0">
                <a:ln>
                  <a:noFill/>
                </a:ln>
                <a:solidFill>
                  <a:srgbClr val="FFC000"/>
                </a:solidFill>
                <a:effectLst/>
                <a:uLnTx/>
                <a:uFillTx/>
                <a:latin typeface="Tw Cen MT" panose="020B0602020104020603"/>
                <a:ea typeface="+mn-ea"/>
                <a:cs typeface="+mn-cs"/>
              </a:rPr>
              <a:t>Formulaires des Propositions Financières</a:t>
            </a:r>
          </a:p>
        </p:txBody>
      </p:sp>
    </p:spTree>
    <p:extLst>
      <p:ext uri="{BB962C8B-B14F-4D97-AF65-F5344CB8AC3E}">
        <p14:creationId xmlns:p14="http://schemas.microsoft.com/office/powerpoint/2010/main" val="2171665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la Qualité. La procédure d’évaluation consiste à : </a:t>
            </a:r>
          </a:p>
          <a:p>
            <a:pPr algn="just">
              <a:lnSpc>
                <a:spcPct val="150000"/>
              </a:lnSpc>
            </a:pPr>
            <a:endParaRPr lang="fr-FR" altLang="fr-FR" sz="2000" dirty="0">
              <a:solidFill>
                <a:schemeClr val="tx1"/>
              </a:solidFill>
              <a:latin typeface="Corbel" panose="020B050302020402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MCA/MCC le cas échéant.</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 la proposition financière du consultant le mieux qualifié avec un seuil minimum qui dépasse les 75 pts.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 la proposition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MCA/MCC le cas échéant</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et expériences du consultant</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(20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M</a:t>
            </a:r>
            <a:r>
              <a:rPr lang="fr-FR" sz="2200" dirty="0">
                <a:solidFill>
                  <a:schemeClr val="tx1"/>
                </a:solidFill>
                <a:latin typeface="Corbel" panose="020B0503020204020204" pitchFamily="34" charset="0"/>
              </a:rPr>
              <a:t>éthodologie proposée </a:t>
            </a:r>
            <a:r>
              <a:rPr lang="fr-FR" altLang="fr-FR" sz="2200" b="1" dirty="0">
                <a:solidFill>
                  <a:schemeClr val="tx1"/>
                </a:solidFill>
                <a:latin typeface="Corbel" panose="020B0503020204020204" pitchFamily="34" charset="0"/>
              </a:rPr>
              <a:t>(40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prestation </a:t>
            </a:r>
            <a:r>
              <a:rPr lang="fr-FR" altLang="fr-FR" sz="2200" b="1" dirty="0">
                <a:solidFill>
                  <a:schemeClr val="tx1"/>
                </a:solidFill>
                <a:latin typeface="Corbel" panose="020B0503020204020204" pitchFamily="34" charset="0"/>
              </a:rPr>
              <a:t>(40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chemeClr val="tx1"/>
                </a:solidFill>
                <a:latin typeface="Corbel" panose="020B0503020204020204" pitchFamily="34" charset="0"/>
              </a:rPr>
              <a:t>75</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2554545"/>
          </a:xfrm>
          <a:prstGeom prst="rect">
            <a:avLst/>
          </a:prstGeom>
        </p:spPr>
        <p:txBody>
          <a:bodyPr wrap="square">
            <a:spAutoFit/>
          </a:bodyPr>
          <a:lstStyle/>
          <a:p>
            <a:pPr algn="just"/>
            <a:endParaRPr lang="fr-FR" sz="3200" dirty="0">
              <a:latin typeface="Corbel" panose="020B0503020204020204" pitchFamily="34" charset="0"/>
            </a:endParaRPr>
          </a:p>
          <a:p>
            <a:pPr algn="just"/>
            <a:r>
              <a:rPr lang="fr-FR" sz="3200" dirty="0">
                <a:latin typeface="Corbel" panose="020B0503020204020204" pitchFamily="34" charset="0"/>
              </a:rPr>
              <a:t>Durée maximale prévue du contrat :</a:t>
            </a:r>
          </a:p>
          <a:p>
            <a:pPr algn="just"/>
            <a:endParaRPr lang="fr-FR" sz="3200" dirty="0">
              <a:latin typeface="Corbel" panose="020B0503020204020204" pitchFamily="34" charset="0"/>
            </a:endParaRPr>
          </a:p>
          <a:p>
            <a:pPr algn="just"/>
            <a:r>
              <a:rPr lang="fr-FR" sz="3200" dirty="0">
                <a:latin typeface="Corbel" panose="020B0503020204020204" pitchFamily="34" charset="0"/>
              </a:rPr>
              <a:t>•	Période de base: 13 mois </a:t>
            </a:r>
          </a:p>
          <a:p>
            <a:pPr algn="just"/>
            <a:r>
              <a:rPr lang="fr-FR" sz="3200" dirty="0">
                <a:latin typeface="Corbel" panose="020B0503020204020204" pitchFamily="34" charset="0"/>
              </a:rPr>
              <a:t>•	Période optionnelle : 9 mois </a:t>
            </a:r>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608238" y="4615988"/>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1785257" y="1110343"/>
            <a:ext cx="8447314" cy="4031873"/>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pPr algn="just"/>
            <a:r>
              <a:rPr lang="fr-FR" sz="3200" dirty="0">
                <a:latin typeface="Corbel" panose="020B0503020204020204" pitchFamily="34" charset="0"/>
              </a:rPr>
              <a:t>L’Agence MCA-Morocco pourrait décider d’activer, à sa seule discrétion, et par avenant, la période optionnelle. </a:t>
            </a:r>
            <a:endParaRPr lang="fr-FR" sz="3200" dirty="0"/>
          </a:p>
          <a:p>
            <a:pPr algn="just"/>
            <a:endParaRPr lang="fr-FR" sz="3200" dirty="0"/>
          </a:p>
          <a:p>
            <a:pPr algn="just"/>
            <a:endParaRPr lang="fr-FR" sz="3200" dirty="0"/>
          </a:p>
          <a:p>
            <a:pPr algn="just"/>
            <a:endParaRPr lang="fr-FR" sz="3200" dirty="0"/>
          </a:p>
        </p:txBody>
      </p:sp>
      <p:sp>
        <p:nvSpPr>
          <p:cNvPr id="9" name="Rectangle 8"/>
          <p:cNvSpPr/>
          <p:nvPr/>
        </p:nvSpPr>
        <p:spPr>
          <a:xfrm>
            <a:off x="1645509" y="1110343"/>
            <a:ext cx="8587062" cy="498565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28260420"/>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r>
              <a:rPr lang="fr-MA" sz="1632" b="1" kern="0" dirty="0">
                <a:cs typeface="Arial" panose="020B0604020202020204" pitchFamily="34" charset="0"/>
              </a:rPr>
              <a:t>.</a:t>
            </a:r>
            <a:endParaRPr lang="en-US" sz="1632"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942009"/>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858801" y="803267"/>
            <a:ext cx="10019244" cy="6146619"/>
          </a:xfrm>
          <a:prstGeom prst="rect">
            <a:avLst/>
          </a:prstGeom>
        </p:spPr>
        <p:txBody>
          <a:bodyPr wrap="square">
            <a:spAutoFit/>
          </a:bodyPr>
          <a:lstStyle/>
          <a:p>
            <a:pPr marL="221852" lvl="1" algn="ctr">
              <a:lnSpc>
                <a:spcPct val="150000"/>
              </a:lnSpc>
              <a:buClr>
                <a:srgbClr val="3E8853">
                  <a:lumMod val="75000"/>
                </a:srgbClr>
              </a:buClr>
            </a:pPr>
            <a:r>
              <a:rPr lang="fr-FR" sz="2000" b="1" dirty="0">
                <a:solidFill>
                  <a:srgbClr val="C00000"/>
                </a:solidFill>
              </a:rPr>
              <a:t>Taxe sur la valeur ajoutée / droits et taxes à l’importation </a:t>
            </a:r>
          </a:p>
          <a:p>
            <a:pPr marL="507602" lvl="1" indent="-285750" algn="just">
              <a:lnSpc>
                <a:spcPct val="150000"/>
              </a:lnSpc>
              <a:buClr>
                <a:srgbClr val="3E8853">
                  <a:lumMod val="75000"/>
                </a:srgbClr>
              </a:buClr>
              <a:buFont typeface="Wingdings" panose="05000000000000000000" pitchFamily="2" charset="2"/>
              <a:buChar char="v"/>
            </a:pPr>
            <a:r>
              <a:rPr lang="fr-FR" sz="1600" dirty="0">
                <a:solidFill>
                  <a:prstClr val="black"/>
                </a:solidFill>
              </a:rPr>
              <a:t>Les prestations financées dans le cadre de l’Accord du Compact sont exonérées de la taxe sur la valeur ajoutée et les droits à l’importation.</a:t>
            </a:r>
          </a:p>
          <a:p>
            <a:pPr marL="507602" lvl="1" indent="-285750" algn="just">
              <a:lnSpc>
                <a:spcPct val="150000"/>
              </a:lnSpc>
              <a:buClr>
                <a:srgbClr val="3E8853">
                  <a:lumMod val="75000"/>
                </a:srgbClr>
              </a:buClr>
              <a:buFont typeface="Wingdings" panose="05000000000000000000" pitchFamily="2" charset="2"/>
              <a:buChar char="v"/>
            </a:pPr>
            <a:r>
              <a:rPr lang="fr-MA" sz="1600" dirty="0">
                <a:solidFill>
                  <a:prstClr val="black"/>
                </a:solidFill>
              </a:rPr>
              <a:t>Pour pouvoir être facturé en Hors-Taxes, la demande d’achat en exonération de la TVA </a:t>
            </a:r>
            <a:r>
              <a:rPr lang="fr-FR" sz="1600" dirty="0">
                <a:solidFill>
                  <a:prstClr val="black"/>
                </a:solidFill>
              </a:rPr>
              <a:t>/franchise douanière </a:t>
            </a:r>
            <a:r>
              <a:rPr lang="fr-MA" sz="1600" dirty="0">
                <a:solidFill>
                  <a:prstClr val="black"/>
                </a:solidFill>
              </a:rPr>
              <a:t>est déposée par l’Agence MCA-Morocco </a:t>
            </a:r>
            <a:r>
              <a:rPr lang="fr-FR" sz="1600" dirty="0">
                <a:solidFill>
                  <a:prstClr val="black"/>
                </a:solidFill>
              </a:rPr>
              <a:t>auprès de l’administration compétente</a:t>
            </a:r>
            <a:endParaRPr lang="fr-FR" sz="2000" b="1" dirty="0">
              <a:solidFill>
                <a:srgbClr val="C00000"/>
              </a:solidFill>
            </a:endParaRPr>
          </a:p>
          <a:p>
            <a:pPr marL="507602" lvl="1" indent="-285750" algn="just">
              <a:lnSpc>
                <a:spcPct val="150000"/>
              </a:lnSpc>
              <a:buClr>
                <a:srgbClr val="3E8853">
                  <a:lumMod val="75000"/>
                </a:srgbClr>
              </a:buClr>
              <a:buFont typeface="Wingdings" panose="05000000000000000000" pitchFamily="2" charset="2"/>
              <a:buChar char="v"/>
            </a:pPr>
            <a:r>
              <a:rPr lang="fr-MA" sz="1600" dirty="0">
                <a:solidFill>
                  <a:prstClr val="black"/>
                </a:solidFill>
              </a:rPr>
              <a:t>Pour pouvoir être facturé en Hors Droits de Douanes (H.D.D), une franchise douanière est également fournie par l’A.D.D.I.I.</a:t>
            </a:r>
          </a:p>
          <a:p>
            <a:pPr marL="507602" lvl="1" indent="-285750" algn="just">
              <a:lnSpc>
                <a:spcPct val="150000"/>
              </a:lnSpc>
              <a:buClr>
                <a:srgbClr val="3E8853">
                  <a:lumMod val="75000"/>
                </a:srgbClr>
              </a:buClr>
              <a:buFont typeface="Wingdings" panose="05000000000000000000" pitchFamily="2" charset="2"/>
              <a:buChar char="v"/>
            </a:pPr>
            <a:r>
              <a:rPr lang="fr-MA" sz="1600" dirty="0">
                <a:solidFill>
                  <a:prstClr val="black"/>
                </a:solidFill>
              </a:rPr>
              <a:t>La demande d’exonération de la TVA/franchise douanière se fait sur la base des factures pro-forma fournies par le fournisseur à l’Agence MCA-Morocco, après la signature du contrat. </a:t>
            </a:r>
          </a:p>
          <a:p>
            <a:pPr marL="507602" lvl="1" indent="-285750" algn="just">
              <a:lnSpc>
                <a:spcPct val="150000"/>
              </a:lnSpc>
              <a:buClr>
                <a:srgbClr val="3E8853">
                  <a:lumMod val="75000"/>
                </a:srgbClr>
              </a:buClr>
              <a:buFont typeface="Wingdings" panose="05000000000000000000" pitchFamily="2" charset="2"/>
              <a:buChar char="v"/>
            </a:pPr>
            <a:r>
              <a:rPr lang="fr-FR" sz="1600" dirty="0">
                <a:solidFill>
                  <a:prstClr val="black"/>
                </a:solidFill>
              </a:rPr>
              <a:t>L’Agence MCA-Morocco se chargera de formuler les demandes pour l’obtention des exonérations fiscales/franchises douanières auprès des administrations compétentes.</a:t>
            </a:r>
          </a:p>
          <a:p>
            <a:pPr marL="221852" lvl="1" algn="ctr">
              <a:lnSpc>
                <a:spcPct val="150000"/>
              </a:lnSpc>
              <a:buClr>
                <a:srgbClr val="3E8853">
                  <a:lumMod val="75000"/>
                </a:srgbClr>
              </a:buClr>
            </a:pPr>
            <a:r>
              <a:rPr lang="fr-FR" sz="2000" b="1" dirty="0">
                <a:solidFill>
                  <a:srgbClr val="C00000"/>
                </a:solidFill>
              </a:rPr>
              <a:t>Impôt sur les bénéfices / revenus </a:t>
            </a:r>
          </a:p>
          <a:p>
            <a:pPr marL="507602" lvl="1" indent="-285750" algn="just">
              <a:lnSpc>
                <a:spcPct val="150000"/>
              </a:lnSpc>
              <a:buClr>
                <a:srgbClr val="3E8853">
                  <a:lumMod val="75000"/>
                </a:srgbClr>
              </a:buClr>
              <a:buFont typeface="Wingdings" panose="05000000000000000000" pitchFamily="2" charset="2"/>
              <a:buChar char="v"/>
            </a:pPr>
            <a:r>
              <a:rPr lang="fr-FR" sz="1600" dirty="0">
                <a:solidFill>
                  <a:prstClr val="black"/>
                </a:solidFill>
              </a:rPr>
              <a:t>L’Agence MCA-Morocco procèdera à la retenue à la source de l’impôt sur les sociétés (IS) de 10% sur tous les montants bruts réglés (HT), en contrepartie de prestations de services en faveur des non résidents.</a:t>
            </a:r>
          </a:p>
          <a:p>
            <a:pPr marL="507602" lvl="1" indent="-285750" algn="just">
              <a:lnSpc>
                <a:spcPct val="150000"/>
              </a:lnSpc>
              <a:buClr>
                <a:srgbClr val="3E8853">
                  <a:lumMod val="75000"/>
                </a:srgbClr>
              </a:buClr>
              <a:buFont typeface="Wingdings" panose="05000000000000000000" pitchFamily="2" charset="2"/>
              <a:buChar char="v"/>
            </a:pPr>
            <a:r>
              <a:rPr lang="fr-FR" sz="1600" dirty="0">
                <a:solidFill>
                  <a:prstClr val="black"/>
                </a:solidFill>
              </a:rPr>
              <a:t>Pour tous les impôts sur les bénéfices, les non-résidents concernés recevront du gouvernement du Maroc la preuve de paiement pour leur éviter la double imposition.</a:t>
            </a:r>
          </a:p>
        </p:txBody>
      </p:sp>
    </p:spTree>
    <p:extLst>
      <p:ext uri="{BB962C8B-B14F-4D97-AF65-F5344CB8AC3E}">
        <p14:creationId xmlns:p14="http://schemas.microsoft.com/office/powerpoint/2010/main" val="4165021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525076"/>
            <a:chOff x="1235869" y="1421287"/>
            <a:chExt cx="11420452" cy="3887375"/>
          </a:xfrm>
        </p:grpSpPr>
        <p:sp>
          <p:nvSpPr>
            <p:cNvPr id="3" name="Rectangle 2"/>
            <p:cNvSpPr/>
            <p:nvPr/>
          </p:nvSpPr>
          <p:spPr>
            <a:xfrm>
              <a:off x="1421596" y="1643043"/>
              <a:ext cx="11049000" cy="3665619"/>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000" dirty="0">
                  <a:solidFill>
                    <a:schemeClr val="tx2"/>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4752" lvl="1" indent="-342900" algn="just">
                <a:lnSpc>
                  <a:spcPct val="150000"/>
                </a:lnSpc>
                <a:buClr>
                  <a:schemeClr val="accent5">
                    <a:lumMod val="75000"/>
                  </a:schemeClr>
                </a:buClr>
                <a:buFont typeface="Wingdings" panose="05000000000000000000" pitchFamily="2" charset="2"/>
                <a:buChar char="v"/>
              </a:pPr>
              <a:endParaRPr lang="fr-FR" sz="2000" dirty="0">
                <a:solidFill>
                  <a:schemeClr val="accent2">
                    <a:lumMod val="50000"/>
                  </a:schemeClr>
                </a:solidFill>
              </a:endParaRPr>
            </a:p>
            <a:p>
              <a:pPr marL="563567" lvl="1" indent="-342900" algn="just">
                <a:lnSpc>
                  <a:spcPct val="150000"/>
                </a:lnSpc>
                <a:buClr>
                  <a:schemeClr val="accent5">
                    <a:lumMod val="75000"/>
                  </a:schemeClr>
                </a:buClr>
                <a:buFont typeface="Wingdings" panose="05000000000000000000" pitchFamily="2" charset="2"/>
                <a:buChar char="v"/>
              </a:pPr>
              <a:r>
                <a:rPr lang="fr-FR" sz="2000" dirty="0">
                  <a:solidFill>
                    <a:schemeClr val="tx2"/>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926704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TAXES</a:t>
            </a:r>
          </a:p>
        </p:txBody>
      </p:sp>
      <p:sp>
        <p:nvSpPr>
          <p:cNvPr id="6" name="Rectangle 5"/>
          <p:cNvSpPr/>
          <p:nvPr/>
        </p:nvSpPr>
        <p:spPr>
          <a:xfrm>
            <a:off x="917962" y="1114347"/>
            <a:ext cx="10310020" cy="507380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 name="Rectangle 8">
            <a:extLst>
              <a:ext uri="{FF2B5EF4-FFF2-40B4-BE49-F238E27FC236}">
                <a16:creationId xmlns:a16="http://schemas.microsoft.com/office/drawing/2014/main" id="{081E6ACF-7FDF-44B0-8AD8-1CA6F7FC42DE}"/>
              </a:ext>
            </a:extLst>
          </p:cNvPr>
          <p:cNvSpPr/>
          <p:nvPr/>
        </p:nvSpPr>
        <p:spPr>
          <a:xfrm>
            <a:off x="1299412" y="1186887"/>
            <a:ext cx="9593175" cy="4928722"/>
          </a:xfrm>
          <a:prstGeom prst="rect">
            <a:avLst/>
          </a:prstGeom>
        </p:spPr>
        <p:txBody>
          <a:bodyPr wrap="square">
            <a:spAutoFit/>
          </a:bodyPr>
          <a:lstStyle/>
          <a:p>
            <a:pPr marL="221852" lvl="1" algn="just">
              <a:lnSpc>
                <a:spcPct val="200000"/>
              </a:lnSpc>
            </a:pPr>
            <a:r>
              <a:rPr lang="fr-FR" sz="2000" dirty="0"/>
              <a:t>Selon l’</a:t>
            </a:r>
            <a:r>
              <a:rPr lang="fr-FR" sz="2000" b="1" dirty="0"/>
              <a:t>Article 103-5° </a:t>
            </a:r>
            <a:r>
              <a:rPr lang="fr-FR" sz="2000" dirty="0"/>
              <a:t>du Code Général des  Impôts : les prestataires non-résidents ayant </a:t>
            </a:r>
            <a:r>
              <a:rPr lang="fr-FR" sz="2000" dirty="0" err="1">
                <a:solidFill>
                  <a:prstClr val="black"/>
                </a:solidFill>
              </a:rPr>
              <a:t>ayant</a:t>
            </a:r>
            <a:r>
              <a:rPr lang="fr-FR" sz="2000" dirty="0">
                <a:solidFill>
                  <a:prstClr val="black"/>
                </a:solidFill>
              </a:rPr>
              <a:t> désigné un représentant fiscal au Maroc, ou prestataires établis au Maroc et ayant supporté la TVA au nom de leur sous-traitants, peuvent formuler une demande de remboursement du crédit de TVA, auprès du service local des Impôts à la fin de chaque trimestre de l’année civile au titre des opérations réalisées au cours du ou des trimestres écoulés.</a:t>
            </a:r>
          </a:p>
          <a:p>
            <a:pPr marL="221852" lvl="1" algn="just">
              <a:lnSpc>
                <a:spcPct val="200000"/>
              </a:lnSpc>
            </a:pPr>
            <a:r>
              <a:rPr lang="fr-FR" sz="2000" dirty="0"/>
              <a:t>En application de l’article 103 du Code Général des  Impôts : les prestataires non-résidents</a:t>
            </a:r>
          </a:p>
        </p:txBody>
      </p:sp>
    </p:spTree>
    <p:extLst>
      <p:ext uri="{BB962C8B-B14F-4D97-AF65-F5344CB8AC3E}">
        <p14:creationId xmlns:p14="http://schemas.microsoft.com/office/powerpoint/2010/main" val="4213556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53538" y="2007997"/>
            <a:ext cx="10650517" cy="830997"/>
          </a:xfrm>
          <a:prstGeom prst="rect">
            <a:avLst/>
          </a:prstGeom>
          <a:noFill/>
        </p:spPr>
        <p:txBody>
          <a:bodyPr wrap="square" rtlCol="0">
            <a:spAutoFit/>
          </a:bodyPr>
          <a:lstStyle/>
          <a:p>
            <a:pPr algn="ctr"/>
            <a:r>
              <a:rPr lang="fr-FR" sz="1600" b="1" dirty="0">
                <a:solidFill>
                  <a:srgbClr val="0070C0"/>
                </a:solidFill>
              </a:rPr>
              <a:t>Conception et mise en place d’une plateforme pour la formation des alphabétiseurs dans le domaine de l’alphabétisation fonctionnelle en liaison avec l’opération de </a:t>
            </a:r>
            <a:r>
              <a:rPr lang="fr-FR" sz="1600" b="1" dirty="0" err="1">
                <a:solidFill>
                  <a:srgbClr val="0070C0"/>
                </a:solidFill>
              </a:rPr>
              <a:t>melkisation</a:t>
            </a:r>
            <a:r>
              <a:rPr lang="fr-FR" sz="1600" b="1" dirty="0">
                <a:solidFill>
                  <a:srgbClr val="0070C0"/>
                </a:solidFill>
              </a:rPr>
              <a:t> des terres collectives situées dans les périmètres irrigués du Gharb     et du Haouz</a:t>
            </a:r>
            <a:r>
              <a:rPr lang="fr-FR" sz="1600" b="1" dirty="0">
                <a:solidFill>
                  <a:srgbClr val="002060"/>
                </a:solidFill>
              </a:rPr>
              <a:t>			</a:t>
            </a:r>
          </a:p>
        </p:txBody>
      </p:sp>
      <p:sp>
        <p:nvSpPr>
          <p:cNvPr id="9" name="Rectangle 8"/>
          <p:cNvSpPr/>
          <p:nvPr/>
        </p:nvSpPr>
        <p:spPr>
          <a:xfrm>
            <a:off x="3439976" y="4281970"/>
            <a:ext cx="5207200" cy="863313"/>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a:t>
            </a:r>
            <a:r>
              <a:rPr lang="en-GB" sz="1270" b="1" dirty="0">
                <a:solidFill>
                  <a:srgbClr val="002060"/>
                </a:solidFill>
                <a:cs typeface="Arial" panose="020B0604020202020204" pitchFamily="34" charset="0"/>
              </a:rPr>
              <a:t>DP/QBS/MCA-M/LR-10/Compact</a:t>
            </a:r>
            <a:endParaRPr lang="fr-MA" sz="1270" b="1" dirty="0">
              <a:solidFill>
                <a:srgbClr val="002060"/>
              </a:solidFill>
              <a:cs typeface="Arial" panose="020B0604020202020204" pitchFamily="34" charset="0"/>
            </a:endParaRP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758498"/>
          </a:xfrm>
          <a:noFill/>
        </p:spPr>
        <p:txBody>
          <a:bodyPr>
            <a:noAutofit/>
          </a:bodyPr>
          <a:lstStyle/>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254271" y="5985635"/>
            <a:ext cx="1683474" cy="316562"/>
          </a:xfrm>
          <a:prstGeom prst="rect">
            <a:avLst/>
          </a:prstGeom>
        </p:spPr>
        <p:txBody>
          <a:bodyPr wrap="none">
            <a:spAutoFit/>
          </a:bodyPr>
          <a:lstStyle/>
          <a:p>
            <a:pPr algn="ctr">
              <a:lnSpc>
                <a:spcPct val="150000"/>
              </a:lnSpc>
            </a:pPr>
            <a:r>
              <a:rPr lang="fr-FR" sz="1088" b="1" dirty="0">
                <a:cs typeface="Times New Roman" panose="02020603050405020304" pitchFamily="18" charset="0"/>
              </a:rPr>
              <a:t>Rabat,25 Septembre 2020</a:t>
            </a:r>
          </a:p>
        </p:txBody>
      </p:sp>
      <p:grpSp>
        <p:nvGrpSpPr>
          <p:cNvPr id="12" name="Groupe 11"/>
          <p:cNvGrpSpPr/>
          <p:nvPr/>
        </p:nvGrpSpPr>
        <p:grpSpPr>
          <a:xfrm>
            <a:off x="2226744" y="3046219"/>
            <a:ext cx="7172438" cy="97278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8143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1991783" y="1316587"/>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Contexte</a:t>
            </a:r>
            <a:endParaRPr lang="fr-FR" sz="2800" dirty="0">
              <a:solidFill>
                <a:srgbClr val="C00000"/>
              </a:solidFill>
              <a:latin typeface="Corbel" panose="020B0503020204020204" pitchFamily="34" charset="0"/>
            </a:endParaRPr>
          </a:p>
        </p:txBody>
      </p:sp>
      <p:sp>
        <p:nvSpPr>
          <p:cNvPr id="6" name="Rectangle 5"/>
          <p:cNvSpPr/>
          <p:nvPr/>
        </p:nvSpPr>
        <p:spPr>
          <a:xfrm>
            <a:off x="1575039" y="2260691"/>
            <a:ext cx="9042400" cy="3678291"/>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
        <p:nvSpPr>
          <p:cNvPr id="9" name="Content Placeholder 2"/>
          <p:cNvSpPr txBox="1">
            <a:spLocks/>
          </p:cNvSpPr>
          <p:nvPr/>
        </p:nvSpPr>
        <p:spPr>
          <a:xfrm>
            <a:off x="1991783" y="2736452"/>
            <a:ext cx="8208912" cy="31239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spcBef>
                <a:spcPts val="600"/>
              </a:spcBef>
              <a:spcAft>
                <a:spcPts val="600"/>
              </a:spcAft>
              <a:buClr>
                <a:schemeClr val="tx2"/>
              </a:buClr>
              <a:buFont typeface="Wingdings" panose="05000000000000000000" pitchFamily="2" charset="2"/>
              <a:buChar char="v"/>
            </a:pPr>
            <a:r>
              <a:rPr lang="fr-MA" sz="1800" b="0" kern="0" dirty="0">
                <a:solidFill>
                  <a:schemeClr val="tx1"/>
                </a:solidFill>
              </a:rPr>
              <a:t>Hautes Orientations de Sa Majesté le Roi Mohammed VI : Faire du foncier collectif un levier pour le développement économique et social dans le monde rural.</a:t>
            </a:r>
          </a:p>
          <a:p>
            <a:pPr marL="342900" indent="-342900" algn="just">
              <a:spcBef>
                <a:spcPts val="600"/>
              </a:spcBef>
              <a:spcAft>
                <a:spcPts val="600"/>
              </a:spcAft>
              <a:buClr>
                <a:schemeClr val="tx2"/>
              </a:buClr>
              <a:buFont typeface="Wingdings" panose="05000000000000000000" pitchFamily="2" charset="2"/>
              <a:buChar char="v"/>
            </a:pPr>
            <a:r>
              <a:rPr lang="fr-MA" sz="1800" b="0" kern="0" dirty="0">
                <a:solidFill>
                  <a:schemeClr val="tx1"/>
                </a:solidFill>
              </a:rPr>
              <a:t>Cadre général : Compact II &gt; programme de coopération conclu entre le gouvernement du Royaume du Maroc et le gouvernement des Etats Unis, représenté par Millennium Challenge Corporation (MCC).</a:t>
            </a:r>
          </a:p>
          <a:p>
            <a:pPr marL="342900" indent="-342900" algn="just">
              <a:spcBef>
                <a:spcPts val="600"/>
              </a:spcBef>
              <a:spcAft>
                <a:spcPts val="600"/>
              </a:spcAft>
              <a:buClr>
                <a:schemeClr val="tx2"/>
              </a:buClr>
              <a:buFont typeface="Wingdings" panose="05000000000000000000" pitchFamily="2" charset="2"/>
              <a:buChar char="v"/>
            </a:pPr>
            <a:r>
              <a:rPr lang="fr-MA" sz="1800" b="0" kern="0" dirty="0">
                <a:solidFill>
                  <a:schemeClr val="tx1"/>
                </a:solidFill>
              </a:rPr>
              <a:t>Projet Foncier Rural vise l’amélioration de la productivité du foncier rural, la lutte contre la pauvreté et l’impulsion de la création d’emplois, à travers l’appropriation des terres et l’accompagnement des bénéficiaires.</a:t>
            </a:r>
          </a:p>
          <a:p>
            <a:pPr marL="342900" indent="-342900" algn="just">
              <a:spcBef>
                <a:spcPts val="600"/>
              </a:spcBef>
              <a:spcAft>
                <a:spcPts val="600"/>
              </a:spcAft>
              <a:buClr>
                <a:schemeClr val="tx2"/>
              </a:buClr>
              <a:buFont typeface="Wingdings" panose="05000000000000000000" pitchFamily="2" charset="2"/>
              <a:buChar char="v"/>
            </a:pPr>
            <a:endParaRPr lang="fr-MA" sz="1100" b="0" kern="0" dirty="0">
              <a:solidFill>
                <a:schemeClr val="tx1"/>
              </a:solidFill>
            </a:endParaRPr>
          </a:p>
        </p:txBody>
      </p:sp>
    </p:spTree>
    <p:extLst>
      <p:ext uri="{BB962C8B-B14F-4D97-AF65-F5344CB8AC3E}">
        <p14:creationId xmlns:p14="http://schemas.microsoft.com/office/powerpoint/2010/main" val="4123610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1991783" y="1316587"/>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Composantes du projet Foncier Rural</a:t>
            </a:r>
            <a:endParaRPr lang="fr-FR" sz="2800" dirty="0">
              <a:solidFill>
                <a:srgbClr val="C00000"/>
              </a:solidFill>
              <a:latin typeface="Corbel" panose="020B0503020204020204" pitchFamily="34" charset="0"/>
            </a:endParaRPr>
          </a:p>
        </p:txBody>
      </p:sp>
      <p:graphicFrame>
        <p:nvGraphicFramePr>
          <p:cNvPr id="3" name="Diagramme 2"/>
          <p:cNvGraphicFramePr/>
          <p:nvPr>
            <p:extLst>
              <p:ext uri="{D42A27DB-BD31-4B8C-83A1-F6EECF244321}">
                <p14:modId xmlns:p14="http://schemas.microsoft.com/office/powerpoint/2010/main" val="1720397619"/>
              </p:ext>
            </p:extLst>
          </p:nvPr>
        </p:nvGraphicFramePr>
        <p:xfrm>
          <a:off x="886077" y="2382982"/>
          <a:ext cx="9800395" cy="375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8742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1991783" y="1316587"/>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Partenaires</a:t>
            </a:r>
            <a:endParaRPr lang="fr-FR" sz="2800" dirty="0">
              <a:solidFill>
                <a:srgbClr val="C00000"/>
              </a:solidFill>
              <a:latin typeface="Corbel" panose="020B0503020204020204" pitchFamily="34" charset="0"/>
            </a:endParaRPr>
          </a:p>
        </p:txBody>
      </p:sp>
      <p:sp>
        <p:nvSpPr>
          <p:cNvPr id="11" name="Rectangle 10"/>
          <p:cNvSpPr/>
          <p:nvPr/>
        </p:nvSpPr>
        <p:spPr>
          <a:xfrm>
            <a:off x="1759109" y="2152219"/>
            <a:ext cx="2746110" cy="453399"/>
          </a:xfrm>
          <a:prstGeom prst="rect">
            <a:avLst/>
          </a:prstGeom>
          <a:solidFill>
            <a:srgbClr val="8B2F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bg1"/>
                </a:solidFill>
              </a:rPr>
              <a:t>OPERATION MELKISATION</a:t>
            </a:r>
          </a:p>
        </p:txBody>
      </p:sp>
      <p:sp>
        <p:nvSpPr>
          <p:cNvPr id="13" name="Rectangle 12"/>
          <p:cNvSpPr/>
          <p:nvPr/>
        </p:nvSpPr>
        <p:spPr>
          <a:xfrm>
            <a:off x="7807803" y="2152219"/>
            <a:ext cx="3029530" cy="448076"/>
          </a:xfrm>
          <a:prstGeom prst="rect">
            <a:avLst/>
          </a:prstGeom>
          <a:solidFill>
            <a:srgbClr val="8B2F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bg1"/>
                </a:solidFill>
              </a:rPr>
              <a:t>MESURE D’ACCOMPAGNEMENT</a:t>
            </a:r>
          </a:p>
        </p:txBody>
      </p:sp>
      <p:graphicFrame>
        <p:nvGraphicFramePr>
          <p:cNvPr id="3" name="Diagramme 2"/>
          <p:cNvGraphicFramePr/>
          <p:nvPr/>
        </p:nvGraphicFramePr>
        <p:xfrm>
          <a:off x="6962273" y="2605618"/>
          <a:ext cx="4610890" cy="34595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me 13"/>
          <p:cNvGraphicFramePr/>
          <p:nvPr/>
        </p:nvGraphicFramePr>
        <p:xfrm>
          <a:off x="615482" y="2605619"/>
          <a:ext cx="4829775" cy="345957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15" name="Connecteur droit 14"/>
          <p:cNvCxnSpPr/>
          <p:nvPr/>
        </p:nvCxnSpPr>
        <p:spPr>
          <a:xfrm>
            <a:off x="6096239" y="2438400"/>
            <a:ext cx="0" cy="4032304"/>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54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t="33898" r="24347"/>
          <a:stretch/>
        </p:blipFill>
        <p:spPr>
          <a:xfrm>
            <a:off x="8594751" y="4632553"/>
            <a:ext cx="3597010" cy="2225447"/>
          </a:xfrm>
          <a:prstGeom prst="rect">
            <a:avLst/>
          </a:prstGeom>
        </p:spPr>
      </p:pic>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fr-FR"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2012232" y="141218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Objectif de la prestation</a:t>
            </a:r>
            <a:endParaRPr lang="fr-FR" sz="2800" dirty="0">
              <a:solidFill>
                <a:srgbClr val="C00000"/>
              </a:solidFill>
              <a:latin typeface="Corbel" panose="020B0503020204020204" pitchFamily="34" charset="0"/>
            </a:endParaRPr>
          </a:p>
        </p:txBody>
      </p:sp>
      <p:sp>
        <p:nvSpPr>
          <p:cNvPr id="6" name="Rectangle 5"/>
          <p:cNvSpPr/>
          <p:nvPr/>
        </p:nvSpPr>
        <p:spPr>
          <a:xfrm>
            <a:off x="1761980" y="2423587"/>
            <a:ext cx="8599869" cy="3273020"/>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
        <p:nvSpPr>
          <p:cNvPr id="9" name="Content Placeholder 2"/>
          <p:cNvSpPr txBox="1">
            <a:spLocks/>
          </p:cNvSpPr>
          <p:nvPr/>
        </p:nvSpPr>
        <p:spPr>
          <a:xfrm>
            <a:off x="1991542" y="2506715"/>
            <a:ext cx="8140747" cy="304916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lvl="0" algn="just">
              <a:buClr>
                <a:schemeClr val="accent5">
                  <a:lumMod val="75000"/>
                </a:schemeClr>
              </a:buClr>
            </a:pPr>
            <a:r>
              <a:rPr lang="fr-MA" sz="2000" dirty="0">
                <a:solidFill>
                  <a:schemeClr val="tx1"/>
                </a:solidFill>
                <a:latin typeface="Corbel" panose="020B0503020204020204" pitchFamily="34" charset="0"/>
              </a:rPr>
              <a:t>       Conception et mise en place d’une plateforme visant à faciliter l'accessibilité des contenus et l'enrichissement des connaissances des alphabétiseurs dans le cadre du programme d’alphabétisation fonctionnelle au profit de la population concernée par l’opération de </a:t>
            </a:r>
            <a:r>
              <a:rPr lang="fr-MA" sz="2000" dirty="0" err="1">
                <a:solidFill>
                  <a:schemeClr val="tx1"/>
                </a:solidFill>
                <a:latin typeface="Corbel" panose="020B0503020204020204" pitchFamily="34" charset="0"/>
              </a:rPr>
              <a:t>melkisation</a:t>
            </a:r>
            <a:endParaRPr lang="fr-MA" sz="2000" dirty="0">
              <a:solidFill>
                <a:schemeClr val="tx1"/>
              </a:solidFill>
              <a:latin typeface="Corbel" panose="020B0503020204020204" pitchFamily="34" charset="0"/>
            </a:endParaRPr>
          </a:p>
          <a:p>
            <a:pPr lvl="0" algn="just">
              <a:buClr>
                <a:schemeClr val="accent5">
                  <a:lumMod val="75000"/>
                </a:schemeClr>
              </a:buClr>
            </a:pPr>
            <a:endParaRPr lang="fr-MA" sz="2000" dirty="0">
              <a:solidFill>
                <a:schemeClr val="tx1"/>
              </a:solidFill>
              <a:latin typeface="Corbel" panose="020B0503020204020204" pitchFamily="34" charset="0"/>
            </a:endParaRPr>
          </a:p>
          <a:p>
            <a:pPr marL="342900" lvl="0" indent="-342900" algn="just">
              <a:buClr>
                <a:schemeClr val="tx2"/>
              </a:buClr>
              <a:buFont typeface="Wingdings" panose="05000000000000000000" pitchFamily="2" charset="2"/>
              <a:buChar char="v"/>
            </a:pPr>
            <a:r>
              <a:rPr lang="fr-MA" sz="2000" b="0" dirty="0">
                <a:solidFill>
                  <a:schemeClr val="tx1"/>
                </a:solidFill>
                <a:latin typeface="Corbel" panose="020B0503020204020204" pitchFamily="34" charset="0"/>
              </a:rPr>
              <a:t>A partir des quatorze (14) modules de formation </a:t>
            </a:r>
            <a:r>
              <a:rPr lang="fr-MA" sz="2000" dirty="0">
                <a:solidFill>
                  <a:srgbClr val="C00000"/>
                </a:solidFill>
                <a:latin typeface="Corbel" panose="020B0503020204020204" pitchFamily="34" charset="0"/>
              </a:rPr>
              <a:t>(11 existants et 3 en cours de développement).</a:t>
            </a:r>
          </a:p>
          <a:p>
            <a:pPr lvl="0" algn="just">
              <a:buClr>
                <a:schemeClr val="tx2"/>
              </a:buClr>
            </a:pPr>
            <a:endParaRPr lang="fr-MA" sz="2000" b="0" dirty="0">
              <a:solidFill>
                <a:schemeClr val="tx1"/>
              </a:solidFill>
              <a:latin typeface="Corbel" panose="020B0503020204020204" pitchFamily="34" charset="0"/>
            </a:endParaRPr>
          </a:p>
        </p:txBody>
      </p:sp>
      <p:sp>
        <p:nvSpPr>
          <p:cNvPr id="3" name="Flèche droite 2"/>
          <p:cNvSpPr/>
          <p:nvPr/>
        </p:nvSpPr>
        <p:spPr>
          <a:xfrm>
            <a:off x="1956273" y="2860490"/>
            <a:ext cx="306225" cy="170262"/>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A" dirty="0">
              <a:solidFill>
                <a:schemeClr val="tx2"/>
              </a:solidFill>
            </a:endParaRPr>
          </a:p>
        </p:txBody>
      </p:sp>
    </p:spTree>
    <p:extLst>
      <p:ext uri="{BB962C8B-B14F-4D97-AF65-F5344CB8AC3E}">
        <p14:creationId xmlns:p14="http://schemas.microsoft.com/office/powerpoint/2010/main" val="1951453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fr-FR" sz="1000" b="0" i="0" u="none" strike="noStrike" kern="1200" cap="none" spc="0" normalizeH="0" baseline="0" noProof="0" dirty="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2012232" y="1236131"/>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Supports à dématérialiser</a:t>
            </a:r>
            <a:endParaRPr lang="fr-FR" sz="2800" dirty="0">
              <a:solidFill>
                <a:srgbClr val="C00000"/>
              </a:solidFill>
              <a:latin typeface="Corbel" panose="020B0503020204020204"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1542583780"/>
              </p:ext>
            </p:extLst>
          </p:nvPr>
        </p:nvGraphicFramePr>
        <p:xfrm>
          <a:off x="2012232" y="1877515"/>
          <a:ext cx="7951411" cy="4786044"/>
        </p:xfrm>
        <a:graphic>
          <a:graphicData uri="http://schemas.openxmlformats.org/drawingml/2006/table">
            <a:tbl>
              <a:tblPr firstRow="1" firstCol="1" bandRow="1">
                <a:tableStyleId>{5C22544A-7EE6-4342-B048-85BDC9FD1C3A}</a:tableStyleId>
              </a:tblPr>
              <a:tblGrid>
                <a:gridCol w="2353330">
                  <a:extLst>
                    <a:ext uri="{9D8B030D-6E8A-4147-A177-3AD203B41FA5}">
                      <a16:colId xmlns:a16="http://schemas.microsoft.com/office/drawing/2014/main" val="2316619969"/>
                    </a:ext>
                  </a:extLst>
                </a:gridCol>
                <a:gridCol w="5598081">
                  <a:extLst>
                    <a:ext uri="{9D8B030D-6E8A-4147-A177-3AD203B41FA5}">
                      <a16:colId xmlns:a16="http://schemas.microsoft.com/office/drawing/2014/main" val="1882212868"/>
                    </a:ext>
                  </a:extLst>
                </a:gridCol>
              </a:tblGrid>
              <a:tr h="379457">
                <a:tc>
                  <a:txBody>
                    <a:bodyPr/>
                    <a:lstStyle/>
                    <a:p>
                      <a:pPr indent="-1270" algn="ctr">
                        <a:lnSpc>
                          <a:spcPct val="120000"/>
                        </a:lnSpc>
                        <a:spcAft>
                          <a:spcPts val="0"/>
                        </a:spcAft>
                      </a:pPr>
                      <a:r>
                        <a:rPr lang="fr-FR" sz="1400" dirty="0">
                          <a:effectLst/>
                        </a:rPr>
                        <a:t>Modules</a:t>
                      </a:r>
                      <a:endParaRPr lang="fr-MA" sz="14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pPr>
                      <a:r>
                        <a:rPr lang="fr-FR" sz="1400" dirty="0">
                          <a:effectLst/>
                        </a:rPr>
                        <a:t>Intitulé</a:t>
                      </a:r>
                      <a:endParaRPr lang="fr-MA" sz="14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extLst>
                  <a:ext uri="{0D108BD9-81ED-4DB2-BD59-A6C34878D82A}">
                    <a16:rowId xmlns:a16="http://schemas.microsoft.com/office/drawing/2014/main" val="3712025081"/>
                  </a:ext>
                </a:extLst>
              </a:tr>
              <a:tr h="405837">
                <a:tc>
                  <a:txBody>
                    <a:bodyPr/>
                    <a:lstStyle/>
                    <a:p>
                      <a:pPr indent="-1270" algn="ctr">
                        <a:lnSpc>
                          <a:spcPct val="120000"/>
                        </a:lnSpc>
                        <a:spcAft>
                          <a:spcPts val="0"/>
                        </a:spcAft>
                      </a:pPr>
                      <a:r>
                        <a:rPr lang="fr-FR" sz="1100" dirty="0">
                          <a:effectLst/>
                        </a:rPr>
                        <a:t>Module 1</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Introduction sur le cadre référentiel et méthodologique de la formation des alphabétiseurs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2288832647"/>
                  </a:ext>
                </a:extLst>
              </a:tr>
              <a:tr h="254620">
                <a:tc>
                  <a:txBody>
                    <a:bodyPr/>
                    <a:lstStyle/>
                    <a:p>
                      <a:pPr indent="-1270" algn="ctr">
                        <a:lnSpc>
                          <a:spcPct val="120000"/>
                        </a:lnSpc>
                        <a:spcAft>
                          <a:spcPts val="0"/>
                        </a:spcAft>
                      </a:pPr>
                      <a:r>
                        <a:rPr lang="fr-FR" sz="1100" dirty="0">
                          <a:effectLst/>
                        </a:rPr>
                        <a:t>Module 2</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L’andragogie et les programmes d’alphabétisation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1955966196"/>
                  </a:ext>
                </a:extLst>
              </a:tr>
              <a:tr h="269598">
                <a:tc>
                  <a:txBody>
                    <a:bodyPr/>
                    <a:lstStyle/>
                    <a:p>
                      <a:pPr indent="-1270" algn="ctr">
                        <a:lnSpc>
                          <a:spcPct val="120000"/>
                        </a:lnSpc>
                        <a:spcAft>
                          <a:spcPts val="0"/>
                        </a:spcAft>
                      </a:pPr>
                      <a:r>
                        <a:rPr lang="fr-FR" sz="1100" dirty="0">
                          <a:effectLst/>
                        </a:rPr>
                        <a:t>Module 3</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Les approches d’alphabétisation et de l’éducation des adultes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1816633271"/>
                  </a:ext>
                </a:extLst>
              </a:tr>
              <a:tr h="284576">
                <a:tc>
                  <a:txBody>
                    <a:bodyPr/>
                    <a:lstStyle/>
                    <a:p>
                      <a:pPr indent="-1270" algn="ctr">
                        <a:lnSpc>
                          <a:spcPct val="120000"/>
                        </a:lnSpc>
                        <a:spcAft>
                          <a:spcPts val="0"/>
                        </a:spcAft>
                      </a:pPr>
                      <a:r>
                        <a:rPr lang="fr-FR" sz="1100" dirty="0">
                          <a:effectLst/>
                        </a:rPr>
                        <a:t>Module 4</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Mobilisation et communication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768568381"/>
                  </a:ext>
                </a:extLst>
              </a:tr>
              <a:tr h="412850">
                <a:tc>
                  <a:txBody>
                    <a:bodyPr/>
                    <a:lstStyle/>
                    <a:p>
                      <a:pPr indent="-1270" algn="ctr">
                        <a:lnSpc>
                          <a:spcPct val="120000"/>
                        </a:lnSpc>
                        <a:spcAft>
                          <a:spcPts val="0"/>
                        </a:spcAft>
                      </a:pPr>
                      <a:r>
                        <a:rPr lang="fr-FR" sz="1100" dirty="0">
                          <a:effectLst/>
                        </a:rPr>
                        <a:t>Module 5</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Développement des compétences des bénéficiaires des programmes d’alphabétisation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2771637736"/>
                  </a:ext>
                </a:extLst>
              </a:tr>
              <a:tr h="246166">
                <a:tc>
                  <a:txBody>
                    <a:bodyPr/>
                    <a:lstStyle/>
                    <a:p>
                      <a:pPr indent="-1270" algn="ctr">
                        <a:lnSpc>
                          <a:spcPct val="120000"/>
                        </a:lnSpc>
                        <a:spcAft>
                          <a:spcPts val="0"/>
                        </a:spcAft>
                      </a:pPr>
                      <a:r>
                        <a:rPr lang="fr-FR" sz="1100" dirty="0">
                          <a:effectLst/>
                        </a:rPr>
                        <a:t>Module 6</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Planification et gestion des apprentissages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418807488"/>
                  </a:ext>
                </a:extLst>
              </a:tr>
              <a:tr h="254620">
                <a:tc>
                  <a:txBody>
                    <a:bodyPr/>
                    <a:lstStyle/>
                    <a:p>
                      <a:pPr indent="-1270" algn="ctr">
                        <a:lnSpc>
                          <a:spcPct val="120000"/>
                        </a:lnSpc>
                        <a:spcAft>
                          <a:spcPts val="0"/>
                        </a:spcAft>
                      </a:pPr>
                      <a:r>
                        <a:rPr lang="fr-FR" sz="1100" dirty="0">
                          <a:effectLst/>
                        </a:rPr>
                        <a:t>Module 7</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pPr>
                      <a:r>
                        <a:rPr lang="fr-FR" sz="1050" dirty="0">
                          <a:effectLst/>
                        </a:rPr>
                        <a:t>Techniques d’animation et de communication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261288180"/>
                  </a:ext>
                </a:extLst>
              </a:tr>
              <a:tr h="299554">
                <a:tc>
                  <a:txBody>
                    <a:bodyPr/>
                    <a:lstStyle/>
                    <a:p>
                      <a:pPr indent="-1270" algn="ctr">
                        <a:lnSpc>
                          <a:spcPct val="120000"/>
                        </a:lnSpc>
                        <a:spcAft>
                          <a:spcPts val="0"/>
                        </a:spcAft>
                      </a:pPr>
                      <a:r>
                        <a:rPr lang="fr-FR" sz="1100" dirty="0">
                          <a:effectLst/>
                        </a:rPr>
                        <a:t>Module 8</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La didactique d’apprentissage de la lecture, l’écriture et calcul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3811849573"/>
                  </a:ext>
                </a:extLst>
              </a:tr>
              <a:tr h="314531">
                <a:tc>
                  <a:txBody>
                    <a:bodyPr/>
                    <a:lstStyle/>
                    <a:p>
                      <a:pPr indent="-1270" algn="ctr">
                        <a:lnSpc>
                          <a:spcPct val="120000"/>
                        </a:lnSpc>
                        <a:spcAft>
                          <a:spcPts val="0"/>
                        </a:spcAft>
                      </a:pPr>
                      <a:r>
                        <a:rPr lang="fr-FR" sz="1100" dirty="0">
                          <a:effectLst/>
                        </a:rPr>
                        <a:t>Module 9</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Evaluation des acquis et soutien des apprentis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1981998756"/>
                  </a:ext>
                </a:extLst>
              </a:tr>
              <a:tr h="269598">
                <a:tc>
                  <a:txBody>
                    <a:bodyPr/>
                    <a:lstStyle/>
                    <a:p>
                      <a:pPr indent="-1270" algn="ctr">
                        <a:lnSpc>
                          <a:spcPct val="120000"/>
                        </a:lnSpc>
                        <a:spcAft>
                          <a:spcPts val="0"/>
                        </a:spcAft>
                      </a:pPr>
                      <a:r>
                        <a:rPr lang="fr-FR" sz="1100" dirty="0">
                          <a:effectLst/>
                        </a:rPr>
                        <a:t>Module 10</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Les approches adoptées en post-alphabétisation ;</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2580394217"/>
                  </a:ext>
                </a:extLst>
              </a:tr>
              <a:tr h="456542">
                <a:tc>
                  <a:txBody>
                    <a:bodyPr/>
                    <a:lstStyle/>
                    <a:p>
                      <a:pPr indent="-1270" algn="ctr">
                        <a:lnSpc>
                          <a:spcPct val="120000"/>
                        </a:lnSpc>
                        <a:spcAft>
                          <a:spcPts val="0"/>
                        </a:spcAft>
                      </a:pPr>
                      <a:r>
                        <a:rPr lang="fr-FR" sz="1100" dirty="0">
                          <a:effectLst/>
                        </a:rPr>
                        <a:t>Module 11</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a:txBody>
                    <a:bodyPr/>
                    <a:lstStyle/>
                    <a:p>
                      <a:pPr indent="-1270" algn="ctr">
                        <a:lnSpc>
                          <a:spcPct val="120000"/>
                        </a:lnSpc>
                        <a:spcAft>
                          <a:spcPts val="0"/>
                        </a:spcAft>
                        <a:tabLst>
                          <a:tab pos="6031230" algn="l"/>
                        </a:tabLst>
                      </a:pPr>
                      <a:r>
                        <a:rPr lang="fr-FR" sz="1050" dirty="0">
                          <a:effectLst/>
                        </a:rPr>
                        <a:t>Formation des gestionnaires de programmes d’alphabétisation : suivi et gestion des programmes d’alphabétisation</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2714393863"/>
                  </a:ext>
                </a:extLst>
              </a:tr>
              <a:tr h="286980">
                <a:tc>
                  <a:txBody>
                    <a:bodyPr/>
                    <a:lstStyle/>
                    <a:p>
                      <a:pPr indent="-1270" algn="ctr">
                        <a:lnSpc>
                          <a:spcPct val="120000"/>
                        </a:lnSpc>
                        <a:spcAft>
                          <a:spcPts val="0"/>
                        </a:spcAft>
                      </a:pPr>
                      <a:r>
                        <a:rPr lang="fr-FR" sz="1100" dirty="0">
                          <a:effectLst/>
                        </a:rPr>
                        <a:t>Module Complémentaire 1</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rowSpan="3">
                  <a:txBody>
                    <a:bodyPr/>
                    <a:lstStyle/>
                    <a:p>
                      <a:pPr indent="-1270" algn="ctr">
                        <a:lnSpc>
                          <a:spcPct val="120000"/>
                        </a:lnSpc>
                        <a:spcAft>
                          <a:spcPts val="0"/>
                        </a:spcAft>
                        <a:tabLst>
                          <a:tab pos="6031230" algn="l"/>
                        </a:tabLst>
                      </a:pPr>
                      <a:r>
                        <a:rPr lang="fr-FR" sz="1050" dirty="0">
                          <a:effectLst/>
                        </a:rPr>
                        <a:t>Le contenu et le volume horaire par </a:t>
                      </a:r>
                      <a:r>
                        <a:rPr lang="fr-FR" sz="1050" kern="1200" dirty="0">
                          <a:solidFill>
                            <a:schemeClr val="dk1"/>
                          </a:solidFill>
                          <a:effectLst/>
                          <a:latin typeface="+mn-lt"/>
                          <a:ea typeface="+mn-ea"/>
                          <a:cs typeface="+mn-cs"/>
                        </a:rPr>
                        <a:t>module sera défini lors </a:t>
                      </a:r>
                      <a:r>
                        <a:rPr lang="fr-FR" sz="1050" dirty="0">
                          <a:effectLst/>
                        </a:rPr>
                        <a:t>de l’élaboration des modules complémentaires.</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tc>
                <a:extLst>
                  <a:ext uri="{0D108BD9-81ED-4DB2-BD59-A6C34878D82A}">
                    <a16:rowId xmlns:a16="http://schemas.microsoft.com/office/drawing/2014/main" val="1372303697"/>
                  </a:ext>
                </a:extLst>
              </a:tr>
              <a:tr h="314532">
                <a:tc>
                  <a:txBody>
                    <a:bodyPr/>
                    <a:lstStyle/>
                    <a:p>
                      <a:pPr indent="-1270" algn="ctr">
                        <a:lnSpc>
                          <a:spcPct val="120000"/>
                        </a:lnSpc>
                        <a:spcAft>
                          <a:spcPts val="0"/>
                        </a:spcAft>
                      </a:pPr>
                      <a:r>
                        <a:rPr lang="fr-FR" sz="1100" dirty="0">
                          <a:effectLst/>
                        </a:rPr>
                        <a:t>Module Complémentaire 2</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vMerge="1">
                  <a:txBody>
                    <a:bodyPr/>
                    <a:lstStyle/>
                    <a:p>
                      <a:endParaRPr lang="fr-MA"/>
                    </a:p>
                  </a:txBody>
                  <a:tcPr/>
                </a:tc>
                <a:extLst>
                  <a:ext uri="{0D108BD9-81ED-4DB2-BD59-A6C34878D82A}">
                    <a16:rowId xmlns:a16="http://schemas.microsoft.com/office/drawing/2014/main" val="1039626132"/>
                  </a:ext>
                </a:extLst>
              </a:tr>
              <a:tr h="336583">
                <a:tc>
                  <a:txBody>
                    <a:bodyPr/>
                    <a:lstStyle/>
                    <a:p>
                      <a:pPr indent="-1270" algn="ctr">
                        <a:lnSpc>
                          <a:spcPct val="120000"/>
                        </a:lnSpc>
                        <a:spcAft>
                          <a:spcPts val="0"/>
                        </a:spcAft>
                      </a:pPr>
                      <a:r>
                        <a:rPr lang="fr-FR" sz="1100" dirty="0">
                          <a:effectLst/>
                        </a:rPr>
                        <a:t>Module Complémentaire 3</a:t>
                      </a:r>
                      <a:endParaRPr lang="fr-MA" sz="1100" dirty="0">
                        <a:solidFill>
                          <a:srgbClr val="000000"/>
                        </a:solidFill>
                        <a:effectLst/>
                        <a:latin typeface="Arial" panose="020B0604020202020204" pitchFamily="34" charset="0"/>
                        <a:ea typeface="Arial" panose="020B0604020202020204" pitchFamily="34" charset="0"/>
                        <a:cs typeface="Arial" panose="020B0604020202020204" pitchFamily="34" charset="0"/>
                      </a:endParaRPr>
                    </a:p>
                  </a:txBody>
                  <a:tcPr marL="53838" marR="53838" marT="0" marB="0" anchor="ctr">
                    <a:solidFill>
                      <a:schemeClr val="tx2"/>
                    </a:solidFill>
                  </a:tcPr>
                </a:tc>
                <a:tc vMerge="1">
                  <a:txBody>
                    <a:bodyPr/>
                    <a:lstStyle/>
                    <a:p>
                      <a:endParaRPr lang="fr-MA"/>
                    </a:p>
                  </a:txBody>
                  <a:tcPr/>
                </a:tc>
                <a:extLst>
                  <a:ext uri="{0D108BD9-81ED-4DB2-BD59-A6C34878D82A}">
                    <a16:rowId xmlns:a16="http://schemas.microsoft.com/office/drawing/2014/main" val="2415006859"/>
                  </a:ext>
                </a:extLst>
              </a:tr>
            </a:tbl>
          </a:graphicData>
        </a:graphic>
      </p:graphicFrame>
    </p:spTree>
    <p:extLst>
      <p:ext uri="{BB962C8B-B14F-4D97-AF65-F5344CB8AC3E}">
        <p14:creationId xmlns:p14="http://schemas.microsoft.com/office/powerpoint/2010/main" val="1713303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79" y="-3142"/>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lvl="0" algn="ctr">
              <a:lnSpc>
                <a:spcPct val="90000"/>
              </a:lnSpc>
              <a:spcBef>
                <a:spcPct val="0"/>
              </a:spcBef>
              <a:defRPr/>
            </a:pPr>
            <a:r>
              <a:rPr kumimoji="0" lang="fr-FR" sz="3200" b="1" i="0" u="none" strike="noStrike" kern="1200" cap="none" spc="0" normalizeH="0" baseline="0" noProof="0" dirty="0">
                <a:ln>
                  <a:noFill/>
                </a:ln>
                <a:solidFill>
                  <a:prstClr val="white"/>
                </a:solidFill>
                <a:effectLst/>
                <a:uLnTx/>
                <a:uFillTx/>
                <a:latin typeface="Corbel" panose="020B0503020204020204" pitchFamily="34" charset="0"/>
                <a:cs typeface="Sakkal Majalla" panose="02000000000000000000" pitchFamily="2" charset="-78"/>
              </a:rPr>
              <a:t>1- Volet technique</a:t>
            </a:r>
          </a:p>
        </p:txBody>
      </p:sp>
      <p:sp>
        <p:nvSpPr>
          <p:cNvPr id="2" name="Slide Number Placeholder 1"/>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fr-FR"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fr-FR" sz="1000" b="0" i="0" u="none" strike="noStrike" kern="1200" cap="none" spc="0" normalizeH="0" baseline="0" noProof="0" dirty="0">
              <a:ln>
                <a:noFill/>
              </a:ln>
              <a:solidFill>
                <a:prstClr val="black">
                  <a:lumMod val="95000"/>
                  <a:lumOff val="5000"/>
                </a:prstClr>
              </a:solidFill>
              <a:effectLst/>
              <a:uLnTx/>
              <a:uFillTx/>
              <a:latin typeface="Tw Cen MT Condensed" panose="020B0606020104020203"/>
              <a:ea typeface="+mn-ea"/>
              <a:cs typeface="+mn-cs"/>
            </a:endParaRPr>
          </a:p>
        </p:txBody>
      </p:sp>
      <p:sp>
        <p:nvSpPr>
          <p:cNvPr id="5" name="Chevron 4"/>
          <p:cNvSpPr/>
          <p:nvPr/>
        </p:nvSpPr>
        <p:spPr>
          <a:xfrm>
            <a:off x="1991807" y="1261728"/>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Organisation et durée</a:t>
            </a:r>
            <a:endParaRPr lang="fr-FR" sz="2800" dirty="0">
              <a:solidFill>
                <a:srgbClr val="C00000"/>
              </a:solidFill>
              <a:latin typeface="Corbel" panose="020B0503020204020204" pitchFamily="34" charset="0"/>
            </a:endParaRPr>
          </a:p>
        </p:txBody>
      </p:sp>
      <p:sp>
        <p:nvSpPr>
          <p:cNvPr id="6" name="Rectangle 5"/>
          <p:cNvSpPr/>
          <p:nvPr/>
        </p:nvSpPr>
        <p:spPr>
          <a:xfrm>
            <a:off x="1311564" y="1928709"/>
            <a:ext cx="9568872" cy="469772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solidFill>
                <a:srgbClr val="C00000"/>
              </a:solidFill>
            </a:endParaRPr>
          </a:p>
        </p:txBody>
      </p:sp>
      <p:sp>
        <p:nvSpPr>
          <p:cNvPr id="9" name="Content Placeholder 2"/>
          <p:cNvSpPr txBox="1">
            <a:spLocks/>
          </p:cNvSpPr>
          <p:nvPr/>
        </p:nvSpPr>
        <p:spPr>
          <a:xfrm>
            <a:off x="1722739" y="2146217"/>
            <a:ext cx="8975197" cy="426270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spcBef>
                <a:spcPts val="600"/>
              </a:spcBef>
              <a:spcAft>
                <a:spcPts val="600"/>
              </a:spcAft>
              <a:buClr>
                <a:schemeClr val="tx2"/>
              </a:buClr>
              <a:buFont typeface="+mj-lt"/>
              <a:buAutoNum type="arabicParenR"/>
            </a:pPr>
            <a:r>
              <a:rPr lang="fr-MA" sz="1800" u="sng" kern="0" dirty="0">
                <a:solidFill>
                  <a:schemeClr val="tx2"/>
                </a:solidFill>
              </a:rPr>
              <a:t>Période de base</a:t>
            </a:r>
            <a:r>
              <a:rPr lang="fr-MA" sz="1800" kern="0" dirty="0">
                <a:solidFill>
                  <a:schemeClr val="tx2"/>
                </a:solidFill>
              </a:rPr>
              <a:t> </a:t>
            </a:r>
            <a:r>
              <a:rPr lang="fr-MA" sz="1800" b="0" kern="0" dirty="0">
                <a:solidFill>
                  <a:schemeClr val="tx1"/>
                </a:solidFill>
              </a:rPr>
              <a:t>pour </a:t>
            </a:r>
            <a:r>
              <a:rPr lang="fr-MA" sz="1800" kern="0" dirty="0">
                <a:solidFill>
                  <a:srgbClr val="C00000"/>
                </a:solidFill>
              </a:rPr>
              <a:t>les onze (11)</a:t>
            </a:r>
            <a:r>
              <a:rPr lang="fr-MA" sz="1800" b="0" kern="0" dirty="0">
                <a:solidFill>
                  <a:schemeClr val="tx1"/>
                </a:solidFill>
              </a:rPr>
              <a:t> modules de formation du programme d’alphabétisation existant</a:t>
            </a:r>
            <a:r>
              <a:rPr lang="fr-MA" sz="1800" b="0" kern="0" dirty="0">
                <a:solidFill>
                  <a:schemeClr val="tx2"/>
                </a:solidFill>
              </a:rPr>
              <a:t>.</a:t>
            </a:r>
          </a:p>
          <a:p>
            <a:pPr marL="342900" indent="-342900" algn="just">
              <a:spcBef>
                <a:spcPts val="600"/>
              </a:spcBef>
              <a:spcAft>
                <a:spcPts val="600"/>
              </a:spcAft>
              <a:buClr>
                <a:schemeClr val="tx2"/>
              </a:buClr>
              <a:buFont typeface="+mj-lt"/>
              <a:buAutoNum type="arabicParenR"/>
            </a:pPr>
            <a:r>
              <a:rPr lang="fr-MA" sz="1800" u="sng" kern="0" dirty="0">
                <a:solidFill>
                  <a:schemeClr val="tx2"/>
                </a:solidFill>
              </a:rPr>
              <a:t>Période optionnelle</a:t>
            </a:r>
            <a:r>
              <a:rPr lang="fr-MA" sz="1800" kern="0" dirty="0">
                <a:solidFill>
                  <a:schemeClr val="tx2"/>
                </a:solidFill>
              </a:rPr>
              <a:t> </a:t>
            </a:r>
            <a:r>
              <a:rPr lang="fr-MA" sz="1800" b="0" kern="0" dirty="0">
                <a:solidFill>
                  <a:schemeClr val="tx1"/>
                </a:solidFill>
              </a:rPr>
              <a:t>pour </a:t>
            </a:r>
            <a:r>
              <a:rPr lang="fr-MA" sz="1800" kern="0" dirty="0">
                <a:solidFill>
                  <a:srgbClr val="C00000"/>
                </a:solidFill>
              </a:rPr>
              <a:t>les trois (3) </a:t>
            </a:r>
            <a:r>
              <a:rPr lang="fr-MA" sz="1800" b="0" kern="0" dirty="0">
                <a:solidFill>
                  <a:schemeClr val="tx1"/>
                </a:solidFill>
              </a:rPr>
              <a:t>modules de formation liés à la </a:t>
            </a:r>
            <a:r>
              <a:rPr lang="fr-MA" sz="1800" b="0" kern="0" dirty="0" err="1">
                <a:solidFill>
                  <a:schemeClr val="tx1"/>
                </a:solidFill>
              </a:rPr>
              <a:t>melkisation</a:t>
            </a:r>
            <a:r>
              <a:rPr lang="fr-MA" sz="1800" b="0" kern="0" dirty="0">
                <a:solidFill>
                  <a:schemeClr val="tx1"/>
                </a:solidFill>
              </a:rPr>
              <a:t> et qui sont en cours de développement dans le cadre d’une autre prestation dont l’achèvement est prévu d’ici 6 mois (avril 2021).</a:t>
            </a:r>
            <a:r>
              <a:rPr lang="fr-MA" sz="1800" b="0" kern="0" dirty="0">
                <a:solidFill>
                  <a:schemeClr val="tx2"/>
                </a:solidFill>
              </a:rPr>
              <a:t> </a:t>
            </a:r>
          </a:p>
          <a:p>
            <a:pPr algn="just">
              <a:spcBef>
                <a:spcPts val="1200"/>
              </a:spcBef>
              <a:spcAft>
                <a:spcPts val="1200"/>
              </a:spcAft>
              <a:buClr>
                <a:schemeClr val="accent5">
                  <a:lumMod val="75000"/>
                </a:schemeClr>
              </a:buClr>
            </a:pPr>
            <a:r>
              <a:rPr lang="fr-MA" sz="1800" kern="0" dirty="0">
                <a:solidFill>
                  <a:schemeClr val="tx1"/>
                </a:solidFill>
              </a:rPr>
              <a:t>Le délai maximum de réalisation des prestations est fixé à :</a:t>
            </a:r>
          </a:p>
          <a:p>
            <a:pPr algn="just">
              <a:spcBef>
                <a:spcPts val="1200"/>
              </a:spcBef>
              <a:spcAft>
                <a:spcPts val="1200"/>
              </a:spcAft>
              <a:buClr>
                <a:schemeClr val="accent5">
                  <a:lumMod val="75000"/>
                </a:schemeClr>
              </a:buClr>
            </a:pPr>
            <a:r>
              <a:rPr lang="fr-MA" sz="1800" b="0" u="sng" kern="0" dirty="0">
                <a:solidFill>
                  <a:schemeClr val="tx1"/>
                </a:solidFill>
              </a:rPr>
              <a:t>Période de base</a:t>
            </a:r>
            <a:r>
              <a:rPr lang="fr-MA" sz="1800" b="0" kern="0" dirty="0">
                <a:solidFill>
                  <a:schemeClr val="tx1"/>
                </a:solidFill>
              </a:rPr>
              <a:t>: 13 mois calendaires </a:t>
            </a:r>
          </a:p>
          <a:p>
            <a:pPr algn="just">
              <a:spcBef>
                <a:spcPts val="1200"/>
              </a:spcBef>
              <a:spcAft>
                <a:spcPts val="1200"/>
              </a:spcAft>
              <a:buClr>
                <a:schemeClr val="accent5">
                  <a:lumMod val="75000"/>
                </a:schemeClr>
              </a:buClr>
            </a:pPr>
            <a:r>
              <a:rPr lang="fr-MA" sz="1800" b="0" u="sng" kern="0" dirty="0">
                <a:solidFill>
                  <a:schemeClr val="tx1"/>
                </a:solidFill>
              </a:rPr>
              <a:t>Période optionnelle</a:t>
            </a:r>
            <a:r>
              <a:rPr lang="fr-MA" sz="1800" b="0" kern="0" dirty="0">
                <a:solidFill>
                  <a:schemeClr val="tx1"/>
                </a:solidFill>
              </a:rPr>
              <a:t>: 9 mois calendaires </a:t>
            </a:r>
          </a:p>
          <a:p>
            <a:pPr algn="just">
              <a:spcBef>
                <a:spcPts val="1200"/>
              </a:spcBef>
              <a:spcAft>
                <a:spcPts val="1200"/>
              </a:spcAft>
              <a:buClr>
                <a:schemeClr val="accent5">
                  <a:lumMod val="75000"/>
                </a:schemeClr>
              </a:buClr>
            </a:pPr>
            <a:r>
              <a:rPr lang="fr-MA" sz="1800" b="0" kern="0" dirty="0">
                <a:solidFill>
                  <a:schemeClr val="tx1"/>
                </a:solidFill>
              </a:rPr>
              <a:t>             à compter de la date de démarrage de l’exécution de chaque période,</a:t>
            </a:r>
            <a:r>
              <a:rPr lang="fr-MA" sz="1800" dirty="0">
                <a:solidFill>
                  <a:srgbClr val="C00000"/>
                </a:solidFill>
              </a:rPr>
              <a:t>            y compris les délais de validation et de reprise.</a:t>
            </a:r>
            <a:endParaRPr lang="fr-MA" sz="200" kern="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endParaRPr lang="fr-FR" sz="200" kern="0" dirty="0">
              <a:solidFill>
                <a:schemeClr val="tx1"/>
              </a:solidFill>
              <a:latin typeface="Corbel" panose="020B0503020204020204" pitchFamily="34" charset="0"/>
            </a:endParaRPr>
          </a:p>
        </p:txBody>
      </p:sp>
      <p:sp>
        <p:nvSpPr>
          <p:cNvPr id="11" name="Flèche droite 10"/>
          <p:cNvSpPr/>
          <p:nvPr/>
        </p:nvSpPr>
        <p:spPr>
          <a:xfrm>
            <a:off x="1991807" y="5696636"/>
            <a:ext cx="336848" cy="15478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A">
              <a:solidFill>
                <a:schemeClr val="tx2"/>
              </a:solidFill>
            </a:endParaRPr>
          </a:p>
        </p:txBody>
      </p:sp>
      <p:sp>
        <p:nvSpPr>
          <p:cNvPr id="10" name="ZoneTexte 9"/>
          <p:cNvSpPr txBox="1"/>
          <p:nvPr/>
        </p:nvSpPr>
        <p:spPr>
          <a:xfrm>
            <a:off x="6096000" y="4398166"/>
            <a:ext cx="4373261" cy="954107"/>
          </a:xfrm>
          <a:prstGeom prst="rect">
            <a:avLst/>
          </a:prstGeom>
          <a:noFill/>
          <a:ln w="19050">
            <a:solidFill>
              <a:srgbClr val="C00000"/>
            </a:solidFill>
            <a:prstDash val="dash"/>
          </a:ln>
        </p:spPr>
        <p:txBody>
          <a:bodyPr wrap="square" rtlCol="0">
            <a:spAutoFit/>
          </a:bodyPr>
          <a:lstStyle/>
          <a:p>
            <a:pPr marL="342900" indent="-342900">
              <a:buFont typeface="Wingdings" panose="05000000000000000000" pitchFamily="2" charset="2"/>
              <a:buChar char="ü"/>
            </a:pPr>
            <a:r>
              <a:rPr lang="fr-MA" sz="1400" b="1" dirty="0">
                <a:solidFill>
                  <a:srgbClr val="C00000"/>
                </a:solidFill>
              </a:rPr>
              <a:t>Chevauchement des deux périodes (base et optionnelle)</a:t>
            </a:r>
          </a:p>
          <a:p>
            <a:pPr marL="342900" indent="-342900">
              <a:buFont typeface="Wingdings" panose="05000000000000000000" pitchFamily="2" charset="2"/>
              <a:buChar char="ü"/>
            </a:pPr>
            <a:r>
              <a:rPr lang="fr-MA" sz="1400" b="1" dirty="0">
                <a:solidFill>
                  <a:srgbClr val="C00000"/>
                </a:solidFill>
              </a:rPr>
              <a:t>Considération de la date de fin du Compact II (juin 2022)</a:t>
            </a:r>
          </a:p>
        </p:txBody>
      </p:sp>
    </p:spTree>
    <p:extLst>
      <p:ext uri="{BB962C8B-B14F-4D97-AF65-F5344CB8AC3E}">
        <p14:creationId xmlns:p14="http://schemas.microsoft.com/office/powerpoint/2010/main" val="1734098524"/>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13108</TotalTime>
  <Words>2642</Words>
  <Application>Microsoft Office PowerPoint</Application>
  <PresentationFormat>Widescreen</PresentationFormat>
  <Paragraphs>367</Paragraphs>
  <Slides>29</Slides>
  <Notes>14</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29</vt:i4>
      </vt:variant>
    </vt:vector>
  </HeadingPairs>
  <TitlesOfParts>
    <vt:vector size="44" baseType="lpstr">
      <vt:lpstr>Arial</vt:lpstr>
      <vt:lpstr>Berlin Sans FB Demi</vt:lpstr>
      <vt:lpstr>Calibri</vt:lpstr>
      <vt:lpstr>Calibri Light</vt:lpstr>
      <vt:lpstr>Corbel</vt:lpstr>
      <vt:lpstr>Roboto</vt:lpstr>
      <vt:lpstr>Times New Roman</vt:lpstr>
      <vt:lpstr>Trebuchet MS</vt:lpstr>
      <vt:lpstr>Tw Cen MT</vt:lpstr>
      <vt:lpstr>Tw Cen MT Condensed</vt:lpstr>
      <vt:lpstr>Wingdings</vt:lpstr>
      <vt:lpstr>Wingdings 3</vt:lpstr>
      <vt:lpstr>1_Custom Design - Showeet</vt:lpstr>
      <vt:lpstr>TITLES</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PA</cp:lastModifiedBy>
  <cp:revision>333</cp:revision>
  <cp:lastPrinted>2019-01-22T17:51:58Z</cp:lastPrinted>
  <dcterms:created xsi:type="dcterms:W3CDTF">2018-11-07T12:00:03Z</dcterms:created>
  <dcterms:modified xsi:type="dcterms:W3CDTF">2020-09-28T04:18:52Z</dcterms:modified>
</cp:coreProperties>
</file>