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8"/>
  </p:notesMasterIdLst>
  <p:handoutMasterIdLst>
    <p:handoutMasterId r:id="rId39"/>
  </p:handoutMasterIdLst>
  <p:sldIdLst>
    <p:sldId id="470" r:id="rId2"/>
    <p:sldId id="510" r:id="rId3"/>
    <p:sldId id="540" r:id="rId4"/>
    <p:sldId id="541" r:id="rId5"/>
    <p:sldId id="542" r:id="rId6"/>
    <p:sldId id="543" r:id="rId7"/>
    <p:sldId id="544" r:id="rId8"/>
    <p:sldId id="545" r:id="rId9"/>
    <p:sldId id="546" r:id="rId10"/>
    <p:sldId id="547" r:id="rId11"/>
    <p:sldId id="548" r:id="rId12"/>
    <p:sldId id="549" r:id="rId13"/>
    <p:sldId id="550" r:id="rId14"/>
    <p:sldId id="551" r:id="rId15"/>
    <p:sldId id="515" r:id="rId16"/>
    <p:sldId id="516" r:id="rId17"/>
    <p:sldId id="517" r:id="rId18"/>
    <p:sldId id="518" r:id="rId19"/>
    <p:sldId id="519" r:id="rId20"/>
    <p:sldId id="520" r:id="rId21"/>
    <p:sldId id="521" r:id="rId22"/>
    <p:sldId id="522" r:id="rId23"/>
    <p:sldId id="523" r:id="rId24"/>
    <p:sldId id="525" r:id="rId25"/>
    <p:sldId id="526" r:id="rId26"/>
    <p:sldId id="527" r:id="rId27"/>
    <p:sldId id="528" r:id="rId28"/>
    <p:sldId id="529" r:id="rId29"/>
    <p:sldId id="530" r:id="rId30"/>
    <p:sldId id="531" r:id="rId31"/>
    <p:sldId id="532" r:id="rId32"/>
    <p:sldId id="533" r:id="rId33"/>
    <p:sldId id="534" r:id="rId34"/>
    <p:sldId id="535" r:id="rId35"/>
    <p:sldId id="536" r:id="rId36"/>
    <p:sldId id="539" r:id="rId37"/>
  </p:sldIdLst>
  <p:sldSz cx="13444538" cy="756285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7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chajae" initials="Sc" lastIdx="3" clrIdx="0">
    <p:extLst/>
  </p:cmAuthor>
  <p:cmAuthor id="2" name="Oumaima Benamar" initials="OB" lastIdx="2" clrIdx="3">
    <p:extLst>
      <p:ext uri="{19B8F6BF-5375-455C-9EA6-DF929625EA0E}">
        <p15:presenceInfo xmlns:p15="http://schemas.microsoft.com/office/powerpoint/2012/main" userId="S-1-5-21-2380857105-3694888390-2453373049-1136" providerId="AD"/>
      </p:ext>
    </p:extLst>
  </p:cmAuthor>
  <p:cmAuthor id="3" name="Rachid Sabbahi" initials="RS" lastIdx="4" clrIdx="2">
    <p:extLst>
      <p:ext uri="{19B8F6BF-5375-455C-9EA6-DF929625EA0E}">
        <p15:presenceInfo xmlns:p15="http://schemas.microsoft.com/office/powerpoint/2012/main" userId="S-1-5-21-1178779211-1430261201-1819217697-11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00"/>
    <a:srgbClr val="990033"/>
    <a:srgbClr val="FFCCFF"/>
    <a:srgbClr val="CCFFFF"/>
    <a:srgbClr val="CCFFCC"/>
    <a:srgbClr val="FF66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86810" autoAdjust="0"/>
  </p:normalViewPr>
  <p:slideViewPr>
    <p:cSldViewPr>
      <p:cViewPr varScale="1">
        <p:scale>
          <a:sx n="69" d="100"/>
          <a:sy n="69" d="100"/>
        </p:scale>
        <p:origin x="960" y="72"/>
      </p:cViewPr>
      <p:guideLst>
        <p:guide orient="horz" pos="2880"/>
        <p:guide pos="271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8EBEF37-3454-4A7B-BD25-71DC626AA17B}"/>
              </a:ext>
            </a:extLst>
          </p:cNvPr>
          <p:cNvSpPr>
            <a:spLocks noGrp="1"/>
          </p:cNvSpPr>
          <p:nvPr>
            <p:ph type="hdr" sz="quarter"/>
          </p:nvPr>
        </p:nvSpPr>
        <p:spPr>
          <a:xfrm>
            <a:off x="3" y="1"/>
            <a:ext cx="3038401" cy="466774"/>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13AC506E-7062-49A7-867D-7BE73B0AD757}"/>
              </a:ext>
            </a:extLst>
          </p:cNvPr>
          <p:cNvSpPr>
            <a:spLocks noGrp="1"/>
          </p:cNvSpPr>
          <p:nvPr>
            <p:ph type="dt" sz="quarter" idx="1"/>
          </p:nvPr>
        </p:nvSpPr>
        <p:spPr>
          <a:xfrm>
            <a:off x="3970879" y="1"/>
            <a:ext cx="3038400" cy="466774"/>
          </a:xfrm>
          <a:prstGeom prst="rect">
            <a:avLst/>
          </a:prstGeom>
        </p:spPr>
        <p:txBody>
          <a:bodyPr vert="horz" lIns="91440" tIns="45720" rIns="91440" bIns="45720" rtlCol="0"/>
          <a:lstStyle>
            <a:lvl1pPr algn="r">
              <a:defRPr sz="1200"/>
            </a:lvl1pPr>
          </a:lstStyle>
          <a:p>
            <a:fld id="{86283382-F2EC-4F8D-86FD-94812B9A0F88}" type="datetimeFigureOut">
              <a:rPr lang="fr-FR" smtClean="0"/>
              <a:t>04/07/2019</a:t>
            </a:fld>
            <a:endParaRPr lang="fr-FR"/>
          </a:p>
        </p:txBody>
      </p:sp>
      <p:sp>
        <p:nvSpPr>
          <p:cNvPr id="4" name="Espace réservé du pied de page 3">
            <a:extLst>
              <a:ext uri="{FF2B5EF4-FFF2-40B4-BE49-F238E27FC236}">
                <a16:creationId xmlns:a16="http://schemas.microsoft.com/office/drawing/2014/main" id="{82374BD3-52C4-41B3-B660-8D2C46F4AFAE}"/>
              </a:ext>
            </a:extLst>
          </p:cNvPr>
          <p:cNvSpPr>
            <a:spLocks noGrp="1"/>
          </p:cNvSpPr>
          <p:nvPr>
            <p:ph type="ftr" sz="quarter" idx="2"/>
          </p:nvPr>
        </p:nvSpPr>
        <p:spPr>
          <a:xfrm>
            <a:off x="3" y="8829628"/>
            <a:ext cx="3038401" cy="46677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60648E8-9A89-404C-BB96-BD0FD14C7F10}"/>
              </a:ext>
            </a:extLst>
          </p:cNvPr>
          <p:cNvSpPr>
            <a:spLocks noGrp="1"/>
          </p:cNvSpPr>
          <p:nvPr>
            <p:ph type="sldNum" sz="quarter" idx="3"/>
          </p:nvPr>
        </p:nvSpPr>
        <p:spPr>
          <a:xfrm>
            <a:off x="3970879" y="8829628"/>
            <a:ext cx="3038400" cy="466773"/>
          </a:xfrm>
          <a:prstGeom prst="rect">
            <a:avLst/>
          </a:prstGeom>
        </p:spPr>
        <p:txBody>
          <a:bodyPr vert="horz" lIns="91440" tIns="45720" rIns="91440" bIns="45720" rtlCol="0" anchor="b"/>
          <a:lstStyle>
            <a:lvl1pPr algn="r">
              <a:defRPr sz="1200"/>
            </a:lvl1pPr>
          </a:lstStyle>
          <a:p>
            <a:fld id="{7B50B6E6-1A50-48F3-A1AF-FFD7879E3E53}" type="slidenum">
              <a:rPr lang="fr-FR" smtClean="0"/>
              <a:t>‹N°›</a:t>
            </a:fld>
            <a:endParaRPr lang="fr-FR"/>
          </a:p>
        </p:txBody>
      </p:sp>
    </p:spTree>
    <p:extLst>
      <p:ext uri="{BB962C8B-B14F-4D97-AF65-F5344CB8AC3E}">
        <p14:creationId xmlns:p14="http://schemas.microsoft.com/office/powerpoint/2010/main" val="2938092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1"/>
            <a:ext cx="3037910" cy="466382"/>
          </a:xfrm>
          <a:prstGeom prst="rect">
            <a:avLst/>
          </a:prstGeom>
        </p:spPr>
        <p:txBody>
          <a:bodyPr vert="horz" lIns="83503" tIns="41752" rIns="83503" bIns="41752" rtlCol="0"/>
          <a:lstStyle>
            <a:lvl1pPr algn="l">
              <a:defRPr sz="1100"/>
            </a:lvl1pPr>
          </a:lstStyle>
          <a:p>
            <a:endParaRPr lang="fr-FR"/>
          </a:p>
        </p:txBody>
      </p:sp>
      <p:sp>
        <p:nvSpPr>
          <p:cNvPr id="3" name="Espace réservé de la date 2"/>
          <p:cNvSpPr>
            <a:spLocks noGrp="1"/>
          </p:cNvSpPr>
          <p:nvPr>
            <p:ph type="dt" idx="1"/>
          </p:nvPr>
        </p:nvSpPr>
        <p:spPr>
          <a:xfrm>
            <a:off x="3971451" y="1"/>
            <a:ext cx="3036869" cy="466382"/>
          </a:xfrm>
          <a:prstGeom prst="rect">
            <a:avLst/>
          </a:prstGeom>
        </p:spPr>
        <p:txBody>
          <a:bodyPr vert="horz" lIns="83503" tIns="41752" rIns="83503" bIns="41752" rtlCol="0"/>
          <a:lstStyle>
            <a:lvl1pPr algn="r">
              <a:defRPr sz="1100"/>
            </a:lvl1pPr>
          </a:lstStyle>
          <a:p>
            <a:fld id="{DD9F0D77-D90D-46D6-B5BC-C7E00C8DE8F8}" type="datetimeFigureOut">
              <a:rPr lang="fr-FR" smtClean="0"/>
              <a:t>04/07/2019</a:t>
            </a:fld>
            <a:endParaRPr lang="fr-FR"/>
          </a:p>
        </p:txBody>
      </p:sp>
      <p:sp>
        <p:nvSpPr>
          <p:cNvPr id="4" name="Espace réservé de l'image des diapositives 3"/>
          <p:cNvSpPr>
            <a:spLocks noGrp="1" noRot="1" noChangeAspect="1"/>
          </p:cNvSpPr>
          <p:nvPr>
            <p:ph type="sldImg" idx="2"/>
          </p:nvPr>
        </p:nvSpPr>
        <p:spPr>
          <a:xfrm>
            <a:off x="719138" y="1163638"/>
            <a:ext cx="5572125" cy="3135312"/>
          </a:xfrm>
          <a:prstGeom prst="rect">
            <a:avLst/>
          </a:prstGeom>
          <a:noFill/>
          <a:ln w="12700">
            <a:solidFill>
              <a:prstClr val="black"/>
            </a:solidFill>
          </a:ln>
        </p:spPr>
        <p:txBody>
          <a:bodyPr vert="horz" lIns="83503" tIns="41752" rIns="83503" bIns="41752" rtlCol="0" anchor="ctr"/>
          <a:lstStyle/>
          <a:p>
            <a:endParaRPr lang="fr-FR"/>
          </a:p>
        </p:txBody>
      </p:sp>
      <p:sp>
        <p:nvSpPr>
          <p:cNvPr id="5" name="Espace réservé des notes 4"/>
          <p:cNvSpPr>
            <a:spLocks noGrp="1"/>
          </p:cNvSpPr>
          <p:nvPr>
            <p:ph type="body" sz="quarter" idx="3"/>
          </p:nvPr>
        </p:nvSpPr>
        <p:spPr>
          <a:xfrm>
            <a:off x="701460" y="4474528"/>
            <a:ext cx="5607488" cy="3660798"/>
          </a:xfrm>
          <a:prstGeom prst="rect">
            <a:avLst/>
          </a:prstGeom>
        </p:spPr>
        <p:txBody>
          <a:bodyPr vert="horz" lIns="83503" tIns="41752" rIns="83503" bIns="41752"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3" y="8830021"/>
            <a:ext cx="3037910" cy="466381"/>
          </a:xfrm>
          <a:prstGeom prst="rect">
            <a:avLst/>
          </a:prstGeom>
        </p:spPr>
        <p:txBody>
          <a:bodyPr vert="horz" lIns="83503" tIns="41752" rIns="83503" bIns="41752" rtlCol="0" anchor="b"/>
          <a:lstStyle>
            <a:lvl1pPr algn="l">
              <a:defRPr sz="1100"/>
            </a:lvl1pPr>
          </a:lstStyle>
          <a:p>
            <a:endParaRPr lang="fr-FR"/>
          </a:p>
        </p:txBody>
      </p:sp>
      <p:sp>
        <p:nvSpPr>
          <p:cNvPr id="7" name="Espace réservé du numéro de diapositive 6"/>
          <p:cNvSpPr>
            <a:spLocks noGrp="1"/>
          </p:cNvSpPr>
          <p:nvPr>
            <p:ph type="sldNum" sz="quarter" idx="5"/>
          </p:nvPr>
        </p:nvSpPr>
        <p:spPr>
          <a:xfrm>
            <a:off x="3971451" y="8830021"/>
            <a:ext cx="3036869" cy="466381"/>
          </a:xfrm>
          <a:prstGeom prst="rect">
            <a:avLst/>
          </a:prstGeom>
        </p:spPr>
        <p:txBody>
          <a:bodyPr vert="horz" lIns="83503" tIns="41752" rIns="83503" bIns="41752" rtlCol="0" anchor="b"/>
          <a:lstStyle>
            <a:lvl1pPr algn="r">
              <a:defRPr sz="1100"/>
            </a:lvl1pPr>
          </a:lstStyle>
          <a:p>
            <a:fld id="{F1D926DF-6993-480B-8C0A-47F16D863663}" type="slidenum">
              <a:rPr lang="fr-FR" smtClean="0"/>
              <a:t>‹N°›</a:t>
            </a:fld>
            <a:endParaRPr lang="fr-FR"/>
          </a:p>
        </p:txBody>
      </p:sp>
    </p:spTree>
    <p:extLst>
      <p:ext uri="{BB962C8B-B14F-4D97-AF65-F5344CB8AC3E}">
        <p14:creationId xmlns:p14="http://schemas.microsoft.com/office/powerpoint/2010/main" val="322374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72125" cy="3135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346425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1" i="0" u="none" strike="noStrike" kern="1200" baseline="0" dirty="0">
                <a:solidFill>
                  <a:schemeClr val="tx1"/>
                </a:solidFill>
                <a:latin typeface="+mn-lt"/>
                <a:ea typeface="+mn-ea"/>
                <a:cs typeface="+mn-cs"/>
              </a:rPr>
              <a:t>Transfert de compétence et initiation à l’usage : </a:t>
            </a:r>
          </a:p>
          <a:p>
            <a:r>
              <a:rPr lang="fr-MA" sz="1200" b="0" i="0" u="none" strike="noStrike" kern="1200" baseline="0" dirty="0">
                <a:solidFill>
                  <a:schemeClr val="tx1"/>
                </a:solidFill>
                <a:latin typeface="+mn-lt"/>
                <a:ea typeface="+mn-ea"/>
                <a:cs typeface="+mn-cs"/>
              </a:rPr>
              <a:t>Le fournisseur est tenu, après l’installation, la configuration et le paramétrage du matériel et logiciel, d’animer une séance d’initiation à l’usage des différents composants livrés aux personnels désignés </a:t>
            </a:r>
            <a:r>
              <a:rPr lang="fr-MA" sz="1200" b="0" i="0" u="none" strike="noStrike" kern="1200" baseline="0" dirty="0" smtClean="0">
                <a:solidFill>
                  <a:schemeClr val="tx1"/>
                </a:solidFill>
                <a:latin typeface="+mn-lt"/>
                <a:ea typeface="+mn-ea"/>
                <a:cs typeface="+mn-cs"/>
              </a:rPr>
              <a:t>pour </a:t>
            </a:r>
            <a:r>
              <a:rPr lang="fr-MA" sz="1200" b="0" i="0" u="none" strike="noStrike" kern="1200" baseline="0" dirty="0">
                <a:solidFill>
                  <a:schemeClr val="tx1"/>
                </a:solidFill>
                <a:latin typeface="+mn-lt"/>
                <a:ea typeface="+mn-ea"/>
                <a:cs typeface="+mn-cs"/>
              </a:rPr>
              <a:t>chaque établissement selon les thèmes suivants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6424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dirty="0">
                <a:solidFill>
                  <a:srgbClr val="000000"/>
                </a:solidFill>
                <a:latin typeface="Times New Roman" panose="02020603050405020304" pitchFamily="18" charset="0"/>
              </a:rPr>
              <a:t>Le fournisseur devra réaliser un site pilote parmi la liste des établissements avant le déploiement global du projet sur la région TTH. </a:t>
            </a:r>
          </a:p>
          <a:p>
            <a:pPr marL="285750" indent="-285750">
              <a:buFont typeface="Arial" panose="020B0604020202020204" pitchFamily="34" charset="0"/>
              <a:buChar char="•"/>
            </a:pPr>
            <a:r>
              <a:rPr lang="fr-MA" dirty="0">
                <a:solidFill>
                  <a:srgbClr val="000000"/>
                </a:solidFill>
                <a:latin typeface="Times New Roman" panose="02020603050405020304" pitchFamily="18" charset="0"/>
              </a:rPr>
              <a:t>Ledit site pilote devra cependant faire l’objet d’une validation préalable écrite par MCA-</a:t>
            </a:r>
            <a:r>
              <a:rPr lang="fr-MA" dirty="0" err="1">
                <a:solidFill>
                  <a:srgbClr val="000000"/>
                </a:solidFill>
                <a:latin typeface="Times New Roman" panose="02020603050405020304" pitchFamily="18" charset="0"/>
              </a:rPr>
              <a:t>Morocco</a:t>
            </a:r>
            <a:r>
              <a:rPr lang="fr-MA" dirty="0">
                <a:solidFill>
                  <a:srgbClr val="000000"/>
                </a:solidFill>
                <a:latin typeface="Times New Roman" panose="02020603050405020304" pitchFamily="18" charset="0"/>
              </a:rPr>
              <a:t> (4 semaines après l’ordre de démarrage). </a:t>
            </a:r>
            <a:endParaRPr lang="fr-FR" dirty="0"/>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5949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Fournisseur doit assurer quatre (4) sessions de formation par région où chaque participant bénéficiera d’au moins un jour de formation. Les personnes seront proposées par le directeur de l’établissement </a:t>
            </a:r>
            <a:r>
              <a:rPr lang="fr-MA" sz="1200" b="0" i="0" u="none" strike="noStrike" kern="1200" baseline="0" dirty="0" smtClean="0">
                <a:solidFill>
                  <a:schemeClr val="tx1"/>
                </a:solidFill>
                <a:latin typeface="+mn-lt"/>
                <a:ea typeface="+mn-ea"/>
                <a:cs typeface="+mn-cs"/>
              </a:rPr>
              <a:t>scolaire. </a:t>
            </a:r>
            <a:r>
              <a:rPr lang="fr-MA" sz="1200" b="0" i="0" u="none" strike="noStrike" kern="1200" baseline="0" dirty="0">
                <a:solidFill>
                  <a:schemeClr val="tx1"/>
                </a:solidFill>
                <a:latin typeface="+mn-lt"/>
                <a:ea typeface="+mn-ea"/>
                <a:cs typeface="+mn-cs"/>
              </a:rPr>
              <a:t>La formation concernera les </a:t>
            </a:r>
            <a:r>
              <a:rPr lang="fr-MA" sz="1200" b="0" i="0" u="none" strike="noStrike" kern="1200" baseline="0" dirty="0" smtClean="0">
                <a:solidFill>
                  <a:schemeClr val="tx1"/>
                </a:solidFill>
                <a:latin typeface="+mn-lt"/>
                <a:ea typeface="+mn-ea"/>
                <a:cs typeface="+mn-cs"/>
              </a:rPr>
              <a:t>thématiques: </a:t>
            </a:r>
            <a:r>
              <a:rPr lang="fr-MA" sz="1200" b="0" i="0" u="none" strike="noStrike" kern="1200" baseline="0" dirty="0">
                <a:solidFill>
                  <a:schemeClr val="tx1"/>
                </a:solidFill>
                <a:latin typeface="+mn-lt"/>
                <a:ea typeface="+mn-ea"/>
                <a:cs typeface="+mn-cs"/>
              </a:rPr>
              <a:t>exploitation du matériel fourni, paramétrage, administration et exploitation de la solution de gestion de classe.</a:t>
            </a: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Formations se dérouleront en groupes de 17 personnes au maximum. Elles sont organisées au niveau de chaque région.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b="0" i="0" u="none" strike="noStrike" kern="1200" baseline="0" dirty="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372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20</a:t>
            </a:fld>
            <a:endParaRPr lang="fr-MA"/>
          </a:p>
        </p:txBody>
      </p:sp>
    </p:spTree>
    <p:extLst>
      <p:ext uri="{BB962C8B-B14F-4D97-AF65-F5344CB8AC3E}">
        <p14:creationId xmlns:p14="http://schemas.microsoft.com/office/powerpoint/2010/main" val="144201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29</a:t>
            </a:fld>
            <a:endParaRPr lang="fr-MA"/>
          </a:p>
        </p:txBody>
      </p:sp>
    </p:spTree>
    <p:extLst>
      <p:ext uri="{BB962C8B-B14F-4D97-AF65-F5344CB8AC3E}">
        <p14:creationId xmlns:p14="http://schemas.microsoft.com/office/powerpoint/2010/main" val="1124491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30</a:t>
            </a:fld>
            <a:endParaRPr lang="fr-MA"/>
          </a:p>
        </p:txBody>
      </p:sp>
    </p:spTree>
    <p:extLst>
      <p:ext uri="{BB962C8B-B14F-4D97-AF65-F5344CB8AC3E}">
        <p14:creationId xmlns:p14="http://schemas.microsoft.com/office/powerpoint/2010/main" val="1646542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726650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72125" cy="31353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538788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Projet « Éducation et formation pour l’employabilité » qui a pour objectif d’améliorer l’employabilité des jeunes à travers l’amélioration de la qualité, de la pertinence et de l’accès équitable à l’éducation secondaire et à la formation professionnelle et ce, afin de mieux répondre aux besoins du secteur privé.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6068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1</a:t>
            </a:r>
            <a:r>
              <a:rPr lang="fr-MA" sz="1200" b="0" i="0" u="none" strike="noStrike" kern="1200" baseline="30000" dirty="0">
                <a:solidFill>
                  <a:schemeClr val="tx1"/>
                </a:solidFill>
                <a:latin typeface="+mn-lt"/>
                <a:ea typeface="+mn-ea"/>
                <a:cs typeface="+mn-cs"/>
              </a:rPr>
              <a:t>ère</a:t>
            </a:r>
            <a:r>
              <a:rPr lang="fr-MA" sz="1200" b="0" i="0" u="none" strike="noStrike" kern="1200" baseline="0" dirty="0">
                <a:solidFill>
                  <a:schemeClr val="tx1"/>
                </a:solidFill>
                <a:latin typeface="+mn-lt"/>
                <a:ea typeface="+mn-ea"/>
                <a:cs typeface="+mn-cs"/>
              </a:rPr>
              <a:t> activité de ce projet porte sur l’éducation secondaire prévoit trois composantes fondamentales : (i) la mise en place d’un modèle intégré d’amélioration des établissements de l’enseignement secondaire à travers la contractualisation des performances et le renforcement des capacités de gestion des responsables desdits établissements, l’innovation pédagogique centrée sur l’élève et la réhabilitation de l'infrastructure ; (ii) le renforcement du système d’évaluation des acquis scolaires et du système d’information MASSAR et (iii) le développement d’une nouvelle approche pour l’entretien et la maintenance des infrastructures et des équipements scolaires.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1984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MA" dirty="0">
                <a:solidFill>
                  <a:srgbClr val="000000"/>
                </a:solidFill>
                <a:latin typeface="Times New Roman" panose="02020603050405020304" pitchFamily="18" charset="0"/>
              </a:rPr>
              <a:t>Les activités liées à la composante MIAES ont débuté dans la région TTH au cours de l'année scolaire 2016/2017 dans six établissements scolaires pilotes (phase 1), et sont étendues à 28 autres établissements au cours de l’année 2017/2018 (phase 2). Le lancement desdites activités dans les régions FM et MS a eu lieu début septembre 2018.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6105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Le présent marché est réparti en deux phases, une tranche de base et une tranche optionnelle </a:t>
            </a:r>
          </a:p>
          <a:p>
            <a:r>
              <a:rPr lang="fr-MA" sz="1200" b="0" i="0" u="none" strike="noStrike" kern="1200" baseline="0" dirty="0">
                <a:solidFill>
                  <a:schemeClr val="tx1"/>
                </a:solidFill>
                <a:latin typeface="+mn-lt"/>
                <a:ea typeface="+mn-ea"/>
                <a:cs typeface="+mn-cs"/>
              </a:rPr>
              <a:t>Tranche de base, d’une durée de 10 mois à compter de la date de notification de l’ordre de service de démarrage, concerne la région TTH, pour une livraison du matériel au niveau de 34 établissements scolaires </a:t>
            </a:r>
          </a:p>
          <a:p>
            <a:r>
              <a:rPr lang="fr-MA" sz="1200" b="0" i="0" u="none" strike="noStrike" kern="1200" baseline="0" dirty="0">
                <a:solidFill>
                  <a:schemeClr val="tx1"/>
                </a:solidFill>
                <a:latin typeface="+mn-lt"/>
                <a:ea typeface="+mn-ea"/>
                <a:cs typeface="+mn-cs"/>
              </a:rPr>
              <a:t>La tranche optionnelle concerne les régions FM et MS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7108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8401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dirty="0">
                <a:solidFill>
                  <a:srgbClr val="000000"/>
                </a:solidFill>
                <a:latin typeface="Times New Roman" panose="02020603050405020304" pitchFamily="18" charset="0"/>
              </a:rPr>
              <a:t>Fournisseur est tenu de fournir et d’installer le matériel informatique conformément aux dispositions de l’article 5 des présentes </a:t>
            </a:r>
            <a:r>
              <a:rPr lang="fr-MA" sz="1200" dirty="0" smtClean="0">
                <a:solidFill>
                  <a:srgbClr val="000000"/>
                </a:solidFill>
                <a:latin typeface="Times New Roman" panose="02020603050405020304" pitchFamily="18" charset="0"/>
              </a:rPr>
              <a:t>AO </a:t>
            </a:r>
            <a:r>
              <a:rPr lang="fr-MA" sz="1200" dirty="0">
                <a:solidFill>
                  <a:srgbClr val="000000"/>
                </a:solidFill>
                <a:latin typeface="Times New Roman" panose="02020603050405020304" pitchFamily="18" charset="0"/>
              </a:rPr>
              <a:t>au niveau de chaque établissement cité en annexes dans : </a:t>
            </a:r>
          </a:p>
          <a:p>
            <a:r>
              <a:rPr lang="fr-FR" sz="1200" dirty="0">
                <a:solidFill>
                  <a:srgbClr val="000000"/>
                </a:solidFill>
                <a:latin typeface="Times New Roman" panose="02020603050405020304" pitchFamily="18" charset="0"/>
              </a:rPr>
              <a:t>• Le bloc administratif </a:t>
            </a:r>
          </a:p>
          <a:p>
            <a:r>
              <a:rPr lang="fr-FR" sz="1200" dirty="0">
                <a:solidFill>
                  <a:srgbClr val="000000"/>
                </a:solidFill>
                <a:latin typeface="Times New Roman" panose="02020603050405020304" pitchFamily="18" charset="0"/>
              </a:rPr>
              <a:t>• Les salles de cours </a:t>
            </a:r>
          </a:p>
          <a:p>
            <a:r>
              <a:rPr lang="fr-FR" sz="1200" dirty="0">
                <a:solidFill>
                  <a:srgbClr val="000000"/>
                </a:solidFill>
                <a:latin typeface="Times New Roman" panose="02020603050405020304" pitchFamily="18" charset="0"/>
              </a:rPr>
              <a:t>• Les salles multimédias </a:t>
            </a: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1818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082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Le fournisseur exécutera sa prestation selon les modalités suivantes :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1487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08341" y="2344483"/>
            <a:ext cx="11427857"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016681" y="4235196"/>
            <a:ext cx="9411177"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7/4/2019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915461"/>
          </a:xfrm>
        </p:spPr>
        <p:txBody>
          <a:bodyPr lIns="0" tIns="0" rIns="0" bIns="0"/>
          <a:lstStyle>
            <a:lvl1pPr>
              <a:defRPr sz="1244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7/4/2019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72228" y="1739456"/>
            <a:ext cx="5848374"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923938" y="1739456"/>
            <a:ext cx="5848374"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7/4/2019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7/4/2019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7/4/2019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5246460" y="4493446"/>
            <a:ext cx="7679955" cy="1177374"/>
          </a:xfrm>
          <a:prstGeom prst="rect">
            <a:avLst/>
          </a:prstGeom>
        </p:spPr>
        <p:txBody>
          <a:bodyPr lIns="274320" rIns="0" anchor="b">
            <a:noAutofit/>
          </a:bodyPr>
          <a:lstStyle>
            <a:lvl1pPr algn="l">
              <a:defRPr sz="3529"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5246460" y="5704464"/>
            <a:ext cx="7679955" cy="407356"/>
          </a:xfrm>
          <a:prstGeom prst="rect">
            <a:avLst/>
          </a:prstGeom>
        </p:spPr>
        <p:txBody>
          <a:bodyPr lIns="274320" rIns="0"/>
          <a:lstStyle>
            <a:lvl1pPr marL="0" indent="0" algn="l">
              <a:buNone/>
              <a:defRPr sz="2647">
                <a:solidFill>
                  <a:schemeClr val="accent3"/>
                </a:solidFill>
              </a:defRPr>
            </a:lvl1pPr>
            <a:lvl2pPr marL="504190" indent="0" algn="ctr">
              <a:buNone/>
              <a:defRPr sz="2205"/>
            </a:lvl2pPr>
            <a:lvl3pPr marL="1008380" indent="0" algn="ctr">
              <a:buNone/>
              <a:defRPr sz="1985"/>
            </a:lvl3pPr>
            <a:lvl4pPr marL="1512570" indent="0" algn="ctr">
              <a:buNone/>
              <a:defRPr sz="1764"/>
            </a:lvl4pPr>
            <a:lvl5pPr marL="2016759" indent="0" algn="ctr">
              <a:buNone/>
              <a:defRPr sz="1764"/>
            </a:lvl5pPr>
            <a:lvl6pPr marL="2520951" indent="0" algn="ctr">
              <a:buNone/>
              <a:defRPr sz="1764"/>
            </a:lvl6pPr>
            <a:lvl7pPr marL="3025140" indent="0" algn="ctr">
              <a:buNone/>
              <a:defRPr sz="1764"/>
            </a:lvl7pPr>
            <a:lvl8pPr marL="3529330" indent="0" algn="ctr">
              <a:buNone/>
              <a:defRPr sz="1764"/>
            </a:lvl8pPr>
            <a:lvl9pPr marL="4033520" indent="0" algn="ctr">
              <a:buNone/>
              <a:defRPr sz="1764"/>
            </a:lvl9pPr>
          </a:lstStyle>
          <a:p>
            <a:r>
              <a:rPr lang="en-US"/>
              <a:t>Click to edit Master subtitle style</a:t>
            </a:r>
          </a:p>
        </p:txBody>
      </p:sp>
      <p:sp>
        <p:nvSpPr>
          <p:cNvPr id="31" name="Freeform: Shape 30"/>
          <p:cNvSpPr/>
          <p:nvPr userDrawn="1"/>
        </p:nvSpPr>
        <p:spPr>
          <a:xfrm rot="5400000">
            <a:off x="-537478" y="3391675"/>
            <a:ext cx="4708657" cy="3633698"/>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25" name="Picture Placeholder 24"/>
          <p:cNvSpPr>
            <a:spLocks noGrp="1"/>
          </p:cNvSpPr>
          <p:nvPr>
            <p:ph type="pic" sz="quarter" idx="13"/>
          </p:nvPr>
        </p:nvSpPr>
        <p:spPr>
          <a:xfrm>
            <a:off x="0" y="1"/>
            <a:ext cx="10985624" cy="5208784"/>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569718" y="5749060"/>
            <a:ext cx="4939538" cy="1813790"/>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40" name="Date Placeholder 3"/>
          <p:cNvSpPr>
            <a:spLocks noGrp="1"/>
          </p:cNvSpPr>
          <p:nvPr>
            <p:ph type="dt" sz="half" idx="11"/>
          </p:nvPr>
        </p:nvSpPr>
        <p:spPr>
          <a:xfrm>
            <a:off x="3116115" y="7009642"/>
            <a:ext cx="213034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698488" y="7009643"/>
            <a:ext cx="6227928"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883438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915035"/>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534795"/>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571143" y="7033450"/>
            <a:ext cx="4302252"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72227" y="7033450"/>
            <a:ext cx="3092244"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7/4/2019</a:t>
            </a:fld>
            <a:endParaRPr lang="en-US"/>
          </a:p>
        </p:txBody>
      </p:sp>
      <p:sp>
        <p:nvSpPr>
          <p:cNvPr id="6" name="Holder 6"/>
          <p:cNvSpPr>
            <a:spLocks noGrp="1"/>
          </p:cNvSpPr>
          <p:nvPr>
            <p:ph type="sldNum" sz="quarter" idx="7"/>
          </p:nvPr>
        </p:nvSpPr>
        <p:spPr>
          <a:xfrm>
            <a:off x="9680067" y="7033450"/>
            <a:ext cx="3092244"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bodyStyle>
    <p:other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www.state.gov/j/ct/list/c14151.htm" TargetMode="External"/><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mailto:procurement@mcamorocco.ma" TargetMode="External"/><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5671765" y="183658"/>
            <a:ext cx="2101006" cy="1836565"/>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9477835" y="5092506"/>
            <a:ext cx="3966703" cy="2454174"/>
          </a:xfrm>
          <a:prstGeom prst="rect">
            <a:avLst/>
          </a:prstGeom>
        </p:spPr>
      </p:pic>
      <p:sp>
        <p:nvSpPr>
          <p:cNvPr id="2" name="Rectangle 1"/>
          <p:cNvSpPr/>
          <p:nvPr/>
        </p:nvSpPr>
        <p:spPr>
          <a:xfrm>
            <a:off x="2759869" y="2363153"/>
            <a:ext cx="8847931" cy="4435189"/>
          </a:xfrm>
          <a:prstGeom prst="rect">
            <a:avLst/>
          </a:prstGeom>
        </p:spPr>
        <p:txBody>
          <a:bodyPr wrap="square">
            <a:spAutoFit/>
          </a:bodyPr>
          <a:lstStyle/>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fr-FR" b="1" dirty="0"/>
              <a:t>DAO/CB/MCA-M/ES-12-A/Compact</a:t>
            </a:r>
            <a:endParaRPr lang="es-ES" sz="2539" b="1" dirty="0">
              <a:solidFill>
                <a:schemeClr val="accent1">
                  <a:lumMod val="50000"/>
                </a:schemeClr>
              </a:solidFill>
              <a:latin typeface="Corbel" panose="020B0503020204020204" pitchFamily="34" charset="0"/>
            </a:endParaRPr>
          </a:p>
          <a:p>
            <a:pPr algn="ctr"/>
            <a:r>
              <a:rPr lang="fr-FR" sz="1814" b="1" dirty="0">
                <a:latin typeface="Corbel" panose="020B0503020204020204" pitchFamily="34" charset="0"/>
              </a:rPr>
              <a:t>Méthode: </a:t>
            </a:r>
            <a:r>
              <a:rPr lang="fr-FR" sz="1814" b="1" dirty="0" err="1">
                <a:latin typeface="Corbel" panose="020B0503020204020204" pitchFamily="34" charset="0"/>
              </a:rPr>
              <a:t>Competitive</a:t>
            </a:r>
            <a:r>
              <a:rPr lang="fr-FR" sz="1814" b="1" dirty="0">
                <a:latin typeface="Corbel" panose="020B0503020204020204" pitchFamily="34" charset="0"/>
              </a:rPr>
              <a:t> </a:t>
            </a:r>
            <a:r>
              <a:rPr lang="fr-FR" sz="1814" b="1" dirty="0" err="1">
                <a:latin typeface="Corbel" panose="020B0503020204020204" pitchFamily="34" charset="0"/>
              </a:rPr>
              <a:t>Bidding</a:t>
            </a:r>
            <a:endParaRPr lang="fr-FR" sz="1814" b="1" dirty="0">
              <a:latin typeface="Corbel" panose="020B0503020204020204" pitchFamily="34" charset="0"/>
            </a:endParaRPr>
          </a:p>
          <a:p>
            <a:pPr algn="ctr"/>
            <a:r>
              <a:rPr lang="fr-FR" sz="2400" b="1" dirty="0">
                <a:latin typeface="Corbel" panose="020B0503020204020204" pitchFamily="34" charset="0"/>
              </a:rPr>
              <a:t>			</a:t>
            </a:r>
          </a:p>
          <a:p>
            <a:pPr algn="ctr"/>
            <a:r>
              <a:rPr lang="fr-FR" sz="2400" b="1" dirty="0">
                <a:latin typeface="Corbel" panose="020B0503020204020204" pitchFamily="34" charset="0"/>
              </a:rPr>
              <a:t>		</a:t>
            </a:r>
            <a:r>
              <a:rPr lang="fr-FR" b="1" dirty="0"/>
              <a:t>Acquisition, Livraison et Installation des équipements informatiques au profit des établissements scolaires bénéficiaires dans le cadre de la composante MIAES (Education Secondaire)</a:t>
            </a:r>
            <a:endParaRPr lang="fr-FR" dirty="0"/>
          </a:p>
          <a:p>
            <a:pPr algn="ctr"/>
            <a:endParaRPr lang="fr-FR" sz="3200" b="1" dirty="0">
              <a:latin typeface="Corbel" panose="020B0503020204020204" pitchFamily="34" charset="0"/>
            </a:endParaRP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a:t>
            </a:r>
          </a:p>
          <a:p>
            <a:pPr lvl="0" algn="ctr"/>
            <a:endParaRPr lang="fr-FR" sz="1632" b="1" dirty="0">
              <a:latin typeface="Corbel" panose="020B0503020204020204" pitchFamily="34" charset="0"/>
            </a:endParaRPr>
          </a:p>
          <a:p>
            <a:pPr lvl="0" algn="r"/>
            <a:r>
              <a:rPr lang="fr-FR" sz="1632" b="1" dirty="0">
                <a:latin typeface="Corbel" panose="020B0503020204020204" pitchFamily="34" charset="0"/>
              </a:rPr>
              <a:t>Rabat, le 02 juillet 2019</a:t>
            </a:r>
            <a:endParaRPr lang="fr-FR" sz="1814" b="1" kern="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214166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108183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Dimensionnement des prestations dans les locaux des établissements scolaires </a:t>
            </a:r>
            <a:endParaRPr kumimoji="0" lang="fr-FR" sz="24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4"/>
          <p:cNvSpPr/>
          <p:nvPr/>
        </p:nvSpPr>
        <p:spPr>
          <a:xfrm>
            <a:off x="2074069" y="2486025"/>
            <a:ext cx="3886200" cy="2862322"/>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Salles multimédias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Ordinateurs portables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Chariots mobiles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Point d’accès WIFI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Vidéoprojecteurs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Écran de projection avec trépied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Logiciel de gestion de classe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6" name="Rectangle 5"/>
          <p:cNvSpPr/>
          <p:nvPr/>
        </p:nvSpPr>
        <p:spPr>
          <a:xfrm>
            <a:off x="7985572" y="2490978"/>
            <a:ext cx="4724400" cy="2857369"/>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Salles de cours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Ordinateurs portables pour les professeurs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Point d’accès WIFI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Vidéoprojecteurs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Valises multimédia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Écran de projection avec trépied</a:t>
            </a:r>
          </a:p>
        </p:txBody>
      </p:sp>
      <p:sp>
        <p:nvSpPr>
          <p:cNvPr id="7" name="Arrow: Curved Right 6">
            <a:extLst>
              <a:ext uri="{FF2B5EF4-FFF2-40B4-BE49-F238E27FC236}">
                <a16:creationId xmlns:a16="http://schemas.microsoft.com/office/drawing/2014/main" id="{0247297D-D4EF-417A-B2C7-EA9BEF037CCE}"/>
              </a:ext>
            </a:extLst>
          </p:cNvPr>
          <p:cNvSpPr/>
          <p:nvPr/>
        </p:nvSpPr>
        <p:spPr>
          <a:xfrm>
            <a:off x="854869" y="2181225"/>
            <a:ext cx="1143000" cy="13716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a:ea typeface="+mn-ea"/>
              <a:cs typeface="+mn-cs"/>
            </a:endParaRPr>
          </a:p>
        </p:txBody>
      </p:sp>
      <p:sp>
        <p:nvSpPr>
          <p:cNvPr id="9" name="Arrow: Curved Right 8">
            <a:extLst>
              <a:ext uri="{FF2B5EF4-FFF2-40B4-BE49-F238E27FC236}">
                <a16:creationId xmlns:a16="http://schemas.microsoft.com/office/drawing/2014/main" id="{A437CB72-E40B-4291-B1C6-58D406DC03AB}"/>
              </a:ext>
            </a:extLst>
          </p:cNvPr>
          <p:cNvSpPr/>
          <p:nvPr/>
        </p:nvSpPr>
        <p:spPr>
          <a:xfrm>
            <a:off x="6646069" y="2181225"/>
            <a:ext cx="1143000" cy="13716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7449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7465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MA" sz="24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Règles d’installation des équipements informatiques </a:t>
            </a:r>
            <a:endParaRPr kumimoji="0" lang="fr-FR" sz="28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ZoneTexte 16"/>
          <p:cNvSpPr txBox="1"/>
          <p:nvPr/>
        </p:nvSpPr>
        <p:spPr>
          <a:xfrm>
            <a:off x="1766142" y="3334361"/>
            <a:ext cx="4419600" cy="3094945"/>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Graver, au laser, une identité visuelle sur tous les équipements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Personnaliser le logo de démarrage de chaque ordinateur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Claviers bilingue Ar/Fr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Fournir les manuels d’utilisation de tout équipement ou matériel </a:t>
            </a:r>
          </a:p>
        </p:txBody>
      </p:sp>
      <p:grpSp>
        <p:nvGrpSpPr>
          <p:cNvPr id="11" name="Groupe 10"/>
          <p:cNvGrpSpPr/>
          <p:nvPr/>
        </p:nvGrpSpPr>
        <p:grpSpPr>
          <a:xfrm>
            <a:off x="169069" y="2576395"/>
            <a:ext cx="1790367" cy="1890828"/>
            <a:chOff x="16449" y="746860"/>
            <a:chExt cx="1866567" cy="1866567"/>
          </a:xfrm>
        </p:grpSpPr>
        <p:sp>
          <p:nvSpPr>
            <p:cNvPr id="12" name="Ellipse 11"/>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Ellipse 8"/>
            <p:cNvSpPr txBox="1"/>
            <p:nvPr/>
          </p:nvSpPr>
          <p:spPr>
            <a:xfrm>
              <a:off x="289801" y="1020212"/>
              <a:ext cx="1319863" cy="1319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FR" sz="2400" b="0" i="0" u="none" strike="noStrike" kern="1200" cap="none" spc="0" normalizeH="0" baseline="0" noProof="0" dirty="0">
                  <a:ln>
                    <a:noFill/>
                  </a:ln>
                  <a:solidFill>
                    <a:srgbClr val="000000"/>
                  </a:solidFill>
                  <a:effectLst/>
                  <a:uLnTx/>
                  <a:uFillTx/>
                  <a:latin typeface="Calibri"/>
                  <a:ea typeface="+mn-ea"/>
                  <a:cs typeface="+mn-cs"/>
                </a:rPr>
                <a:t>Partie matériel</a:t>
              </a:r>
              <a:endParaRPr kumimoji="0" lang="fr-FR" sz="24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3" name="ZoneTexte 22"/>
          <p:cNvSpPr txBox="1"/>
          <p:nvPr/>
        </p:nvSpPr>
        <p:spPr>
          <a:xfrm>
            <a:off x="7829963" y="3305106"/>
            <a:ext cx="4717445" cy="3124200"/>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marL="342900" indent="-342900">
              <a:buFont typeface="Arial" panose="020B0604020202020204" pitchFamily="34" charset="0"/>
              <a:buChar char="•"/>
              <a:defRPr sz="2000" b="0"/>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Personnalisation des Postes de Travail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Installation de la suite bureautique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I</a:t>
            </a:r>
            <a:r>
              <a:rPr kumimoji="0" lang="fr-FR" sz="2000" b="0" i="0" u="none" strike="noStrike" kern="1200" cap="none" spc="0" normalizeH="0" baseline="0" noProof="0" dirty="0">
                <a:ln>
                  <a:noFill/>
                </a:ln>
                <a:solidFill>
                  <a:prstClr val="black"/>
                </a:solidFill>
                <a:effectLst/>
                <a:uLnTx/>
                <a:uFillTx/>
                <a:latin typeface="Calibri"/>
                <a:ea typeface="+mn-ea"/>
                <a:cs typeface="+mn-cs"/>
              </a:rPr>
              <a:t>nstallation de l’antivirus et </a:t>
            </a:r>
            <a:r>
              <a:rPr kumimoji="0" lang="fr-MA" sz="2000" b="0" i="0" u="none" strike="noStrike" kern="1200" cap="none" spc="0" normalizeH="0" baseline="0" noProof="0" dirty="0">
                <a:ln>
                  <a:noFill/>
                </a:ln>
                <a:solidFill>
                  <a:prstClr val="black"/>
                </a:solidFill>
                <a:effectLst/>
                <a:uLnTx/>
                <a:uFillTx/>
                <a:latin typeface="Calibri"/>
                <a:ea typeface="+mn-ea"/>
                <a:cs typeface="+mn-cs"/>
              </a:rPr>
              <a:t>des outils logiciels (compression, lecteur PDF, etc.)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Installation et configuration de la solution de gestion de classe pour les SMM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Mise en place et le déploiement d’un     « master d’installation » (CD, DVD ou autre)</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4" name="Groupe 23"/>
          <p:cNvGrpSpPr/>
          <p:nvPr/>
        </p:nvGrpSpPr>
        <p:grpSpPr>
          <a:xfrm>
            <a:off x="6112669" y="2562223"/>
            <a:ext cx="1790367" cy="1890828"/>
            <a:chOff x="16449" y="746860"/>
            <a:chExt cx="1866567" cy="1866567"/>
          </a:xfrm>
        </p:grpSpPr>
        <p:sp>
          <p:nvSpPr>
            <p:cNvPr id="25" name="Ellipse 24"/>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Ellipse 8"/>
            <p:cNvSpPr txBox="1"/>
            <p:nvPr/>
          </p:nvSpPr>
          <p:spPr>
            <a:xfrm>
              <a:off x="289801" y="1020212"/>
              <a:ext cx="1319863" cy="13198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FR" sz="2400" b="0" i="0" u="none" strike="noStrike" kern="1200" cap="none" spc="0" normalizeH="0" baseline="0" noProof="0" dirty="0">
                  <a:ln>
                    <a:noFill/>
                  </a:ln>
                  <a:solidFill>
                    <a:srgbClr val="000000"/>
                  </a:solidFill>
                  <a:effectLst/>
                  <a:uLnTx/>
                  <a:uFillTx/>
                  <a:latin typeface="Calibri"/>
                  <a:ea typeface="+mn-ea"/>
                  <a:cs typeface="+mn-cs"/>
                </a:rPr>
                <a:t>Partie logiciel</a:t>
              </a:r>
              <a:endParaRPr kumimoji="0" lang="fr-FR" sz="2400" b="0" i="0" u="none" strike="noStrike" kern="120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333120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7465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MA" sz="24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Règles d’installation des équipements informatiques </a:t>
            </a:r>
            <a:endParaRPr kumimoji="0" lang="fr-FR" sz="28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ZoneTexte 16"/>
          <p:cNvSpPr txBox="1"/>
          <p:nvPr/>
        </p:nvSpPr>
        <p:spPr>
          <a:xfrm>
            <a:off x="1845469" y="2651405"/>
            <a:ext cx="4644325" cy="2502533"/>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Connexion des postes de travail, des imprimantes et les serveurs de stockage en réseau local via les points d’accès WIFI</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Procéder aux configurations nécessaires pour le bon fonctionnement de l’environnement multimédia </a:t>
            </a:r>
          </a:p>
        </p:txBody>
      </p:sp>
      <p:grpSp>
        <p:nvGrpSpPr>
          <p:cNvPr id="11" name="Groupe 10"/>
          <p:cNvGrpSpPr/>
          <p:nvPr/>
        </p:nvGrpSpPr>
        <p:grpSpPr>
          <a:xfrm>
            <a:off x="169069" y="2348708"/>
            <a:ext cx="1790367" cy="1890828"/>
            <a:chOff x="16449" y="746860"/>
            <a:chExt cx="1866567" cy="1866567"/>
          </a:xfrm>
        </p:grpSpPr>
        <p:sp>
          <p:nvSpPr>
            <p:cNvPr id="12" name="Ellipse 11"/>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Ellipse 8"/>
            <p:cNvSpPr txBox="1"/>
            <p:nvPr/>
          </p:nvSpPr>
          <p:spPr>
            <a:xfrm>
              <a:off x="253030" y="944990"/>
              <a:ext cx="1431725" cy="13675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Calibri"/>
                  <a:ea typeface="+mn-ea"/>
                  <a:cs typeface="+mn-cs"/>
                </a:rPr>
                <a:t>Installation en réseau </a:t>
              </a:r>
            </a:p>
          </p:txBody>
        </p:sp>
      </p:grpSp>
      <p:sp>
        <p:nvSpPr>
          <p:cNvPr id="23" name="ZoneTexte 22"/>
          <p:cNvSpPr txBox="1"/>
          <p:nvPr/>
        </p:nvSpPr>
        <p:spPr>
          <a:xfrm>
            <a:off x="1845469" y="5610226"/>
            <a:ext cx="4644324" cy="1600200"/>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Affichage du n° d’inventaire sur chaque équipement selon le modèle d’étiquette fourni</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Mise en place d’une base de données d’inventaire du matériel livré</a:t>
            </a:r>
          </a:p>
        </p:txBody>
      </p:sp>
      <p:grpSp>
        <p:nvGrpSpPr>
          <p:cNvPr id="24" name="Groupe 23"/>
          <p:cNvGrpSpPr/>
          <p:nvPr/>
        </p:nvGrpSpPr>
        <p:grpSpPr>
          <a:xfrm>
            <a:off x="199915" y="5076825"/>
            <a:ext cx="1790367" cy="1890828"/>
            <a:chOff x="16449" y="746860"/>
            <a:chExt cx="1866567" cy="1866567"/>
          </a:xfrm>
        </p:grpSpPr>
        <p:sp>
          <p:nvSpPr>
            <p:cNvPr id="25" name="Ellipse 24"/>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Ellipse 8"/>
            <p:cNvSpPr txBox="1"/>
            <p:nvPr/>
          </p:nvSpPr>
          <p:spPr>
            <a:xfrm>
              <a:off x="95892" y="972529"/>
              <a:ext cx="1707681" cy="1498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Calibri"/>
                  <a:ea typeface="+mn-ea"/>
                  <a:cs typeface="+mn-cs"/>
                </a:rPr>
                <a:t>Inventaire des équipements </a:t>
              </a:r>
            </a:p>
          </p:txBody>
        </p:sp>
      </p:grpSp>
      <p:sp>
        <p:nvSpPr>
          <p:cNvPr id="27" name="ZoneTexte 26"/>
          <p:cNvSpPr txBox="1"/>
          <p:nvPr/>
        </p:nvSpPr>
        <p:spPr>
          <a:xfrm>
            <a:off x="8387749" y="2651405"/>
            <a:ext cx="4644325" cy="2502533"/>
          </a:xfrm>
          <a:prstGeom prst="rect">
            <a:avLst/>
          </a:prstGeom>
          <a:solidFill>
            <a:schemeClr val="accent2">
              <a:lumMod val="20000"/>
              <a:lumOff val="80000"/>
            </a:schemeClr>
          </a:solidFill>
          <a:ln>
            <a:solidFill>
              <a:schemeClr val="accent2"/>
            </a:solidFill>
          </a:ln>
        </p:spPr>
        <p:txBody>
          <a:bodyPr wrap="square" anchor="ctr" anchorCtr="0">
            <a:noAutofit/>
          </a:bodyPr>
          <a:lstStyle>
            <a:defPPr>
              <a:defRPr lang="fr-FR"/>
            </a:defPPr>
            <a:lvl1pPr>
              <a:defRPr sz="20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Animation d’une séance d’initiation à :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L’usage de l’imprimante multifonctions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1800" b="0" i="0" u="none" strike="noStrike" kern="1200" cap="none" spc="0" normalizeH="0" baseline="0" noProof="0" dirty="0">
                <a:ln>
                  <a:noFill/>
                </a:ln>
                <a:solidFill>
                  <a:prstClr val="black"/>
                </a:solidFill>
                <a:effectLst/>
                <a:uLnTx/>
                <a:uFillTx/>
                <a:latin typeface="Calibri"/>
                <a:ea typeface="+mn-ea"/>
                <a:cs typeface="+mn-cs"/>
              </a:rPr>
              <a:t>Le paramétrage minimal des points d’accès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1800" b="0" i="0" u="none" strike="noStrike" kern="1200" cap="none" spc="0" normalizeH="0" baseline="0" noProof="0" dirty="0">
                <a:ln>
                  <a:noFill/>
                </a:ln>
                <a:solidFill>
                  <a:prstClr val="black"/>
                </a:solidFill>
                <a:effectLst/>
                <a:uLnTx/>
                <a:uFillTx/>
                <a:latin typeface="Calibri"/>
                <a:ea typeface="+mn-ea"/>
                <a:cs typeface="+mn-cs"/>
              </a:rPr>
              <a:t>L’usage de serveur NAS (création de comptes, espaces de stockage, etc.)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1800" b="0" i="0" u="none" strike="noStrike" kern="1200" cap="none" spc="0" normalizeH="0" baseline="0" noProof="0" dirty="0">
                <a:ln>
                  <a:noFill/>
                </a:ln>
                <a:solidFill>
                  <a:prstClr val="black"/>
                </a:solidFill>
                <a:effectLst/>
                <a:uLnTx/>
                <a:uFillTx/>
                <a:latin typeface="Calibri"/>
                <a:ea typeface="+mn-ea"/>
                <a:cs typeface="+mn-cs"/>
              </a:rPr>
              <a:t>Le paramétrage de vidéoprojecteur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MA"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8" name="Groupe 27"/>
          <p:cNvGrpSpPr/>
          <p:nvPr/>
        </p:nvGrpSpPr>
        <p:grpSpPr>
          <a:xfrm>
            <a:off x="6760702" y="2348708"/>
            <a:ext cx="1790367" cy="2270917"/>
            <a:chOff x="16449" y="746860"/>
            <a:chExt cx="1866567" cy="2241778"/>
          </a:xfrm>
        </p:grpSpPr>
        <p:sp>
          <p:nvSpPr>
            <p:cNvPr id="29" name="Ellipse 28"/>
            <p:cNvSpPr/>
            <p:nvPr/>
          </p:nvSpPr>
          <p:spPr>
            <a:xfrm>
              <a:off x="16449" y="746860"/>
              <a:ext cx="1866567" cy="18665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Ellipse 8"/>
            <p:cNvSpPr txBox="1"/>
            <p:nvPr/>
          </p:nvSpPr>
          <p:spPr>
            <a:xfrm>
              <a:off x="95892" y="1490349"/>
              <a:ext cx="1707681" cy="1498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Transfert de compétence et initiation à l’usage </a:t>
              </a:r>
              <a:r>
                <a:rPr kumimoji="0" lang="fr-FR" sz="20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1066800" rtl="0" eaLnBrk="1" fontAlgn="auto" latinLnBrk="0" hangingPunct="1">
                <a:lnSpc>
                  <a:spcPct val="90000"/>
                </a:lnSpc>
                <a:spcBef>
                  <a:spcPct val="0"/>
                </a:spcBef>
                <a:spcAft>
                  <a:spcPct val="3500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1066800" rtl="0" eaLnBrk="1" fontAlgn="auto" latinLnBrk="0" hangingPunct="1">
                <a:lnSpc>
                  <a:spcPct val="90000"/>
                </a:lnSpc>
                <a:spcBef>
                  <a:spcPct val="0"/>
                </a:spcBef>
                <a:spcAft>
                  <a:spcPct val="3500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2841948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2131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Site pilote</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2" name="Rectangle 1"/>
          <p:cNvSpPr/>
          <p:nvPr/>
        </p:nvSpPr>
        <p:spPr>
          <a:xfrm>
            <a:off x="1540669" y="2229386"/>
            <a:ext cx="10667999" cy="1323439"/>
          </a:xfrm>
          <a:prstGeom prst="rect">
            <a:avLst/>
          </a:prstGeom>
          <a:solidFill>
            <a:schemeClr val="accent2">
              <a:lumMod val="20000"/>
              <a:lumOff val="80000"/>
            </a:schemeClr>
          </a:solidFill>
          <a:ln>
            <a:solidFill>
              <a:schemeClr val="accent2"/>
            </a:solidFill>
          </a:ln>
        </p:spPr>
        <p:txBody>
          <a:bodyPr wrap="square" anchor="ctr" anchorCtr="0">
            <a:no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Installation d’un site pilote parmi la liste des établissements scolaires avant le déploiement global du projet au niveau de la région TTH</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Validation préalable par MCA-M (04 semaines après l’ordre de démarrage) </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Rectangle 2"/>
          <p:cNvSpPr/>
          <p:nvPr/>
        </p:nvSpPr>
        <p:spPr>
          <a:xfrm>
            <a:off x="1540669" y="5221810"/>
            <a:ext cx="10896600" cy="1323439"/>
          </a:xfrm>
          <a:prstGeom prst="rect">
            <a:avLst/>
          </a:prstGeom>
          <a:solidFill>
            <a:schemeClr val="accent2">
              <a:lumMod val="20000"/>
              <a:lumOff val="80000"/>
            </a:schemeClr>
          </a:solidFill>
          <a:ln>
            <a:solidFill>
              <a:schemeClr val="accent2"/>
            </a:solidFill>
          </a:ln>
        </p:spPr>
        <p:txBody>
          <a:bodyPr wrap="square" anchor="ctr" anchorCtr="0">
            <a:no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Avant de commencer la livraison du matériel, les représentants désignés du maître d’ouvrage et du fournisseur devront tenir, au plus tard 02 semaines après notification de l’ordre de service, une 1</a:t>
            </a:r>
            <a:r>
              <a:rPr kumimoji="0" lang="fr-MA" sz="2000" b="0" i="0" u="none" strike="noStrike" kern="1200" cap="none" spc="0" normalizeH="0" baseline="30000" noProof="0" dirty="0">
                <a:ln>
                  <a:noFill/>
                </a:ln>
                <a:solidFill>
                  <a:prstClr val="black"/>
                </a:solidFill>
                <a:effectLst/>
                <a:uLnTx/>
                <a:uFillTx/>
                <a:latin typeface="Calibri"/>
                <a:ea typeface="+mn-ea"/>
                <a:cs typeface="+mn-cs"/>
              </a:rPr>
              <a:t>ère</a:t>
            </a:r>
            <a:r>
              <a:rPr kumimoji="0" lang="fr-MA" sz="2000" b="0" i="0" u="none" strike="noStrike" kern="1200" cap="none" spc="0" normalizeH="0" baseline="0" noProof="0" dirty="0">
                <a:ln>
                  <a:noFill/>
                </a:ln>
                <a:solidFill>
                  <a:prstClr val="black"/>
                </a:solidFill>
                <a:effectLst/>
                <a:uLnTx/>
                <a:uFillTx/>
                <a:latin typeface="Calibri"/>
                <a:ea typeface="+mn-ea"/>
                <a:cs typeface="+mn-cs"/>
              </a:rPr>
              <a:t>  réunion de concertation et de cadrage pour discuter des plannings de réalisation et des différentes opérations en relation avec le marché </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Chevron 5"/>
          <p:cNvSpPr/>
          <p:nvPr/>
        </p:nvSpPr>
        <p:spPr>
          <a:xfrm>
            <a:off x="475887" y="4314825"/>
            <a:ext cx="3350782"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Réunion de cadrage</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4872170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2131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Formation</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4" name="Rectangle 3"/>
          <p:cNvSpPr/>
          <p:nvPr/>
        </p:nvSpPr>
        <p:spPr>
          <a:xfrm>
            <a:off x="702469" y="2409825"/>
            <a:ext cx="9601200"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4 sessions de formation/ région, au moins 1 j de formation/ participant </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7" name="Tableau 6"/>
          <p:cNvGraphicFramePr>
            <a:graphicFrameLocks noGrp="1"/>
          </p:cNvGraphicFramePr>
          <p:nvPr>
            <p:extLst/>
          </p:nvPr>
        </p:nvGraphicFramePr>
        <p:xfrm>
          <a:off x="931069" y="3269238"/>
          <a:ext cx="11658600" cy="1524000"/>
        </p:xfrm>
        <a:graphic>
          <a:graphicData uri="http://schemas.openxmlformats.org/drawingml/2006/table">
            <a:tbl>
              <a:tblPr firstRow="1" firstCol="1" bandRow="1"/>
              <a:tblGrid>
                <a:gridCol w="5829300">
                  <a:extLst>
                    <a:ext uri="{9D8B030D-6E8A-4147-A177-3AD203B41FA5}">
                      <a16:colId xmlns:a16="http://schemas.microsoft.com/office/drawing/2014/main" val="1908919673"/>
                    </a:ext>
                  </a:extLst>
                </a:gridCol>
                <a:gridCol w="5829300">
                  <a:extLst>
                    <a:ext uri="{9D8B030D-6E8A-4147-A177-3AD203B41FA5}">
                      <a16:colId xmlns:a16="http://schemas.microsoft.com/office/drawing/2014/main" val="750034785"/>
                    </a:ext>
                  </a:extLst>
                </a:gridCol>
              </a:tblGrid>
              <a:tr h="0">
                <a:tc rowSpan="2">
                  <a:txBody>
                    <a:bodyPr/>
                    <a:lstStyle/>
                    <a:p>
                      <a:pPr algn="ctr">
                        <a:spcAft>
                          <a:spcPts val="0"/>
                        </a:spcAft>
                      </a:pPr>
                      <a:r>
                        <a:rPr lang="fr-FR" sz="2000" b="1" dirty="0">
                          <a:effectLst/>
                          <a:latin typeface="Calibri" panose="020F0502020204030204" pitchFamily="34" charset="0"/>
                          <a:ea typeface="Calibri" panose="020F0502020204030204" pitchFamily="34" charset="0"/>
                          <a:cs typeface="Calibri" panose="020F0502020204030204" pitchFamily="34" charset="0"/>
                        </a:rPr>
                        <a:t>Région</a:t>
                      </a:r>
                      <a:endParaRPr lang="fr-FR" sz="2000" dirty="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spcAft>
                          <a:spcPts val="0"/>
                        </a:spcAft>
                      </a:pPr>
                      <a:r>
                        <a:rPr lang="fr-FR" sz="2000" b="1">
                          <a:effectLst/>
                          <a:latin typeface="Calibri" panose="020F0502020204030204" pitchFamily="34" charset="0"/>
                          <a:ea typeface="Calibri" panose="020F0502020204030204" pitchFamily="34" charset="0"/>
                          <a:cs typeface="Calibri" panose="020F0502020204030204" pitchFamily="34" charset="0"/>
                        </a:rPr>
                        <a:t>Logiciel</a:t>
                      </a:r>
                      <a:endParaRPr lang="fr-FR" sz="2000">
                        <a:effectLst/>
                        <a:latin typeface="Times New Roman" panose="02020603050405020304" pitchFamily="18"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854718062"/>
                  </a:ext>
                </a:extLst>
              </a:tr>
              <a:tr h="0">
                <a:tc vMerge="1">
                  <a:txBody>
                    <a:bodyPr/>
                    <a:lstStyle/>
                    <a:p>
                      <a:endParaRPr lang="fr-FR"/>
                    </a:p>
                  </a:txBody>
                  <a:tcPr/>
                </a:tc>
                <a:tc>
                  <a:txBody>
                    <a:bodyPr/>
                    <a:lstStyle/>
                    <a:p>
                      <a:pPr algn="ctr">
                        <a:spcAft>
                          <a:spcPts val="0"/>
                        </a:spcAft>
                      </a:pPr>
                      <a:r>
                        <a:rPr lang="fr-FR" sz="2000" dirty="0">
                          <a:effectLst/>
                          <a:latin typeface="Calibri" panose="020F0502020204030204" pitchFamily="34" charset="0"/>
                          <a:ea typeface="Calibri" panose="020F0502020204030204" pitchFamily="34" charset="0"/>
                          <a:cs typeface="Calibri" panose="020F0502020204030204" pitchFamily="34" charset="0"/>
                        </a:rPr>
                        <a:t>Solution de gestion de classe</a:t>
                      </a:r>
                      <a:endParaRPr lang="fr-FR" sz="2000" dirty="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511880121"/>
                  </a:ext>
                </a:extLst>
              </a:tr>
              <a:tr h="0">
                <a:tc>
                  <a:txBody>
                    <a:bodyPr/>
                    <a:lstStyle/>
                    <a:p>
                      <a:pPr algn="ctr">
                        <a:spcAft>
                          <a:spcPts val="0"/>
                        </a:spcAft>
                      </a:pPr>
                      <a:r>
                        <a:rPr lang="fr-FR" sz="2000">
                          <a:effectLst/>
                          <a:latin typeface="Calibri" panose="020F0502020204030204" pitchFamily="34" charset="0"/>
                          <a:ea typeface="Calibri" panose="020F0502020204030204" pitchFamily="34" charset="0"/>
                          <a:cs typeface="Calibri" panose="020F0502020204030204" pitchFamily="34" charset="0"/>
                        </a:rPr>
                        <a:t>Tanger Tétouan Al Hoceima</a:t>
                      </a:r>
                      <a:endParaRPr lang="fr-FR" sz="200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effectLst/>
                          <a:latin typeface="Calibri" panose="020F0502020204030204" pitchFamily="34" charset="0"/>
                          <a:ea typeface="Calibri" panose="020F0502020204030204" pitchFamily="34" charset="0"/>
                          <a:cs typeface="Calibri" panose="020F0502020204030204" pitchFamily="34" charset="0"/>
                        </a:rPr>
                        <a:t>2  participants x 34 établissements</a:t>
                      </a:r>
                      <a:endParaRPr lang="fr-FR" sz="2000" dirty="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4279808"/>
                  </a:ext>
                </a:extLst>
              </a:tr>
              <a:tr h="0">
                <a:tc>
                  <a:txBody>
                    <a:bodyPr/>
                    <a:lstStyle/>
                    <a:p>
                      <a:pPr algn="ctr">
                        <a:spcAft>
                          <a:spcPts val="0"/>
                        </a:spcAft>
                      </a:pPr>
                      <a:r>
                        <a:rPr lang="fr-FR" sz="2000">
                          <a:effectLst/>
                          <a:latin typeface="Calibri" panose="020F0502020204030204" pitchFamily="34" charset="0"/>
                          <a:ea typeface="Calibri" panose="020F0502020204030204" pitchFamily="34" charset="0"/>
                          <a:cs typeface="Calibri" panose="020F0502020204030204" pitchFamily="34" charset="0"/>
                        </a:rPr>
                        <a:t>Fès Meknès</a:t>
                      </a:r>
                      <a:endParaRPr lang="fr-FR" sz="200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effectLst/>
                          <a:latin typeface="Calibri" panose="020F0502020204030204" pitchFamily="34" charset="0"/>
                          <a:ea typeface="Calibri" panose="020F0502020204030204" pitchFamily="34" charset="0"/>
                          <a:cs typeface="Calibri" panose="020F0502020204030204" pitchFamily="34" charset="0"/>
                        </a:rPr>
                        <a:t>2 participants x 28</a:t>
                      </a:r>
                      <a:endParaRPr lang="fr-FR" sz="200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7488595"/>
                  </a:ext>
                </a:extLst>
              </a:tr>
              <a:tr h="0">
                <a:tc>
                  <a:txBody>
                    <a:bodyPr/>
                    <a:lstStyle/>
                    <a:p>
                      <a:pPr algn="ctr">
                        <a:spcAft>
                          <a:spcPts val="0"/>
                        </a:spcAft>
                      </a:pPr>
                      <a:r>
                        <a:rPr lang="fr-FR" sz="2000">
                          <a:effectLst/>
                          <a:latin typeface="Calibri" panose="020F0502020204030204" pitchFamily="34" charset="0"/>
                          <a:ea typeface="Calibri" panose="020F0502020204030204" pitchFamily="34" charset="0"/>
                          <a:cs typeface="Calibri" panose="020F0502020204030204" pitchFamily="34" charset="0"/>
                        </a:rPr>
                        <a:t>Marrakech Safi</a:t>
                      </a:r>
                      <a:endParaRPr lang="fr-FR" sz="200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effectLst/>
                          <a:latin typeface="Calibri" panose="020F0502020204030204" pitchFamily="34" charset="0"/>
                          <a:ea typeface="Calibri" panose="020F0502020204030204" pitchFamily="34" charset="0"/>
                          <a:cs typeface="Calibri" panose="020F0502020204030204" pitchFamily="34" charset="0"/>
                        </a:rPr>
                        <a:t>2 participants x 28</a:t>
                      </a:r>
                      <a:endParaRPr lang="fr-FR" sz="2000" dirty="0">
                        <a:effectLst/>
                        <a:latin typeface="Times New Roman" panose="02020603050405020304" pitchFamily="18"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6441959"/>
                  </a:ext>
                </a:extLst>
              </a:tr>
            </a:tbl>
          </a:graphicData>
        </a:graphic>
      </p:graphicFrame>
    </p:spTree>
    <p:extLst>
      <p:ext uri="{BB962C8B-B14F-4D97-AF65-F5344CB8AC3E}">
        <p14:creationId xmlns:p14="http://schemas.microsoft.com/office/powerpoint/2010/main" val="2543363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15</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lnSpc>
                <a:spcPct val="90000"/>
              </a:lnSpc>
              <a:spcBef>
                <a:spcPct val="0"/>
              </a:spcBef>
            </a:pPr>
            <a:r>
              <a:rPr lang="fr-FR" sz="4400" b="1" dirty="0">
                <a:solidFill>
                  <a:schemeClr val="bg1"/>
                </a:solidFill>
                <a:latin typeface="Corbel" panose="020B0503020204020204" pitchFamily="34" charset="0"/>
                <a:cs typeface="Sakkal Majalla" panose="02000000000000000000" pitchFamily="2" charset="-78"/>
              </a:rPr>
              <a:t>Plan</a:t>
            </a:r>
            <a:endParaRPr lang="ar-SA" sz="440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4193" y="3464066"/>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Corbel" panose="020B0503020204020204" pitchFamily="34" charset="0"/>
                </a:endParaRPr>
              </a:p>
            </p:txBody>
          </p:sp>
          <p:sp>
            <p:nvSpPr>
              <p:cNvPr id="92" name="Rectangle 91"/>
              <p:cNvSpPr/>
              <p:nvPr/>
            </p:nvSpPr>
            <p:spPr>
              <a:xfrm>
                <a:off x="1990451" y="1527351"/>
                <a:ext cx="522915"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Corbel" panose="020B0503020204020204" pitchFamily="34" charset="0"/>
              </a:endParaRPr>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770980"/>
          </a:xfrm>
          <a:prstGeom prst="rect">
            <a:avLst/>
          </a:prstGeom>
        </p:spPr>
        <p:txBody>
          <a:bodyPr wrap="square">
            <a:spAutoFit/>
          </a:bodyPr>
          <a:lstStyle/>
          <a:p>
            <a:pPr algn="just"/>
            <a:r>
              <a:rPr lang="fr-FR" sz="2205" b="1" kern="0" dirty="0">
                <a:cs typeface="Arial" panose="020B0604020202020204" pitchFamily="34" charset="0"/>
              </a:rPr>
              <a:t>Présentation </a:t>
            </a:r>
            <a:r>
              <a:rPr lang="fr-FR" sz="2205" b="1" kern="0" dirty="0">
                <a:latin typeface="Corbel" panose="020B0503020204020204" pitchFamily="34" charset="0"/>
                <a:cs typeface="Arial" panose="020B0604020202020204" pitchFamily="34" charset="0"/>
              </a:rPr>
              <a:t>des</a:t>
            </a:r>
            <a:r>
              <a:rPr lang="fr-FR" sz="2205" b="1" kern="0" dirty="0">
                <a:cs typeface="Arial" panose="020B0604020202020204" pitchFamily="34" charset="0"/>
              </a:rPr>
              <a:t> termes de référence : contexte, objectif et étendue de la mission.</a:t>
            </a:r>
            <a:endParaRPr lang="en-US" sz="2205" b="1" dirty="0"/>
          </a:p>
        </p:txBody>
      </p:sp>
      <p:sp>
        <p:nvSpPr>
          <p:cNvPr id="97" name="Rectangle 96"/>
          <p:cNvSpPr/>
          <p:nvPr/>
        </p:nvSpPr>
        <p:spPr>
          <a:xfrm>
            <a:off x="2401508" y="3985060"/>
            <a:ext cx="9136246" cy="770980"/>
          </a:xfrm>
          <a:prstGeom prst="rect">
            <a:avLst/>
          </a:prstGeom>
        </p:spPr>
        <p:txBody>
          <a:bodyPr wrap="square">
            <a:spAutoFit/>
          </a:bodyPr>
          <a:lstStyle/>
          <a:p>
            <a:pPr algn="just"/>
            <a:r>
              <a:rPr lang="fr-FR" sz="2205" b="1" kern="0" dirty="0">
                <a:cs typeface="Arial" panose="020B0604020202020204" pitchFamily="34" charset="0"/>
              </a:rPr>
              <a:t>Description du </a:t>
            </a:r>
            <a:r>
              <a:rPr lang="fr-FR" sz="2205" b="1" kern="0" dirty="0">
                <a:latin typeface="Corbel" panose="020B0503020204020204" pitchFamily="34" charset="0"/>
                <a:cs typeface="Arial" panose="020B0604020202020204" pitchFamily="34" charset="0"/>
              </a:rPr>
              <a:t>processus</a:t>
            </a:r>
            <a:r>
              <a:rPr lang="fr-FR" sz="2205" b="1" kern="0" dirty="0">
                <a:cs typeface="Arial" panose="020B0604020202020204" pitchFamily="34" charset="0"/>
              </a:rPr>
              <a:t> de passation des marchés selon les lignes directrices de MCC.</a:t>
            </a:r>
          </a:p>
        </p:txBody>
      </p:sp>
      <p:sp>
        <p:nvSpPr>
          <p:cNvPr id="98" name="Rectangle 97"/>
          <p:cNvSpPr/>
          <p:nvPr/>
        </p:nvSpPr>
        <p:spPr>
          <a:xfrm>
            <a:off x="2375987" y="5621820"/>
            <a:ext cx="7474167" cy="431657"/>
          </a:xfrm>
          <a:prstGeom prst="rect">
            <a:avLst/>
          </a:prstGeom>
        </p:spPr>
        <p:txBody>
          <a:bodyPr wrap="square">
            <a:spAutoFit/>
          </a:bodyPr>
          <a:lstStyle/>
          <a:p>
            <a:pPr algn="just"/>
            <a:r>
              <a:rPr lang="fr-FR" sz="2205"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840100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16</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Processus de passation des marchés</a:t>
            </a:r>
          </a:p>
        </p:txBody>
      </p:sp>
      <p:sp>
        <p:nvSpPr>
          <p:cNvPr id="6" name="Content Placeholder 2"/>
          <p:cNvSpPr txBox="1">
            <a:spLocks/>
          </p:cNvSpPr>
          <p:nvPr/>
        </p:nvSpPr>
        <p:spPr>
          <a:xfrm>
            <a:off x="2207551" y="2423323"/>
            <a:ext cx="9075063" cy="404033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endParaRPr lang="fr-FR" sz="2000" kern="0" dirty="0">
              <a:solidFill>
                <a:srgbClr val="002060"/>
              </a:solidFill>
            </a:endParaRPr>
          </a:p>
          <a:p>
            <a:pPr marL="378116" indent="-378116" algn="just">
              <a:buClr>
                <a:schemeClr val="accent5">
                  <a:lumMod val="75000"/>
                </a:schemeClr>
              </a:buClr>
              <a:buFont typeface="Wingdings" panose="05000000000000000000" pitchFamily="2" charset="2"/>
              <a:buChar char="v"/>
            </a:pPr>
            <a:endParaRPr lang="fr-FR" sz="2205"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dirty="0">
                <a:solidFill>
                  <a:schemeClr val="tx1"/>
                </a:solidFill>
                <a:latin typeface="Corbel" panose="020B0503020204020204" pitchFamily="34" charset="0"/>
              </a:rPr>
              <a:t>Des procédures ouvertes, équitables et concurrentielles appliquées d'une manière transparente ;</a:t>
            </a:r>
          </a:p>
          <a:p>
            <a:pPr marL="378116" indent="-378116" algn="just">
              <a:buClr>
                <a:schemeClr val="accent5">
                  <a:lumMod val="75000"/>
                </a:schemeClr>
              </a:buClr>
              <a:buFont typeface="Wingdings" panose="05000000000000000000" pitchFamily="2" charset="2"/>
              <a:buChar char="v"/>
            </a:pPr>
            <a:endParaRPr lang="fr-FR" sz="2205"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dirty="0">
                <a:solidFill>
                  <a:schemeClr val="tx1"/>
                </a:solidFill>
                <a:latin typeface="Corbel" panose="020B0503020204020204" pitchFamily="34" charset="0"/>
              </a:rPr>
              <a:t>Les appels d'offres sont basés sur une description claire et précise des besoins;</a:t>
            </a:r>
          </a:p>
          <a:p>
            <a:pPr marL="378116" indent="-378116" algn="just">
              <a:buClr>
                <a:schemeClr val="accent5">
                  <a:lumMod val="75000"/>
                </a:schemeClr>
              </a:buClr>
              <a:buFont typeface="Wingdings" panose="05000000000000000000" pitchFamily="2" charset="2"/>
              <a:buChar char="v"/>
            </a:pPr>
            <a:endParaRPr lang="fr-FR" sz="2205"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dirty="0">
                <a:solidFill>
                  <a:schemeClr val="tx1"/>
                </a:solidFill>
                <a:latin typeface="Corbel" panose="020B0503020204020204" pitchFamily="34" charset="0"/>
              </a:rPr>
              <a:t>Sélectionner des entrepreneurs/fournisseurs qualifiés qui exécuteront les contrats conformément à leurs clauses, et en respectant les délais;</a:t>
            </a:r>
          </a:p>
          <a:p>
            <a:pPr marL="378116" indent="-378116" algn="just">
              <a:buClr>
                <a:schemeClr val="accent5">
                  <a:lumMod val="75000"/>
                </a:schemeClr>
              </a:buClr>
              <a:buFont typeface="Wingdings" panose="05000000000000000000" pitchFamily="2" charset="2"/>
              <a:buChar char="v"/>
            </a:pPr>
            <a:endParaRPr lang="fr-FR" sz="2205"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dirty="0">
                <a:solidFill>
                  <a:schemeClr val="tx1"/>
                </a:solidFill>
                <a:latin typeface="Corbel" panose="020B0503020204020204" pitchFamily="34" charset="0"/>
              </a:rPr>
              <a:t>Des prix commercialement raisonnables.</a:t>
            </a:r>
            <a:endParaRPr lang="fr-FR" sz="2205" kern="0" dirty="0">
              <a:solidFill>
                <a:schemeClr val="tx1"/>
              </a:solidFill>
              <a:latin typeface="Corbel" panose="020B0503020204020204" pitchFamily="34" charset="0"/>
            </a:endParaRPr>
          </a:p>
        </p:txBody>
      </p:sp>
      <p:sp>
        <p:nvSpPr>
          <p:cNvPr id="7" name="Chevron 6"/>
          <p:cNvSpPr/>
          <p:nvPr/>
        </p:nvSpPr>
        <p:spPr>
          <a:xfrm>
            <a:off x="2218958" y="1170376"/>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Principes de passation de marchés de la MCC</a:t>
            </a:r>
            <a:endParaRPr lang="fr-FR" sz="3088" dirty="0">
              <a:solidFill>
                <a:srgbClr val="C00000"/>
              </a:solidFill>
              <a:latin typeface="Corbel" panose="020B0503020204020204" pitchFamily="34" charset="0"/>
            </a:endParaRPr>
          </a:p>
        </p:txBody>
      </p:sp>
      <p:sp>
        <p:nvSpPr>
          <p:cNvPr id="3" name="Rectangle 2"/>
          <p:cNvSpPr/>
          <p:nvPr/>
        </p:nvSpPr>
        <p:spPr>
          <a:xfrm>
            <a:off x="2036154" y="2271898"/>
            <a:ext cx="9372231" cy="4648017"/>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C00000"/>
              </a:solidFill>
            </a:endParaRPr>
          </a:p>
        </p:txBody>
      </p:sp>
    </p:spTree>
    <p:extLst>
      <p:ext uri="{BB962C8B-B14F-4D97-AF65-F5344CB8AC3E}">
        <p14:creationId xmlns:p14="http://schemas.microsoft.com/office/powerpoint/2010/main" val="28728759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17</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Processus de passation des marchés</a:t>
            </a:r>
          </a:p>
        </p:txBody>
      </p:sp>
      <p:sp>
        <p:nvSpPr>
          <p:cNvPr id="6" name="Content Placeholder 2"/>
          <p:cNvSpPr txBox="1">
            <a:spLocks/>
          </p:cNvSpPr>
          <p:nvPr/>
        </p:nvSpPr>
        <p:spPr>
          <a:xfrm>
            <a:off x="2385938" y="1943664"/>
            <a:ext cx="9075063" cy="39733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a:p>
            <a:pPr marL="378116" indent="-378116" algn="just">
              <a:buClr>
                <a:schemeClr val="accent5">
                  <a:lumMod val="75000"/>
                </a:schemeClr>
              </a:buClr>
              <a:buFont typeface="Wingdings" panose="05000000000000000000" pitchFamily="2" charset="2"/>
              <a:buChar char="v"/>
            </a:pPr>
            <a:endParaRPr lang="fr-FR" sz="2000" kern="0" dirty="0">
              <a:solidFill>
                <a:srgbClr val="002060"/>
              </a:solidFill>
            </a:endParaRPr>
          </a:p>
          <a:p>
            <a:pPr marL="857188" indent="-857188">
              <a:buClr>
                <a:schemeClr val="accent5">
                  <a:lumMod val="75000"/>
                </a:schemeClr>
              </a:buClr>
              <a:buFont typeface="Wingdings" panose="05000000000000000000" pitchFamily="2" charset="2"/>
              <a:buChar char="v"/>
            </a:pPr>
            <a:endParaRPr lang="fr-FR" sz="3088" dirty="0">
              <a:latin typeface="Calibri" panose="020F0502020204030204" pitchFamily="34" charset="0"/>
            </a:endParaRP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Millennium Challenge Corporation - MCC</a:t>
            </a:r>
          </a:p>
          <a:p>
            <a:pPr marL="857188" indent="-857188">
              <a:buClr>
                <a:schemeClr val="accent5">
                  <a:lumMod val="75000"/>
                </a:schemeClr>
              </a:buClr>
              <a:buFont typeface="Wingdings" panose="05000000000000000000" pitchFamily="2" charset="2"/>
              <a:buChar char="v"/>
            </a:pPr>
            <a:endParaRPr lang="fr-FR" sz="3088" dirty="0">
              <a:solidFill>
                <a:schemeClr val="tx1"/>
              </a:solidFill>
              <a:latin typeface="Corbel" panose="020B0503020204020204" pitchFamily="34" charset="0"/>
            </a:endParaRP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MCA-</a:t>
            </a:r>
            <a:r>
              <a:rPr lang="fr-FR" sz="3088" dirty="0" err="1">
                <a:solidFill>
                  <a:schemeClr val="tx1"/>
                </a:solidFill>
                <a:latin typeface="Corbel" panose="020B0503020204020204" pitchFamily="34" charset="0"/>
              </a:rPr>
              <a:t>Morocco</a:t>
            </a:r>
            <a:r>
              <a:rPr lang="fr-FR" sz="3088" dirty="0">
                <a:solidFill>
                  <a:schemeClr val="tx1"/>
                </a:solidFill>
                <a:latin typeface="Corbel" panose="020B0503020204020204" pitchFamily="34" charset="0"/>
              </a:rPr>
              <a:t> : Direction de Passation des Marchés - DPM </a:t>
            </a:r>
          </a:p>
          <a:p>
            <a:pPr marL="857188" indent="-857188">
              <a:buClr>
                <a:schemeClr val="accent5">
                  <a:lumMod val="75000"/>
                </a:schemeClr>
              </a:buClr>
              <a:buFont typeface="Wingdings" panose="05000000000000000000" pitchFamily="2" charset="2"/>
              <a:buChar char="v"/>
            </a:pPr>
            <a:r>
              <a:rPr lang="fr-FR" sz="3088" dirty="0">
                <a:solidFill>
                  <a:schemeClr val="tx1"/>
                </a:solidFill>
                <a:latin typeface="Corbel" panose="020B0503020204020204" pitchFamily="34" charset="0"/>
              </a:rPr>
              <a:t>Agent de Passation des Marchés – </a:t>
            </a:r>
            <a:r>
              <a:rPr lang="fr-FR" sz="3088" dirty="0" err="1">
                <a:solidFill>
                  <a:schemeClr val="tx1"/>
                </a:solidFill>
                <a:latin typeface="Corbel" panose="020B0503020204020204" pitchFamily="34" charset="0"/>
              </a:rPr>
              <a:t>Cardno</a:t>
            </a:r>
            <a:r>
              <a:rPr lang="fr-FR" sz="3088" dirty="0">
                <a:solidFill>
                  <a:schemeClr val="tx1"/>
                </a:solidFill>
                <a:latin typeface="Corbel" panose="020B0503020204020204" pitchFamily="34" charset="0"/>
              </a:rPr>
              <a:t> PA</a:t>
            </a:r>
            <a:r>
              <a:rPr lang="fr-FR" sz="3970" dirty="0">
                <a:solidFill>
                  <a:schemeClr val="tx1"/>
                </a:solidFill>
                <a:latin typeface="Corbel" panose="020B0503020204020204" pitchFamily="34" charset="0"/>
              </a:rPr>
              <a:t>    </a:t>
            </a:r>
          </a:p>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p:txBody>
      </p:sp>
      <p:sp>
        <p:nvSpPr>
          <p:cNvPr id="7" name="Chevron 6"/>
          <p:cNvSpPr/>
          <p:nvPr/>
        </p:nvSpPr>
        <p:spPr>
          <a:xfrm>
            <a:off x="1286503" y="1101429"/>
            <a:ext cx="10547008" cy="90464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2036154" y="2627515"/>
            <a:ext cx="9372231" cy="36012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77027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18</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Processus de passation des marchés</a:t>
            </a:r>
          </a:p>
        </p:txBody>
      </p:sp>
      <p:sp>
        <p:nvSpPr>
          <p:cNvPr id="6" name="Content Placeholder 2"/>
          <p:cNvSpPr txBox="1">
            <a:spLocks/>
          </p:cNvSpPr>
          <p:nvPr/>
        </p:nvSpPr>
        <p:spPr>
          <a:xfrm>
            <a:off x="2196144" y="2006078"/>
            <a:ext cx="9075063" cy="495539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a:p>
            <a:pPr marL="504154" indent="-504154">
              <a:buClr>
                <a:schemeClr val="accent5">
                  <a:lumMod val="75000"/>
                </a:schemeClr>
              </a:buClr>
              <a:buFont typeface="Wingdings" panose="05000000000000000000" pitchFamily="2" charset="2"/>
              <a:buChar char="v"/>
            </a:pPr>
            <a:r>
              <a:rPr lang="fr-FR" sz="3088" kern="0" dirty="0">
                <a:solidFill>
                  <a:schemeClr val="tx1"/>
                </a:solidFill>
                <a:latin typeface="Corbel" panose="020B0503020204020204" pitchFamily="34" charset="0"/>
              </a:rPr>
              <a:t>Aucune préférence nationale</a:t>
            </a:r>
          </a:p>
          <a:p>
            <a:pPr>
              <a:buClr>
                <a:schemeClr val="accent5">
                  <a:lumMod val="75000"/>
                </a:schemeClr>
              </a:buClr>
            </a:pPr>
            <a:endParaRPr lang="fr-FR" sz="3088" kern="0" dirty="0">
              <a:solidFill>
                <a:schemeClr val="tx1"/>
              </a:solidFill>
              <a:latin typeface="Corbel" panose="020B0503020204020204" pitchFamily="34" charset="0"/>
            </a:endParaRPr>
          </a:p>
          <a:p>
            <a:pPr marL="504154" indent="-504154">
              <a:buClr>
                <a:schemeClr val="accent5">
                  <a:lumMod val="75000"/>
                </a:schemeClr>
              </a:buClr>
              <a:buFont typeface="Wingdings" panose="05000000000000000000" pitchFamily="2" charset="2"/>
              <a:buChar char="v"/>
            </a:pPr>
            <a:r>
              <a:rPr lang="fr-FR" altLang="fr-FR" sz="3088" kern="0" dirty="0">
                <a:solidFill>
                  <a:schemeClr val="tx1"/>
                </a:solidFill>
                <a:latin typeface="Corbel" panose="020B0503020204020204" pitchFamily="34" charset="0"/>
              </a:rPr>
              <a:t>Pays objet de sanctions ou de restrictions en vertu des lois ou des  politiques des États-Unis: Iran, Corée du Nord, Soudan et Syrie</a:t>
            </a:r>
          </a:p>
          <a:p>
            <a:pPr>
              <a:buClr>
                <a:schemeClr val="accent5">
                  <a:lumMod val="75000"/>
                </a:schemeClr>
              </a:buClr>
            </a:pPr>
            <a:endParaRPr lang="fr-FR" altLang="fr-FR" sz="3088" kern="0" dirty="0">
              <a:solidFill>
                <a:schemeClr val="tx1"/>
              </a:solidFill>
              <a:latin typeface="Corbel" panose="020B0503020204020204" pitchFamily="34" charset="0"/>
            </a:endParaRPr>
          </a:p>
          <a:p>
            <a:pPr marL="504154" indent="-504154">
              <a:buClr>
                <a:schemeClr val="accent5">
                  <a:lumMod val="75000"/>
                </a:schemeClr>
              </a:buClr>
              <a:buFont typeface="Wingdings" panose="05000000000000000000" pitchFamily="2" charset="2"/>
              <a:buChar char="v"/>
            </a:pPr>
            <a:r>
              <a:rPr lang="fr-FR" sz="3088" kern="0" dirty="0">
                <a:solidFill>
                  <a:schemeClr val="tx1"/>
                </a:solidFill>
                <a:latin typeface="Corbel" panose="020B0503020204020204" pitchFamily="34" charset="0"/>
              </a:rPr>
              <a:t>Voir la liste actualisée des pays sur le lien suivant : </a:t>
            </a:r>
            <a:r>
              <a:rPr lang="fr-FR" sz="3088" kern="0" dirty="0">
                <a:solidFill>
                  <a:schemeClr val="tx1"/>
                </a:solidFill>
                <a:latin typeface="Corbel" panose="020B0503020204020204" pitchFamily="34" charset="0"/>
                <a:hlinkClick r:id="rId3">
                  <a:extLst>
                    <a:ext uri="{A12FA001-AC4F-418D-AE19-62706E023703}">
                      <ahyp:hlinkClr xmlns="" xmlns:ahyp="http://schemas.microsoft.com/office/drawing/2018/hyperlinkcolor" val="tx"/>
                    </a:ext>
                  </a:extLst>
                </a:hlinkClick>
              </a:rPr>
              <a:t>https://www.state.gov/j/ct/list/c14151.htm</a:t>
            </a:r>
            <a:r>
              <a:rPr lang="fr-FR" sz="3088" kern="0" dirty="0">
                <a:solidFill>
                  <a:schemeClr val="tx1"/>
                </a:solidFill>
                <a:latin typeface="Corbel" panose="020B0503020204020204" pitchFamily="34" charset="0"/>
              </a:rPr>
              <a:t> </a:t>
            </a:r>
            <a:endParaRPr lang="fr-FR" altLang="fr-FR" sz="3088" kern="0" dirty="0">
              <a:solidFill>
                <a:schemeClr val="tx1"/>
              </a:solidFill>
              <a:latin typeface="Corbel" panose="020B0503020204020204" pitchFamily="34" charset="0"/>
            </a:endParaRPr>
          </a:p>
          <a:p>
            <a:pPr marL="504154" indent="-504154" algn="just">
              <a:buClr>
                <a:schemeClr val="accent5">
                  <a:lumMod val="75000"/>
                </a:schemeClr>
              </a:buClr>
              <a:buFont typeface="Wingdings" panose="05000000000000000000" pitchFamily="2" charset="2"/>
              <a:buChar char="v"/>
            </a:pPr>
            <a:endParaRPr lang="fr-FR" sz="3088" kern="0"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endParaRPr lang="fr-FR" sz="2205" kern="0" dirty="0">
              <a:solidFill>
                <a:srgbClr val="002060"/>
              </a:solidFill>
            </a:endParaRPr>
          </a:p>
        </p:txBody>
      </p:sp>
      <p:sp>
        <p:nvSpPr>
          <p:cNvPr id="7" name="Chevron 6"/>
          <p:cNvSpPr/>
          <p:nvPr/>
        </p:nvSpPr>
        <p:spPr>
          <a:xfrm>
            <a:off x="2196145" y="1161037"/>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Directives particulières à MCC</a:t>
            </a:r>
          </a:p>
        </p:txBody>
      </p:sp>
      <p:sp>
        <p:nvSpPr>
          <p:cNvPr id="3" name="Rectangle 2"/>
          <p:cNvSpPr/>
          <p:nvPr/>
        </p:nvSpPr>
        <p:spPr>
          <a:xfrm>
            <a:off x="2036154" y="2342191"/>
            <a:ext cx="9372231" cy="405594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26170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19</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Élaboration des offres</a:t>
            </a:r>
          </a:p>
        </p:txBody>
      </p:sp>
      <p:sp>
        <p:nvSpPr>
          <p:cNvPr id="7" name="Chevron 6"/>
          <p:cNvSpPr/>
          <p:nvPr/>
        </p:nvSpPr>
        <p:spPr>
          <a:xfrm>
            <a:off x="2533110" y="1942436"/>
            <a:ext cx="9052249" cy="3726611"/>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205" b="1" dirty="0">
                <a:solidFill>
                  <a:srgbClr val="FFFFFF"/>
                </a:solidFill>
                <a:latin typeface="Corbel" panose="020B0503020204020204" pitchFamily="34" charset="0"/>
              </a:rPr>
              <a:t>TYPE DE SOUMISSION: </a:t>
            </a:r>
          </a:p>
          <a:p>
            <a:pPr algn="ctr"/>
            <a:endParaRPr lang="fr-FR" sz="2205" b="1" dirty="0">
              <a:solidFill>
                <a:srgbClr val="FFFFFF"/>
              </a:solidFill>
              <a:latin typeface="Corbel" panose="020B0503020204020204" pitchFamily="34" charset="0"/>
            </a:endParaRPr>
          </a:p>
          <a:p>
            <a:pPr algn="ctr"/>
            <a:endParaRPr lang="fr-FR" sz="2205" b="1" dirty="0">
              <a:solidFill>
                <a:schemeClr val="tx1"/>
              </a:solidFill>
              <a:latin typeface="Corbel" panose="020B0503020204020204" pitchFamily="34" charset="0"/>
            </a:endParaRPr>
          </a:p>
          <a:p>
            <a:pPr algn="ctr"/>
            <a:r>
              <a:rPr lang="fr-FR" sz="2205" b="1" dirty="0">
                <a:solidFill>
                  <a:schemeClr val="tx1"/>
                </a:solidFill>
                <a:latin typeface="Corbel" panose="020B0503020204020204" pitchFamily="34" charset="0"/>
              </a:rPr>
              <a:t> par voie électronique</a:t>
            </a:r>
          </a:p>
          <a:p>
            <a:pPr algn="ctr"/>
            <a:r>
              <a:rPr lang="fr-FR" sz="2205" b="1" dirty="0">
                <a:solidFill>
                  <a:srgbClr val="FF0000"/>
                </a:solidFill>
                <a:latin typeface="Corbel" panose="020B0503020204020204" pitchFamily="34" charset="0"/>
              </a:rPr>
              <a:t>Les soumissions sous format papier ne seront pas acceptées.</a:t>
            </a:r>
          </a:p>
          <a:p>
            <a:pPr algn="ctr"/>
            <a:endParaRPr lang="fr-FR" sz="2205" b="1" dirty="0">
              <a:solidFill>
                <a:srgbClr val="FF0000"/>
              </a:solidFill>
              <a:latin typeface="Corbel" panose="020B0503020204020204" pitchFamily="34" charset="0"/>
            </a:endParaRPr>
          </a:p>
          <a:p>
            <a:pPr algn="ctr"/>
            <a:r>
              <a:rPr lang="fr-FR" sz="2205" b="1" dirty="0">
                <a:solidFill>
                  <a:srgbClr val="FF0000"/>
                </a:solidFill>
                <a:latin typeface="Corbel" panose="020B0503020204020204" pitchFamily="34" charset="0"/>
              </a:rPr>
              <a:t>N.B: La garantie d’offre originale doit être soumise en version physique.</a:t>
            </a:r>
          </a:p>
          <a:p>
            <a:pPr algn="ctr"/>
            <a:endParaRPr lang="fr-FR" sz="3088"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2999807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83" name="Groupe 82"/>
          <p:cNvGrpSpPr/>
          <p:nvPr/>
        </p:nvGrpSpPr>
        <p:grpSpPr>
          <a:xfrm>
            <a:off x="1394193" y="3464066"/>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2" name="Rectangle 9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646331"/>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a:t>
            </a:r>
            <a:r>
              <a:rPr lang="fr-FR" b="1" kern="0" dirty="0">
                <a:solidFill>
                  <a:srgbClr val="0070C0"/>
                </a:solidFill>
                <a:highlight>
                  <a:srgbClr val="FFFFFF"/>
                </a:highlight>
                <a:cs typeface="Arial" panose="020B0604020202020204" pitchFamily="34" charset="0"/>
              </a:rPr>
              <a:t>Spécifications techniques: contexte, objet, consistance des prestations et responsabilité du fournisseur…</a:t>
            </a:r>
            <a:endParaRPr lang="en-US" b="1" dirty="0">
              <a:solidFill>
                <a:srgbClr val="0070C0"/>
              </a:solidFill>
              <a:highlight>
                <a:srgbClr val="FFFFFF"/>
              </a:highlight>
            </a:endParaRPr>
          </a:p>
        </p:txBody>
      </p:sp>
      <p:sp>
        <p:nvSpPr>
          <p:cNvPr id="97" name="Rectangle 96"/>
          <p:cNvSpPr/>
          <p:nvPr/>
        </p:nvSpPr>
        <p:spPr>
          <a:xfrm>
            <a:off x="2401508" y="3985061"/>
            <a:ext cx="9136246"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375987" y="5621820"/>
            <a:ext cx="7474167"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4542634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20</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Élaboration</a:t>
            </a:r>
            <a:r>
              <a:rPr lang="fr-FR" sz="3200" b="1" dirty="0"/>
              <a:t> </a:t>
            </a:r>
            <a:r>
              <a:rPr lang="fr-FR" sz="3200" b="1" dirty="0">
                <a:solidFill>
                  <a:srgbClr val="FFC000"/>
                </a:solidFill>
              </a:rPr>
              <a:t>des offres</a:t>
            </a:r>
          </a:p>
        </p:txBody>
      </p:sp>
      <p:sp>
        <p:nvSpPr>
          <p:cNvPr id="9" name="Content Placeholder 2"/>
          <p:cNvSpPr txBox="1">
            <a:spLocks/>
          </p:cNvSpPr>
          <p:nvPr/>
        </p:nvSpPr>
        <p:spPr>
          <a:xfrm>
            <a:off x="2191996" y="1669501"/>
            <a:ext cx="9075063" cy="499093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Les offres doivent être soumises électroniquement, uniquement, via les liens indiqués dans le Dossier d’appel d’offres</a:t>
            </a:r>
          </a:p>
          <a:p>
            <a:pPr marL="378116" indent="-378116">
              <a:buClr>
                <a:schemeClr val="accent5">
                  <a:lumMod val="75000"/>
                </a:schemeClr>
              </a:buClr>
              <a:buFont typeface="Wingdings" panose="05000000000000000000" pitchFamily="2" charset="2"/>
              <a:buChar char="v"/>
            </a:pPr>
            <a:endParaRPr lang="fr-FR" sz="2205" kern="0" dirty="0">
              <a:solidFill>
                <a:schemeClr val="accent3"/>
              </a:solidFill>
              <a:highlight>
                <a:srgbClr val="00FFFF"/>
              </a:highlight>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Prière de lancer le processus de téléchargement en temps utile avant l’expiration de la date et l’heure limites de soumission des offres</a:t>
            </a:r>
          </a:p>
          <a:p>
            <a:pPr marL="378116" indent="-378116" algn="just">
              <a:buClr>
                <a:schemeClr val="accent5">
                  <a:lumMod val="75000"/>
                </a:schemeClr>
              </a:buClr>
              <a:buFont typeface="Wingdings" panose="05000000000000000000" pitchFamily="2" charset="2"/>
              <a:buChar char="v"/>
            </a:pPr>
            <a:endParaRPr lang="fr-FR" sz="2205" kern="0" dirty="0">
              <a:solidFill>
                <a:schemeClr val="tx1"/>
              </a:solidFill>
              <a:latin typeface="Corbel" panose="020B0503020204020204" pitchFamily="34" charset="0"/>
            </a:endParaRPr>
          </a:p>
          <a:p>
            <a:pPr marL="378116" indent="-378116">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Les offres peuvent être protégées par un mot de passe. Dans ce cas, le mot de passe doit être transmis avant la date limite des offres (ou séance tenante pendant l’ouverture des offres, au plus tard). Sinon, l’offre sera rejetée.</a:t>
            </a:r>
          </a:p>
          <a:p>
            <a:pPr algn="ctr">
              <a:buClr>
                <a:schemeClr val="accent5">
                  <a:lumMod val="75000"/>
                </a:schemeClr>
              </a:buClr>
            </a:pPr>
            <a:endParaRPr lang="fr-FR" sz="2205" kern="0" dirty="0">
              <a:solidFill>
                <a:schemeClr val="accent2">
                  <a:lumMod val="50000"/>
                </a:schemeClr>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Joindre un sommaire de tous les documents à la première page de chaque offre</a:t>
            </a:r>
          </a:p>
          <a:p>
            <a:pPr marL="378116" indent="-378116" algn="just">
              <a:buClr>
                <a:schemeClr val="accent5">
                  <a:lumMod val="75000"/>
                </a:schemeClr>
              </a:buClr>
              <a:buFont typeface="Wingdings" panose="05000000000000000000" pitchFamily="2" charset="2"/>
              <a:buChar char="v"/>
            </a:pPr>
            <a:endParaRPr lang="fr-FR" sz="2205" kern="0" dirty="0">
              <a:solidFill>
                <a:schemeClr val="tx1"/>
              </a:solidFill>
              <a:latin typeface="+mn-lt"/>
            </a:endParaRPr>
          </a:p>
          <a:p>
            <a:pPr marL="378116" indent="-378116" algn="just">
              <a:buClr>
                <a:schemeClr val="accent5">
                  <a:lumMod val="75000"/>
                </a:schemeClr>
              </a:buClr>
              <a:buFont typeface="Wingdings" panose="05000000000000000000" pitchFamily="2" charset="2"/>
              <a:buChar char="v"/>
            </a:pPr>
            <a:endParaRPr lang="fr-FR" sz="2000" dirty="0"/>
          </a:p>
          <a:p>
            <a:pPr marL="378116" indent="-378116" algn="just">
              <a:buClr>
                <a:schemeClr val="accent5">
                  <a:lumMod val="75000"/>
                </a:schemeClr>
              </a:buClr>
              <a:buFont typeface="Wingdings" panose="05000000000000000000" pitchFamily="2" charset="2"/>
              <a:buChar char="v"/>
            </a:pPr>
            <a:endParaRPr lang="fr-FR" sz="2000" kern="0" dirty="0">
              <a:solidFill>
                <a:schemeClr val="tx1"/>
              </a:solidFill>
            </a:endParaRPr>
          </a:p>
        </p:txBody>
      </p:sp>
      <p:sp>
        <p:nvSpPr>
          <p:cNvPr id="3" name="Rectangle 2"/>
          <p:cNvSpPr/>
          <p:nvPr/>
        </p:nvSpPr>
        <p:spPr>
          <a:xfrm>
            <a:off x="1998056" y="1419317"/>
            <a:ext cx="9462944" cy="58063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Chevron 9"/>
          <p:cNvSpPr/>
          <p:nvPr/>
        </p:nvSpPr>
        <p:spPr>
          <a:xfrm>
            <a:off x="2214809" y="854045"/>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PAR VOIE ELECTRONIQUE</a:t>
            </a:r>
          </a:p>
        </p:txBody>
      </p:sp>
    </p:spTree>
    <p:extLst>
      <p:ext uri="{BB962C8B-B14F-4D97-AF65-F5344CB8AC3E}">
        <p14:creationId xmlns:p14="http://schemas.microsoft.com/office/powerpoint/2010/main" val="31349733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730358-1257-480D-ADA4-729D2C442D2E}"/>
              </a:ext>
            </a:extLst>
          </p:cNvPr>
          <p:cNvSpPr>
            <a:spLocks noGrp="1"/>
          </p:cNvSpPr>
          <p:nvPr>
            <p:ph type="sldNum" sz="quarter" idx="4294967295"/>
          </p:nvPr>
        </p:nvSpPr>
        <p:spPr/>
        <p:txBody>
          <a:bodyPr/>
          <a:lstStyle/>
          <a:p>
            <a:fld id="{B6F15528-21DE-4FAA-801E-634DDDAF4B2B}" type="slidenum">
              <a:rPr lang="fr-FR" smtClean="0"/>
              <a:t>21</a:t>
            </a:fld>
            <a:endParaRPr lang="fr-FR"/>
          </a:p>
        </p:txBody>
      </p:sp>
      <p:sp>
        <p:nvSpPr>
          <p:cNvPr id="5" name="Rectangle 4">
            <a:extLst>
              <a:ext uri="{FF2B5EF4-FFF2-40B4-BE49-F238E27FC236}">
                <a16:creationId xmlns:a16="http://schemas.microsoft.com/office/drawing/2014/main" id="{E1DAEFBB-A018-41C6-8A05-5805188911B6}"/>
              </a:ext>
            </a:extLst>
          </p:cNvPr>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Élaboration</a:t>
            </a:r>
            <a:r>
              <a:rPr lang="fr-FR" sz="3200" b="1" dirty="0"/>
              <a:t> </a:t>
            </a:r>
            <a:r>
              <a:rPr lang="fr-FR" sz="3200" b="1" dirty="0">
                <a:solidFill>
                  <a:srgbClr val="FFC000"/>
                </a:solidFill>
              </a:rPr>
              <a:t>des offres</a:t>
            </a:r>
          </a:p>
        </p:txBody>
      </p:sp>
      <p:sp>
        <p:nvSpPr>
          <p:cNvPr id="8" name="Rectangle 7">
            <a:extLst>
              <a:ext uri="{FF2B5EF4-FFF2-40B4-BE49-F238E27FC236}">
                <a16:creationId xmlns:a16="http://schemas.microsoft.com/office/drawing/2014/main" id="{C3F771F2-371A-4BDF-9073-1B714C9724E5}"/>
              </a:ext>
            </a:extLst>
          </p:cNvPr>
          <p:cNvSpPr/>
          <p:nvPr/>
        </p:nvSpPr>
        <p:spPr>
          <a:xfrm>
            <a:off x="652457" y="965705"/>
            <a:ext cx="12287911" cy="4775218"/>
          </a:xfrm>
          <a:prstGeom prst="rect">
            <a:avLst/>
          </a:prstGeom>
        </p:spPr>
        <p:txBody>
          <a:bodyPr wrap="square">
            <a:spAutoFit/>
          </a:bodyPr>
          <a:lstStyle/>
          <a:p>
            <a:pPr algn="ctr"/>
            <a:r>
              <a:rPr lang="fr-FR" sz="3088" b="1" dirty="0">
                <a:solidFill>
                  <a:srgbClr val="C00000"/>
                </a:solidFill>
                <a:latin typeface="Corbel" panose="020B0503020204020204" pitchFamily="34" charset="0"/>
              </a:rPr>
              <a:t>PHYSIQUEMENT</a:t>
            </a:r>
          </a:p>
          <a:p>
            <a:pPr algn="ctr"/>
            <a:endParaRPr lang="fr-FR" sz="3088" b="1" dirty="0">
              <a:solidFill>
                <a:srgbClr val="C00000"/>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endParaRPr lang="fr-FR" sz="2646" kern="0" dirty="0">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646" kern="0" dirty="0">
                <a:latin typeface="Corbel" panose="020B0503020204020204" pitchFamily="34" charset="0"/>
              </a:rPr>
              <a:t>L’original de garantie d’offre doit parvenir ou être déposé au bureau de l’</a:t>
            </a:r>
            <a:r>
              <a:rPr lang="fr-FR" sz="2646" dirty="0"/>
              <a:t>Agent de passation des marchés à l’adresse dans le DAO.</a:t>
            </a:r>
          </a:p>
          <a:p>
            <a:pPr algn="just">
              <a:buClr>
                <a:schemeClr val="accent5">
                  <a:lumMod val="75000"/>
                </a:schemeClr>
              </a:buClr>
            </a:pPr>
            <a:endParaRPr lang="fr-FR" sz="2646" kern="0" dirty="0">
              <a:latin typeface="Corbel" panose="020B0503020204020204" pitchFamily="34" charset="0"/>
            </a:endParaRPr>
          </a:p>
          <a:p>
            <a:pPr>
              <a:buClr>
                <a:schemeClr val="accent5">
                  <a:lumMod val="75000"/>
                </a:schemeClr>
              </a:buClr>
            </a:pPr>
            <a:endParaRPr lang="fr-FR" sz="2646" kern="0" dirty="0">
              <a:solidFill>
                <a:schemeClr val="accent3"/>
              </a:solidFill>
              <a:highlight>
                <a:srgbClr val="00FFFF"/>
              </a:highlight>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646" kern="0" dirty="0">
                <a:latin typeface="Corbel" panose="020B0503020204020204" pitchFamily="34" charset="0"/>
              </a:rPr>
              <a:t>Toute garantie d’offre arrivée après l’heure limite pour les offres ne sera pas considérée et sera retournée.</a:t>
            </a:r>
          </a:p>
          <a:p>
            <a:pPr marL="378116" indent="-378116" algn="just">
              <a:buClr>
                <a:schemeClr val="accent5">
                  <a:lumMod val="75000"/>
                </a:schemeClr>
              </a:buClr>
              <a:buFont typeface="Wingdings" panose="05000000000000000000" pitchFamily="2" charset="2"/>
              <a:buChar char="v"/>
            </a:pPr>
            <a:endParaRPr lang="fr-FR" sz="2646" kern="0" dirty="0">
              <a:latin typeface="Corbel" panose="020B0503020204020204" pitchFamily="34" charset="0"/>
            </a:endParaRPr>
          </a:p>
          <a:p>
            <a:pPr algn="ctr"/>
            <a:endParaRPr lang="fr-FR" sz="3088"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6576483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22</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Élaboration</a:t>
            </a:r>
            <a:r>
              <a:rPr lang="fr-FR" sz="3200" b="1" dirty="0"/>
              <a:t> </a:t>
            </a:r>
            <a:r>
              <a:rPr lang="fr-FR" sz="3200" b="1" dirty="0">
                <a:solidFill>
                  <a:srgbClr val="FFC000"/>
                </a:solidFill>
              </a:rPr>
              <a:t>des offres</a:t>
            </a:r>
          </a:p>
        </p:txBody>
      </p:sp>
      <p:sp>
        <p:nvSpPr>
          <p:cNvPr id="9" name="Content Placeholder 2"/>
          <p:cNvSpPr txBox="1">
            <a:spLocks/>
          </p:cNvSpPr>
          <p:nvPr/>
        </p:nvSpPr>
        <p:spPr>
          <a:xfrm>
            <a:off x="2184738" y="1724107"/>
            <a:ext cx="9075063" cy="499093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L’offre ainsi que toute correspondance doivent être rédigées en français</a:t>
            </a:r>
          </a:p>
          <a:p>
            <a:pPr marL="378116" indent="-378116"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La date limite de dépôt des offres est le 24 juillet 2019 à 15h00min, heure locale du Maroc</a:t>
            </a:r>
          </a:p>
          <a:p>
            <a:pPr marL="378116" indent="-378116" algn="just">
              <a:buClr>
                <a:schemeClr val="accent5">
                  <a:lumMod val="75000"/>
                </a:schemeClr>
              </a:buClr>
              <a:buFont typeface="Wingdings" panose="05000000000000000000" pitchFamily="2" charset="2"/>
              <a:buChar char="v"/>
            </a:pPr>
            <a:endParaRPr lang="fr-FR" sz="2205" kern="0"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Des clarifications peuvent être demandées à l’adresse </a:t>
            </a:r>
            <a:r>
              <a:rPr lang="fr-FR" sz="2205" kern="0" dirty="0">
                <a:solidFill>
                  <a:schemeClr val="tx1"/>
                </a:solidFill>
                <a:latin typeface="Corbel" panose="020B0503020204020204" pitchFamily="34" charset="0"/>
                <a:hlinkClick r:id="rId3"/>
              </a:rPr>
              <a:t>procurement@mcamorocco.ma</a:t>
            </a:r>
            <a:r>
              <a:rPr lang="fr-FR" sz="2205" kern="0" dirty="0">
                <a:solidFill>
                  <a:schemeClr val="tx1"/>
                </a:solidFill>
                <a:latin typeface="Corbel" panose="020B0503020204020204" pitchFamily="34" charset="0"/>
              </a:rPr>
              <a:t> dans un délai ne dépassant pas le </a:t>
            </a:r>
            <a:r>
              <a:rPr lang="fr-FR" sz="2316" kern="0" dirty="0">
                <a:solidFill>
                  <a:schemeClr val="tx1"/>
                </a:solidFill>
                <a:latin typeface="Corbel" panose="020B0503020204020204" pitchFamily="34" charset="0"/>
              </a:rPr>
              <a:t>4 juillet 2019</a:t>
            </a:r>
          </a:p>
          <a:p>
            <a:pPr marL="378116" indent="-378116" algn="just">
              <a:buClr>
                <a:schemeClr val="accent5">
                  <a:lumMod val="75000"/>
                </a:schemeClr>
              </a:buClr>
              <a:buFont typeface="Wingdings" panose="05000000000000000000" pitchFamily="2" charset="2"/>
              <a:buChar char="v"/>
            </a:pPr>
            <a:endParaRPr lang="fr-FR" sz="2205" kern="0" dirty="0">
              <a:solidFill>
                <a:schemeClr val="tx1"/>
              </a:solidFill>
              <a:latin typeface="Corbel" panose="020B0503020204020204" pitchFamily="34" charset="0"/>
            </a:endParaRPr>
          </a:p>
          <a:p>
            <a:pPr marL="378116" indent="-378116" algn="just">
              <a:buClr>
                <a:schemeClr val="accent5">
                  <a:lumMod val="75000"/>
                </a:schemeClr>
              </a:buClr>
              <a:buFont typeface="Wingdings" panose="05000000000000000000" pitchFamily="2" charset="2"/>
              <a:buChar char="v"/>
            </a:pPr>
            <a:r>
              <a:rPr lang="fr-FR" sz="2205" kern="0" dirty="0">
                <a:solidFill>
                  <a:schemeClr val="tx1"/>
                </a:solidFill>
                <a:latin typeface="Corbel" panose="020B0503020204020204" pitchFamily="34" charset="0"/>
              </a:rPr>
              <a:t>L’Agence MCA-Morocco fournira des réponses à tous les Soumissionnaires dans un délai ne dépassant pas le 11 juillet 2019</a:t>
            </a:r>
          </a:p>
          <a:p>
            <a:pPr marL="378116" indent="-378116" algn="just">
              <a:buClr>
                <a:schemeClr val="accent5">
                  <a:lumMod val="75000"/>
                </a:schemeClr>
              </a:buClr>
              <a:buFont typeface="Wingdings" panose="05000000000000000000" pitchFamily="2" charset="2"/>
              <a:buChar char="v"/>
            </a:pPr>
            <a:endParaRPr lang="fr-FR" sz="2205" kern="0" dirty="0">
              <a:solidFill>
                <a:schemeClr val="tx1"/>
              </a:solidFill>
              <a:latin typeface="Corbel" panose="020B0503020204020204" pitchFamily="34" charset="0"/>
            </a:endParaRPr>
          </a:p>
        </p:txBody>
      </p:sp>
      <p:sp>
        <p:nvSpPr>
          <p:cNvPr id="3" name="Rectangle 2"/>
          <p:cNvSpPr/>
          <p:nvPr/>
        </p:nvSpPr>
        <p:spPr>
          <a:xfrm>
            <a:off x="1998056" y="1419317"/>
            <a:ext cx="9462944" cy="58063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232588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E8E61F-45B7-4AC5-AC9D-E626B30D9747}"/>
              </a:ext>
            </a:extLst>
          </p:cNvPr>
          <p:cNvSpPr>
            <a:spLocks noGrp="1"/>
          </p:cNvSpPr>
          <p:nvPr>
            <p:ph type="sldNum" sz="quarter" idx="4294967295"/>
          </p:nvPr>
        </p:nvSpPr>
        <p:spPr/>
        <p:txBody>
          <a:bodyPr/>
          <a:lstStyle/>
          <a:p>
            <a:fld id="{B6F15528-21DE-4FAA-801E-634DDDAF4B2B}" type="slidenum">
              <a:rPr lang="fr-FR" smtClean="0"/>
              <a:t>23</a:t>
            </a:fld>
            <a:endParaRPr lang="fr-FR"/>
          </a:p>
        </p:txBody>
      </p:sp>
      <p:sp>
        <p:nvSpPr>
          <p:cNvPr id="5" name="Rectangle 4">
            <a:extLst>
              <a:ext uri="{FF2B5EF4-FFF2-40B4-BE49-F238E27FC236}">
                <a16:creationId xmlns:a16="http://schemas.microsoft.com/office/drawing/2014/main" id="{E7B935C5-039E-4DCA-ACB9-49CC475A05BF}"/>
              </a:ext>
            </a:extLst>
          </p:cNvPr>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Forme et contenu</a:t>
            </a:r>
          </a:p>
        </p:txBody>
      </p:sp>
      <p:sp>
        <p:nvSpPr>
          <p:cNvPr id="6" name="Chevron 9">
            <a:extLst>
              <a:ext uri="{FF2B5EF4-FFF2-40B4-BE49-F238E27FC236}">
                <a16:creationId xmlns:a16="http://schemas.microsoft.com/office/drawing/2014/main" id="{379B6B21-2FE0-4127-BE59-64BD4E3CE646}"/>
              </a:ext>
            </a:extLst>
          </p:cNvPr>
          <p:cNvSpPr/>
          <p:nvPr/>
        </p:nvSpPr>
        <p:spPr>
          <a:xfrm>
            <a:off x="2207550" y="1431735"/>
            <a:ext cx="9052249" cy="555840"/>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3088" b="1" dirty="0">
                <a:solidFill>
                  <a:srgbClr val="C00000"/>
                </a:solidFill>
                <a:latin typeface="Corbel" panose="020B0503020204020204" pitchFamily="34" charset="0"/>
              </a:rPr>
              <a:t>Dossier technique</a:t>
            </a:r>
          </a:p>
        </p:txBody>
      </p:sp>
      <p:sp>
        <p:nvSpPr>
          <p:cNvPr id="7" name="Rectangle 6">
            <a:extLst>
              <a:ext uri="{FF2B5EF4-FFF2-40B4-BE49-F238E27FC236}">
                <a16:creationId xmlns:a16="http://schemas.microsoft.com/office/drawing/2014/main" id="{F7F8B131-BC79-4C59-BD2C-3D55AF2BEEBA}"/>
              </a:ext>
            </a:extLst>
          </p:cNvPr>
          <p:cNvSpPr/>
          <p:nvPr/>
        </p:nvSpPr>
        <p:spPr>
          <a:xfrm>
            <a:off x="3361135" y="2423842"/>
            <a:ext cx="6722269" cy="4532266"/>
          </a:xfrm>
          <a:prstGeom prst="rect">
            <a:avLst/>
          </a:prstGeom>
        </p:spPr>
        <p:txBody>
          <a:bodyPr>
            <a:spAutoFit/>
          </a:bodyPr>
          <a:lstStyle/>
          <a:p>
            <a:pPr algn="just">
              <a:buClr>
                <a:schemeClr val="accent5">
                  <a:lumMod val="75000"/>
                </a:schemeClr>
              </a:buClr>
            </a:pPr>
            <a:r>
              <a:rPr lang="fr-FR" altLang="fr-FR" sz="2426" dirty="0">
                <a:latin typeface="Corbel" panose="020B0503020204020204" pitchFamily="34" charset="0"/>
              </a:rPr>
              <a:t>L’offre, qui doit contenir :</a:t>
            </a:r>
          </a:p>
          <a:p>
            <a:pPr marL="378116" indent="-378116" algn="just">
              <a:buClr>
                <a:schemeClr val="accent5">
                  <a:lumMod val="75000"/>
                </a:schemeClr>
              </a:buClr>
              <a:buFont typeface="Wingdings" panose="05000000000000000000" pitchFamily="2" charset="2"/>
              <a:buChar char="v"/>
            </a:pPr>
            <a:endParaRPr lang="fr-FR" altLang="fr-FR" sz="2426" dirty="0">
              <a:latin typeface="Corbel" panose="020B0503020204020204" pitchFamily="34" charset="0"/>
            </a:endParaRPr>
          </a:p>
          <a:p>
            <a:pPr marL="315097" indent="-315097">
              <a:buFont typeface="Arial" panose="020B0604020202020204" pitchFamily="34" charset="0"/>
              <a:buChar char="•"/>
            </a:pPr>
            <a:r>
              <a:rPr lang="fr-FR" sz="2000" dirty="0">
                <a:highlight>
                  <a:srgbClr val="FFFFFF"/>
                </a:highlight>
              </a:rPr>
              <a:t>Procuration du signataire autorisé à signer pour et au nom du Soumissionnaire.</a:t>
            </a:r>
          </a:p>
          <a:p>
            <a:endParaRPr lang="fr-FR" sz="2000" dirty="0">
              <a:highlight>
                <a:srgbClr val="FFFFFF"/>
              </a:highlight>
            </a:endParaRPr>
          </a:p>
          <a:p>
            <a:pPr marL="315097" indent="-315097">
              <a:buFont typeface="Arial" panose="020B0604020202020204" pitchFamily="34" charset="0"/>
              <a:buChar char="•"/>
            </a:pPr>
            <a:r>
              <a:rPr lang="fr-FR" sz="2000" dirty="0">
                <a:highlight>
                  <a:srgbClr val="FFFFFF"/>
                </a:highlight>
              </a:rPr>
              <a:t>Certificat de constitution du Soumissionnaire (pour chacun des associés de la coentreprise</a:t>
            </a:r>
          </a:p>
          <a:p>
            <a:pPr marL="315097" indent="-315097">
              <a:buFont typeface="Arial" panose="020B0604020202020204" pitchFamily="34" charset="0"/>
              <a:buChar char="•"/>
            </a:pPr>
            <a:endParaRPr lang="fr-FR" sz="2000" dirty="0">
              <a:highlight>
                <a:srgbClr val="FFFFFF"/>
              </a:highlight>
            </a:endParaRPr>
          </a:p>
          <a:p>
            <a:pPr marL="315097" indent="-315097">
              <a:buFont typeface="Arial" panose="020B0604020202020204" pitchFamily="34" charset="0"/>
              <a:buChar char="•"/>
            </a:pPr>
            <a:r>
              <a:rPr lang="fr-FR" sz="2000" dirty="0">
                <a:highlight>
                  <a:srgbClr val="FFFFFF"/>
                </a:highlight>
              </a:rPr>
              <a:t>Lettre d’intention de constituer une coentreprise </a:t>
            </a:r>
            <a:r>
              <a:rPr lang="fr-FR" sz="2000" dirty="0">
                <a:highlight>
                  <a:srgbClr val="FFFF00"/>
                </a:highlight>
              </a:rPr>
              <a:t> </a:t>
            </a:r>
          </a:p>
          <a:p>
            <a:pPr marL="315097" indent="-315097">
              <a:buFont typeface="Arial" panose="020B0604020202020204" pitchFamily="34" charset="0"/>
              <a:buChar char="•"/>
            </a:pPr>
            <a:endParaRPr lang="fr-FR" sz="2000" dirty="0">
              <a:highlight>
                <a:srgbClr val="FFFF00"/>
              </a:highlight>
            </a:endParaRPr>
          </a:p>
          <a:p>
            <a:pPr marL="315097" lvl="0" indent="-315097">
              <a:buFont typeface="Arial" panose="020B0604020202020204" pitchFamily="34" charset="0"/>
              <a:buChar char="•"/>
            </a:pPr>
            <a:r>
              <a:rPr lang="fr-FR" sz="2000" dirty="0">
                <a:solidFill>
                  <a:prstClr val="black"/>
                </a:solidFill>
                <a:highlight>
                  <a:srgbClr val="FFFFFF"/>
                </a:highlight>
              </a:rPr>
              <a:t>Si le Fournisseur n’est pas le Fabriquant de l’équipement proposé, il devra joindre une autorisation du Fabricant conforme au formulaire BSF8 de la Section IV. </a:t>
            </a:r>
          </a:p>
          <a:p>
            <a:pPr marL="315097" indent="-315097">
              <a:buFont typeface="Arial" panose="020B0604020202020204" pitchFamily="34" charset="0"/>
              <a:buChar char="•"/>
            </a:pPr>
            <a:endParaRPr lang="fr-FR" sz="2000" dirty="0">
              <a:highlight>
                <a:srgbClr val="FFFF00"/>
              </a:highlight>
            </a:endParaRPr>
          </a:p>
        </p:txBody>
      </p:sp>
    </p:spTree>
    <p:extLst>
      <p:ext uri="{BB962C8B-B14F-4D97-AF65-F5344CB8AC3E}">
        <p14:creationId xmlns:p14="http://schemas.microsoft.com/office/powerpoint/2010/main" val="9323228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F340A6-0B5B-40DC-B577-54C9222A9928}"/>
              </a:ext>
            </a:extLst>
          </p:cNvPr>
          <p:cNvSpPr>
            <a:spLocks noGrp="1"/>
          </p:cNvSpPr>
          <p:nvPr>
            <p:ph type="sldNum" sz="quarter" idx="4294967295"/>
          </p:nvPr>
        </p:nvSpPr>
        <p:spPr/>
        <p:txBody>
          <a:bodyPr/>
          <a:lstStyle/>
          <a:p>
            <a:fld id="{B6F15528-21DE-4FAA-801E-634DDDAF4B2B}" type="slidenum">
              <a:rPr lang="fr-FR" smtClean="0"/>
              <a:t>24</a:t>
            </a:fld>
            <a:endParaRPr lang="fr-FR"/>
          </a:p>
        </p:txBody>
      </p:sp>
      <p:sp>
        <p:nvSpPr>
          <p:cNvPr id="5" name="Rectangle 4">
            <a:extLst>
              <a:ext uri="{FF2B5EF4-FFF2-40B4-BE49-F238E27FC236}">
                <a16:creationId xmlns:a16="http://schemas.microsoft.com/office/drawing/2014/main" id="{D2AA701C-169B-4C94-A132-7F8DB2594EFE}"/>
              </a:ext>
            </a:extLst>
          </p:cNvPr>
          <p:cNvSpPr/>
          <p:nvPr/>
        </p:nvSpPr>
        <p:spPr>
          <a:xfrm>
            <a:off x="2455069" y="1596981"/>
            <a:ext cx="9562970" cy="4706673"/>
          </a:xfrm>
          <a:prstGeom prst="rect">
            <a:avLst/>
          </a:prstGeom>
        </p:spPr>
        <p:txBody>
          <a:bodyPr wrap="square">
            <a:spAutoFit/>
          </a:bodyPr>
          <a:lstStyle/>
          <a:p>
            <a:pPr marL="315097" indent="-315097">
              <a:buFont typeface="Arial" panose="020B0604020202020204" pitchFamily="34" charset="0"/>
              <a:buChar char="•"/>
            </a:pPr>
            <a:r>
              <a:rPr lang="fr-FR" sz="2000" dirty="0">
                <a:highlight>
                  <a:srgbClr val="FFFFFF"/>
                </a:highlight>
              </a:rPr>
              <a:t>Liste des Biens et calendrier de livraison</a:t>
            </a:r>
          </a:p>
          <a:p>
            <a:pPr marL="315097" indent="-315097">
              <a:buFont typeface="Arial" panose="020B0604020202020204" pitchFamily="34" charset="0"/>
              <a:buChar char="•"/>
            </a:pPr>
            <a:endParaRPr lang="fr-FR" sz="2000" dirty="0">
              <a:highlight>
                <a:srgbClr val="FFFFFF"/>
              </a:highlight>
            </a:endParaRPr>
          </a:p>
          <a:p>
            <a:pPr marL="315097" indent="-315097">
              <a:buFont typeface="Arial" panose="020B0604020202020204" pitchFamily="34" charset="0"/>
              <a:buChar char="•"/>
            </a:pPr>
            <a:r>
              <a:rPr lang="fr-FR" sz="2000" dirty="0">
                <a:highlight>
                  <a:srgbClr val="FFFFFF"/>
                </a:highlight>
              </a:rPr>
              <a:t>Liste des Services connexes et calendrier de réalisation</a:t>
            </a:r>
          </a:p>
          <a:p>
            <a:pPr marL="315097" indent="-315097">
              <a:buFont typeface="Arial" panose="020B0604020202020204" pitchFamily="34" charset="0"/>
              <a:buChar char="•"/>
            </a:pPr>
            <a:endParaRPr lang="fr-FR" sz="2000" dirty="0">
              <a:highlight>
                <a:srgbClr val="FFFFFF"/>
              </a:highlight>
            </a:endParaRPr>
          </a:p>
          <a:p>
            <a:pPr marL="315097" indent="-315097">
              <a:buFont typeface="Arial" panose="020B0604020202020204" pitchFamily="34" charset="0"/>
              <a:buChar char="•"/>
            </a:pPr>
            <a:r>
              <a:rPr lang="fr-FR" sz="2000" dirty="0">
                <a:highlight>
                  <a:srgbClr val="FFFFFF"/>
                </a:highlight>
              </a:rPr>
              <a:t>Documentation technique dans un fichier séparé.</a:t>
            </a:r>
          </a:p>
          <a:p>
            <a:endParaRPr lang="fr-FR" sz="2000" dirty="0">
              <a:highlight>
                <a:srgbClr val="FFFFFF"/>
              </a:highlight>
            </a:endParaRPr>
          </a:p>
          <a:p>
            <a:pPr marL="315097" lvl="0" indent="-315097">
              <a:buFont typeface="Arial" panose="020B0604020202020204" pitchFamily="34" charset="0"/>
              <a:buChar char="•"/>
            </a:pPr>
            <a:r>
              <a:rPr lang="fr-FR" sz="2000" dirty="0">
                <a:highlight>
                  <a:srgbClr val="FFFFFF"/>
                </a:highlight>
              </a:rPr>
              <a:t>Une liste récapitulative, comportant toutes les indications pouvant guider à retrouver les articles proposés objet du présent appel d’offres.</a:t>
            </a:r>
          </a:p>
          <a:p>
            <a:pPr marL="315097" indent="-315097">
              <a:buFont typeface="Arial" panose="020B0604020202020204" pitchFamily="34" charset="0"/>
              <a:buChar char="•"/>
            </a:pPr>
            <a:endParaRPr lang="fr-FR" sz="2000" dirty="0">
              <a:highlight>
                <a:srgbClr val="FFFFFF"/>
              </a:highlight>
            </a:endParaRPr>
          </a:p>
          <a:p>
            <a:pPr marL="315097" indent="-315097">
              <a:buFont typeface="Arial" panose="020B0604020202020204" pitchFamily="34" charset="0"/>
              <a:buChar char="•"/>
            </a:pPr>
            <a:r>
              <a:rPr lang="fr-FR" sz="2000" dirty="0">
                <a:highlight>
                  <a:srgbClr val="FFFFFF"/>
                </a:highlight>
              </a:rPr>
              <a:t>Méthodologie : Description de la stratégie du Soumissionnaire pour fournir les Services et  son approche, son plan de travail qui pourront lui permettre de faire face aux défis au cours de l’exécution du contrat. (Approche technique et méthodologie, Organisation des services après-vente, Plan de formation et transfert de compétences, Plan de travail, Organisation et dotation en personnel)</a:t>
            </a:r>
          </a:p>
          <a:p>
            <a:endParaRPr lang="fr-FR" sz="1985" dirty="0">
              <a:highlight>
                <a:srgbClr val="FFFFFF"/>
              </a:highlight>
            </a:endParaRPr>
          </a:p>
        </p:txBody>
      </p:sp>
    </p:spTree>
    <p:extLst>
      <p:ext uri="{BB962C8B-B14F-4D97-AF65-F5344CB8AC3E}">
        <p14:creationId xmlns:p14="http://schemas.microsoft.com/office/powerpoint/2010/main" val="6543441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7F9303-C9EE-4A5E-A992-CEE80C808545}"/>
              </a:ext>
            </a:extLst>
          </p:cNvPr>
          <p:cNvSpPr>
            <a:spLocks noGrp="1"/>
          </p:cNvSpPr>
          <p:nvPr>
            <p:ph type="sldNum" sz="quarter" idx="4294967295"/>
          </p:nvPr>
        </p:nvSpPr>
        <p:spPr/>
        <p:txBody>
          <a:bodyPr/>
          <a:lstStyle/>
          <a:p>
            <a:fld id="{B6F15528-21DE-4FAA-801E-634DDDAF4B2B}" type="slidenum">
              <a:rPr lang="fr-FR" smtClean="0"/>
              <a:t>25</a:t>
            </a:fld>
            <a:endParaRPr lang="fr-FR"/>
          </a:p>
        </p:txBody>
      </p:sp>
      <p:sp>
        <p:nvSpPr>
          <p:cNvPr id="5" name="Rectangle 4">
            <a:extLst>
              <a:ext uri="{FF2B5EF4-FFF2-40B4-BE49-F238E27FC236}">
                <a16:creationId xmlns:a16="http://schemas.microsoft.com/office/drawing/2014/main" id="{4315CE43-6E5E-4379-A3F3-26EB6A4DCEF3}"/>
              </a:ext>
            </a:extLst>
          </p:cNvPr>
          <p:cNvSpPr/>
          <p:nvPr/>
        </p:nvSpPr>
        <p:spPr>
          <a:xfrm>
            <a:off x="2074069" y="1800225"/>
            <a:ext cx="9866556" cy="3178306"/>
          </a:xfrm>
          <a:prstGeom prst="rect">
            <a:avLst/>
          </a:prstGeom>
        </p:spPr>
        <p:txBody>
          <a:bodyPr wrap="square">
            <a:spAutoFit/>
          </a:bodyPr>
          <a:lstStyle/>
          <a:p>
            <a:pPr marL="531463" indent="-315097" algn="just">
              <a:spcBef>
                <a:spcPts val="662"/>
              </a:spcBef>
              <a:spcAft>
                <a:spcPts val="662"/>
              </a:spcAft>
              <a:buFont typeface="Arial" panose="020B0604020202020204" pitchFamily="34" charset="0"/>
              <a:buChar char="•"/>
            </a:pPr>
            <a:endParaRPr lang="fr-FR" sz="1985" dirty="0">
              <a:latin typeface="Calibri" panose="020F0502020204030204" pitchFamily="34" charset="0"/>
              <a:ea typeface="Times New Roman" panose="02020603050405020304" pitchFamily="18" charset="0"/>
            </a:endParaRPr>
          </a:p>
          <a:p>
            <a:pPr marL="531463" indent="-315097" algn="just">
              <a:spcBef>
                <a:spcPts val="662"/>
              </a:spcBef>
              <a:spcAft>
                <a:spcPts val="662"/>
              </a:spcAft>
              <a:buFont typeface="Arial" panose="020B0604020202020204" pitchFamily="34" charset="0"/>
              <a:buChar char="•"/>
            </a:pPr>
            <a:endParaRPr lang="fr-FR" sz="1985" dirty="0">
              <a:latin typeface="Calibri" panose="020F0502020204030204" pitchFamily="34" charset="0"/>
              <a:ea typeface="Times New Roman" panose="02020603050405020304" pitchFamily="18" charset="0"/>
            </a:endParaRPr>
          </a:p>
          <a:p>
            <a:pPr marL="315097" indent="-315097">
              <a:spcBef>
                <a:spcPts val="662"/>
              </a:spcBef>
              <a:spcAft>
                <a:spcPts val="662"/>
              </a:spcAft>
              <a:buFont typeface="Arial" panose="020B0604020202020204" pitchFamily="34" charset="0"/>
              <a:buChar char="•"/>
            </a:pPr>
            <a:r>
              <a:rPr lang="fr-FR" sz="2000" dirty="0">
                <a:latin typeface="Calibri" panose="020F0502020204030204" pitchFamily="34" charset="0"/>
              </a:rPr>
              <a:t>Expérience et capacité technique : Les attestations délivrées par les clients publics ou privés  au fournisseur (attestation de bonne exécution/référence)</a:t>
            </a:r>
          </a:p>
          <a:p>
            <a:pPr>
              <a:spcBef>
                <a:spcPts val="662"/>
              </a:spcBef>
              <a:spcAft>
                <a:spcPts val="662"/>
              </a:spcAft>
            </a:pPr>
            <a:endParaRPr lang="fr-FR" sz="2000" dirty="0">
              <a:latin typeface="Calibri" panose="020F0502020204030204" pitchFamily="34" charset="0"/>
            </a:endParaRPr>
          </a:p>
          <a:p>
            <a:pPr marL="315097" indent="-315097">
              <a:buFont typeface="Arial" panose="020B0604020202020204" pitchFamily="34" charset="0"/>
              <a:buChar char="•"/>
            </a:pPr>
            <a:r>
              <a:rPr lang="fr-FR" sz="2000" dirty="0">
                <a:latin typeface="Calibri" panose="020F0502020204030204" pitchFamily="34" charset="0"/>
                <a:ea typeface="Times New Roman" panose="02020603050405020304" pitchFamily="18" charset="0"/>
                <a:cs typeface="Calibri" panose="020F0502020204030204" pitchFamily="34" charset="0"/>
              </a:rPr>
              <a:t>Services après-vente – présence physique au Maroc et dans les régions concernées. Une </a:t>
            </a:r>
            <a:r>
              <a:rPr lang="fr-FR" sz="2000" dirty="0">
                <a:latin typeface="Calibri" panose="020F0502020204030204" pitchFamily="34" charset="0"/>
              </a:rPr>
              <a:t>attestation d’engagement légalisée dument signée et cachetée par le partenaire régional du fournisseur pour assurer le service après-vente durant la période de garantie. </a:t>
            </a:r>
          </a:p>
        </p:txBody>
      </p:sp>
    </p:spTree>
    <p:extLst>
      <p:ext uri="{BB962C8B-B14F-4D97-AF65-F5344CB8AC3E}">
        <p14:creationId xmlns:p14="http://schemas.microsoft.com/office/powerpoint/2010/main" val="4090524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26</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Méthode de sélection</a:t>
            </a:r>
            <a:endParaRPr lang="fr-FR" sz="2800" b="1" dirty="0">
              <a:solidFill>
                <a:srgbClr val="FFC000"/>
              </a:solidFill>
            </a:endParaRPr>
          </a:p>
        </p:txBody>
      </p:sp>
      <p:sp>
        <p:nvSpPr>
          <p:cNvPr id="9" name="Content Placeholder 2"/>
          <p:cNvSpPr txBox="1">
            <a:spLocks/>
          </p:cNvSpPr>
          <p:nvPr/>
        </p:nvSpPr>
        <p:spPr>
          <a:xfrm>
            <a:off x="2184738" y="1552647"/>
            <a:ext cx="9075063" cy="499093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205" dirty="0">
                <a:solidFill>
                  <a:schemeClr val="tx1"/>
                </a:solidFill>
                <a:latin typeface="Corbel" panose="020B0503020204020204" pitchFamily="34" charset="0"/>
              </a:rPr>
              <a:t>Appel d’offres ouvert. L’offre la moins </a:t>
            </a:r>
            <a:r>
              <a:rPr lang="fr-FR" altLang="fr-FR" sz="2205" dirty="0" err="1">
                <a:solidFill>
                  <a:schemeClr val="tx1"/>
                </a:solidFill>
                <a:latin typeface="Corbel" panose="020B0503020204020204" pitchFamily="34" charset="0"/>
              </a:rPr>
              <a:t>disante</a:t>
            </a:r>
            <a:r>
              <a:rPr lang="fr-FR" altLang="fr-FR" sz="2205" dirty="0">
                <a:solidFill>
                  <a:schemeClr val="tx1"/>
                </a:solidFill>
                <a:latin typeface="Corbel" panose="020B0503020204020204" pitchFamily="34" charset="0"/>
              </a:rPr>
              <a:t> des offres techniquement conforme. La procédure d’évaluation consiste à :</a:t>
            </a:r>
          </a:p>
          <a:p>
            <a:pPr algn="just">
              <a:lnSpc>
                <a:spcPct val="150000"/>
              </a:lnSpc>
            </a:pPr>
            <a:endParaRPr lang="fr-FR" altLang="fr-FR" sz="2205" dirty="0">
              <a:solidFill>
                <a:schemeClr val="tx1"/>
              </a:solidFill>
              <a:latin typeface="Corbel" panose="020B0503020204020204" pitchFamily="34" charset="0"/>
            </a:endParaRPr>
          </a:p>
          <a:p>
            <a:pPr algn="just">
              <a:lnSpc>
                <a:spcPct val="150000"/>
              </a:lnSpc>
            </a:pPr>
            <a:endParaRPr lang="fr-FR" altLang="fr-FR" sz="2205" dirty="0">
              <a:solidFill>
                <a:schemeClr val="tx1"/>
              </a:solidFill>
              <a:latin typeface="Corbel" panose="020B0503020204020204" pitchFamily="34" charset="0"/>
            </a:endParaRPr>
          </a:p>
          <a:p>
            <a:pPr marL="342900" indent="-342900" algn="just">
              <a:lnSpc>
                <a:spcPct val="150000"/>
              </a:lnSpc>
              <a:buFont typeface="Arial" panose="020B0604020202020204" pitchFamily="34" charset="0"/>
              <a:buChar char="•"/>
            </a:pPr>
            <a:r>
              <a:rPr lang="fr-FR" altLang="fr-FR" sz="2205" dirty="0">
                <a:solidFill>
                  <a:schemeClr val="tx1"/>
                </a:solidFill>
                <a:latin typeface="Corbel" panose="020B0503020204020204" pitchFamily="34" charset="0"/>
              </a:rPr>
              <a:t>Examen préliminaire des offres</a:t>
            </a:r>
          </a:p>
          <a:p>
            <a:pPr marL="342900" indent="-342900" algn="just">
              <a:lnSpc>
                <a:spcPct val="150000"/>
              </a:lnSpc>
              <a:buFont typeface="Arial" panose="020B0604020202020204" pitchFamily="34" charset="0"/>
              <a:buChar char="•"/>
            </a:pPr>
            <a:r>
              <a:rPr lang="fr-FR" altLang="fr-FR" sz="2205" dirty="0">
                <a:solidFill>
                  <a:schemeClr val="tx1"/>
                </a:solidFill>
                <a:latin typeface="Corbel" panose="020B0503020204020204" pitchFamily="34" charset="0"/>
              </a:rPr>
              <a:t>Analyse de la conformité technique de l’offre</a:t>
            </a:r>
          </a:p>
          <a:p>
            <a:pPr marL="342900" indent="-342900" algn="just">
              <a:lnSpc>
                <a:spcPct val="150000"/>
              </a:lnSpc>
              <a:buFont typeface="Arial" panose="020B0604020202020204" pitchFamily="34" charset="0"/>
              <a:buChar char="•"/>
            </a:pPr>
            <a:r>
              <a:rPr lang="fr-FR" altLang="fr-FR" sz="2205" dirty="0">
                <a:solidFill>
                  <a:schemeClr val="tx1"/>
                </a:solidFill>
                <a:latin typeface="Corbel" panose="020B0503020204020204" pitchFamily="34" charset="0"/>
              </a:rPr>
              <a:t>Evaluation financière </a:t>
            </a:r>
          </a:p>
          <a:p>
            <a:pPr algn="just">
              <a:lnSpc>
                <a:spcPct val="150000"/>
              </a:lnSpc>
            </a:pPr>
            <a:endParaRPr lang="fr-FR" altLang="fr-FR" sz="2205" dirty="0">
              <a:solidFill>
                <a:schemeClr val="tx1"/>
              </a:solidFill>
              <a:latin typeface="Corbel" panose="020B0503020204020204" pitchFamily="34" charset="0"/>
            </a:endParaRPr>
          </a:p>
          <a:p>
            <a:pPr marL="504163" lvl="1" algn="just">
              <a:buClr>
                <a:schemeClr val="accent5">
                  <a:lumMod val="75000"/>
                </a:schemeClr>
              </a:buClr>
            </a:pPr>
            <a:endParaRPr lang="fr-FR" altLang="fr-FR" sz="2205" dirty="0">
              <a:solidFill>
                <a:schemeClr val="tx2"/>
              </a:solidFill>
              <a:latin typeface="Corbel" panose="020B0503020204020204" pitchFamily="34" charset="0"/>
            </a:endParaRPr>
          </a:p>
          <a:p>
            <a:pPr marL="504163" lvl="1" algn="just">
              <a:buClr>
                <a:schemeClr val="accent5">
                  <a:lumMod val="75000"/>
                </a:schemeClr>
              </a:buClr>
            </a:pPr>
            <a:endParaRPr lang="fr-FR" altLang="fr-FR" sz="2205" dirty="0">
              <a:solidFill>
                <a:schemeClr val="tx2"/>
              </a:solidFill>
            </a:endParaRPr>
          </a:p>
        </p:txBody>
      </p:sp>
      <p:sp>
        <p:nvSpPr>
          <p:cNvPr id="3" name="Rectangle 2"/>
          <p:cNvSpPr/>
          <p:nvPr/>
        </p:nvSpPr>
        <p:spPr>
          <a:xfrm>
            <a:off x="1955425" y="1285989"/>
            <a:ext cx="9462944" cy="525759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71287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10F9B61-7564-4A4E-9D95-8AFD136BAEED}"/>
              </a:ext>
            </a:extLst>
          </p:cNvPr>
          <p:cNvSpPr>
            <a:spLocks noGrp="1"/>
          </p:cNvSpPr>
          <p:nvPr>
            <p:ph type="sldNum" sz="quarter" idx="4294967295"/>
          </p:nvPr>
        </p:nvSpPr>
        <p:spPr/>
        <p:txBody>
          <a:bodyPr/>
          <a:lstStyle/>
          <a:p>
            <a:fld id="{B6F15528-21DE-4FAA-801E-634DDDAF4B2B}" type="slidenum">
              <a:rPr lang="fr-FR" smtClean="0"/>
              <a:t>27</a:t>
            </a:fld>
            <a:endParaRPr lang="fr-FR"/>
          </a:p>
        </p:txBody>
      </p:sp>
      <p:sp>
        <p:nvSpPr>
          <p:cNvPr id="5" name="Rectangle 4">
            <a:extLst>
              <a:ext uri="{FF2B5EF4-FFF2-40B4-BE49-F238E27FC236}">
                <a16:creationId xmlns:a16="http://schemas.microsoft.com/office/drawing/2014/main" id="{0C151DF0-8B31-4028-8650-921DA048403C}"/>
              </a:ext>
            </a:extLst>
          </p:cNvPr>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Méthode de sélection</a:t>
            </a:r>
            <a:endParaRPr lang="fr-FR" sz="2800" b="1" dirty="0">
              <a:solidFill>
                <a:srgbClr val="FFC000"/>
              </a:solidFill>
            </a:endParaRPr>
          </a:p>
        </p:txBody>
      </p:sp>
      <p:sp>
        <p:nvSpPr>
          <p:cNvPr id="6" name="Rectangle 5">
            <a:extLst>
              <a:ext uri="{FF2B5EF4-FFF2-40B4-BE49-F238E27FC236}">
                <a16:creationId xmlns:a16="http://schemas.microsoft.com/office/drawing/2014/main" id="{2FEED513-26A4-41BE-B0CD-055CF7E82F2E}"/>
              </a:ext>
            </a:extLst>
          </p:cNvPr>
          <p:cNvSpPr/>
          <p:nvPr/>
        </p:nvSpPr>
        <p:spPr>
          <a:xfrm>
            <a:off x="1632551" y="1863840"/>
            <a:ext cx="9680067" cy="4164217"/>
          </a:xfrm>
          <a:prstGeom prst="rect">
            <a:avLst/>
          </a:prstGeom>
        </p:spPr>
        <p:txBody>
          <a:bodyPr wrap="square">
            <a:spAutoFit/>
          </a:bodyPr>
          <a:lstStyle/>
          <a:p>
            <a:pPr marL="504163" lvl="1" algn="just">
              <a:buClr>
                <a:schemeClr val="accent5">
                  <a:lumMod val="75000"/>
                </a:schemeClr>
              </a:buClr>
            </a:pPr>
            <a:endParaRPr lang="fr-FR" altLang="fr-FR" sz="2205" dirty="0">
              <a:latin typeface="Corbel" panose="020B0503020204020204" pitchFamily="34" charset="0"/>
            </a:endParaRPr>
          </a:p>
          <a:p>
            <a:pPr marL="504163" lvl="1" algn="just">
              <a:buClr>
                <a:schemeClr val="accent5">
                  <a:lumMod val="75000"/>
                </a:schemeClr>
              </a:buClr>
            </a:pPr>
            <a:r>
              <a:rPr lang="fr-FR" altLang="fr-FR" sz="2205" b="1" dirty="0">
                <a:latin typeface="Corbel" panose="020B0503020204020204" pitchFamily="34" charset="0"/>
              </a:rPr>
              <a:t>Conformité administrative</a:t>
            </a:r>
          </a:p>
          <a:p>
            <a:pPr marL="504163" lvl="1" algn="just">
              <a:buClr>
                <a:schemeClr val="accent5">
                  <a:lumMod val="75000"/>
                </a:schemeClr>
              </a:buClr>
            </a:pPr>
            <a:endParaRPr lang="fr-FR" altLang="fr-FR" sz="2205" dirty="0">
              <a:latin typeface="Corbel" panose="020B0503020204020204" pitchFamily="34" charset="0"/>
            </a:endParaRPr>
          </a:p>
          <a:p>
            <a:pPr marL="504163" lvl="1" algn="just">
              <a:buClr>
                <a:schemeClr val="accent5">
                  <a:lumMod val="75000"/>
                </a:schemeClr>
              </a:buClr>
            </a:pPr>
            <a:r>
              <a:rPr lang="fr-FR" altLang="fr-FR" sz="2205" b="1" dirty="0">
                <a:latin typeface="Corbel" panose="020B0503020204020204" pitchFamily="34" charset="0"/>
              </a:rPr>
              <a:t>Examen détaillé des offres techniques</a:t>
            </a:r>
          </a:p>
          <a:p>
            <a:pPr marL="504163" lvl="1" algn="just">
              <a:buClr>
                <a:schemeClr val="accent5">
                  <a:lumMod val="75000"/>
                </a:schemeClr>
              </a:buClr>
            </a:pPr>
            <a:endParaRPr lang="fr-FR" altLang="fr-FR" sz="2205" b="1" dirty="0">
              <a:latin typeface="Corbel" panose="020B0503020204020204" pitchFamily="34" charset="0"/>
            </a:endParaRPr>
          </a:p>
          <a:p>
            <a:pPr marL="504163" lvl="1" algn="just">
              <a:buClr>
                <a:schemeClr val="accent5">
                  <a:lumMod val="75000"/>
                </a:schemeClr>
              </a:buClr>
            </a:pPr>
            <a:r>
              <a:rPr lang="fr-FR" sz="2205" dirty="0">
                <a:latin typeface="Corbel" panose="020B0503020204020204" pitchFamily="34" charset="0"/>
              </a:rPr>
              <a:t>Adéquation entre l’Offre du Soumissionnaire et les Conditions particulières des fournitures et les délais de livraison</a:t>
            </a:r>
          </a:p>
          <a:p>
            <a:pPr marL="504163" lvl="1" algn="just">
              <a:buClr>
                <a:schemeClr val="accent5">
                  <a:lumMod val="75000"/>
                </a:schemeClr>
              </a:buClr>
            </a:pPr>
            <a:endParaRPr lang="fr-FR" altLang="fr-FR" sz="2205" dirty="0">
              <a:latin typeface="Corbel" panose="020B0503020204020204" pitchFamily="34" charset="0"/>
            </a:endParaRPr>
          </a:p>
          <a:p>
            <a:pPr marL="1008328" lvl="1" indent="-504164" algn="just">
              <a:buClr>
                <a:schemeClr val="accent5">
                  <a:lumMod val="75000"/>
                </a:schemeClr>
              </a:buClr>
              <a:buFont typeface="Times New Roman" panose="02020603050405020304" pitchFamily="18" charset="0"/>
              <a:buAutoNum type="arabicPeriod"/>
            </a:pPr>
            <a:r>
              <a:rPr lang="fr-FR" altLang="fr-FR" sz="2205" dirty="0">
                <a:latin typeface="Corbel" panose="020B0503020204020204" pitchFamily="34" charset="0"/>
              </a:rPr>
              <a:t>Exigences commerciales: termes et conditions</a:t>
            </a:r>
          </a:p>
          <a:p>
            <a:pPr marL="1008328" lvl="1" indent="-504164" algn="just">
              <a:buClr>
                <a:schemeClr val="accent5">
                  <a:lumMod val="75000"/>
                </a:schemeClr>
              </a:buClr>
              <a:buFont typeface="Times New Roman" panose="02020603050405020304" pitchFamily="18" charset="0"/>
              <a:buAutoNum type="arabicPeriod"/>
            </a:pPr>
            <a:r>
              <a:rPr lang="fr-FR" altLang="fr-FR" sz="2205" dirty="0">
                <a:latin typeface="Corbel" panose="020B0503020204020204" pitchFamily="34" charset="0"/>
              </a:rPr>
              <a:t>Examen des conditions particulières des fournitures: spécifications techniques, délai de livraison, tests, garantie…</a:t>
            </a:r>
          </a:p>
          <a:p>
            <a:pPr marL="504163" lvl="1" algn="just">
              <a:buClr>
                <a:schemeClr val="accent5">
                  <a:lumMod val="75000"/>
                </a:schemeClr>
              </a:buClr>
            </a:pPr>
            <a:endParaRPr lang="fr-FR" altLang="fr-FR" sz="2205" dirty="0">
              <a:latin typeface="Corbel" panose="020B0503020204020204" pitchFamily="34" charset="0"/>
            </a:endParaRPr>
          </a:p>
        </p:txBody>
      </p:sp>
    </p:spTree>
    <p:extLst>
      <p:ext uri="{BB962C8B-B14F-4D97-AF65-F5344CB8AC3E}">
        <p14:creationId xmlns:p14="http://schemas.microsoft.com/office/powerpoint/2010/main" val="2278285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4F6E829-DD77-4D83-9186-A8FEA26CE1C1}"/>
              </a:ext>
            </a:extLst>
          </p:cNvPr>
          <p:cNvSpPr>
            <a:spLocks noGrp="1"/>
          </p:cNvSpPr>
          <p:nvPr>
            <p:ph type="sldNum" sz="quarter" idx="4294967295"/>
          </p:nvPr>
        </p:nvSpPr>
        <p:spPr/>
        <p:txBody>
          <a:bodyPr/>
          <a:lstStyle/>
          <a:p>
            <a:fld id="{B6F15528-21DE-4FAA-801E-634DDDAF4B2B}" type="slidenum">
              <a:rPr lang="fr-FR" smtClean="0"/>
              <a:t>28</a:t>
            </a:fld>
            <a:endParaRPr lang="fr-FR"/>
          </a:p>
        </p:txBody>
      </p:sp>
      <p:sp>
        <p:nvSpPr>
          <p:cNvPr id="5" name="Rectangle 4">
            <a:extLst>
              <a:ext uri="{FF2B5EF4-FFF2-40B4-BE49-F238E27FC236}">
                <a16:creationId xmlns:a16="http://schemas.microsoft.com/office/drawing/2014/main" id="{52EFB04F-C158-4BB7-9BCD-02ABA65606B2}"/>
              </a:ext>
            </a:extLst>
          </p:cNvPr>
          <p:cNvSpPr/>
          <p:nvPr/>
        </p:nvSpPr>
        <p:spPr>
          <a:xfrm>
            <a:off x="3361135" y="2372934"/>
            <a:ext cx="6722269" cy="3520194"/>
          </a:xfrm>
          <a:prstGeom prst="rect">
            <a:avLst/>
          </a:prstGeom>
        </p:spPr>
        <p:txBody>
          <a:bodyPr>
            <a:spAutoFit/>
          </a:bodyPr>
          <a:lstStyle/>
          <a:p>
            <a:pPr marL="504163" lvl="1" algn="just">
              <a:buClr>
                <a:schemeClr val="accent5">
                  <a:lumMod val="75000"/>
                </a:schemeClr>
              </a:buClr>
            </a:pPr>
            <a:r>
              <a:rPr lang="fr-FR" altLang="fr-FR" sz="2205" b="1" dirty="0">
                <a:latin typeface="Corbel" panose="020B0503020204020204" pitchFamily="34" charset="0"/>
              </a:rPr>
              <a:t>Evaluation financière et post-qualification</a:t>
            </a:r>
          </a:p>
          <a:p>
            <a:pPr marL="1008328" lvl="1" indent="-504164" algn="just">
              <a:buClr>
                <a:schemeClr val="accent5">
                  <a:lumMod val="75000"/>
                </a:schemeClr>
              </a:buClr>
              <a:buFont typeface="Times New Roman" panose="02020603050405020304" pitchFamily="18" charset="0"/>
              <a:buAutoNum type="arabicPeriod"/>
            </a:pPr>
            <a:endParaRPr lang="fr-FR" altLang="fr-FR" sz="2205" dirty="0">
              <a:highlight>
                <a:srgbClr val="FFFF00"/>
              </a:highlight>
              <a:latin typeface="Corbel" panose="020B0503020204020204" pitchFamily="34" charset="0"/>
            </a:endParaRPr>
          </a:p>
          <a:p>
            <a:pPr marL="1008328" lvl="1" indent="-504164" algn="just">
              <a:buClr>
                <a:schemeClr val="accent5">
                  <a:lumMod val="75000"/>
                </a:schemeClr>
              </a:buClr>
              <a:buFont typeface="Times New Roman" panose="02020603050405020304" pitchFamily="18" charset="0"/>
              <a:buAutoNum type="arabicPeriod"/>
            </a:pPr>
            <a:r>
              <a:rPr lang="fr-FR" altLang="fr-FR" sz="1985" dirty="0">
                <a:latin typeface="Corbel" panose="020B0503020204020204" pitchFamily="34" charset="0"/>
              </a:rPr>
              <a:t>Vérification détaillée des offres financières des offres techniquement conformes</a:t>
            </a:r>
          </a:p>
          <a:p>
            <a:pPr marL="1008328" lvl="1" indent="-504164" algn="just">
              <a:buClr>
                <a:schemeClr val="accent5">
                  <a:lumMod val="75000"/>
                </a:schemeClr>
              </a:buClr>
              <a:buFont typeface="Times New Roman" panose="02020603050405020304" pitchFamily="18" charset="0"/>
              <a:buAutoNum type="arabicPeriod"/>
            </a:pPr>
            <a:r>
              <a:rPr lang="fr-FR" altLang="fr-FR" sz="1985" dirty="0">
                <a:latin typeface="Corbel" panose="020B0503020204020204" pitchFamily="34" charset="0"/>
              </a:rPr>
              <a:t>Vérifications des erreurs arithmétiques et corrections des erreurs</a:t>
            </a:r>
          </a:p>
          <a:p>
            <a:pPr marL="1008328" lvl="1" indent="-504164" algn="just">
              <a:buClr>
                <a:schemeClr val="accent5">
                  <a:lumMod val="75000"/>
                </a:schemeClr>
              </a:buClr>
              <a:buFont typeface="Times New Roman" panose="02020603050405020304" pitchFamily="18" charset="0"/>
              <a:buAutoNum type="arabicPeriod"/>
            </a:pPr>
            <a:r>
              <a:rPr lang="fr-FR" altLang="fr-FR" sz="1985" dirty="0">
                <a:latin typeface="Corbel" panose="020B0503020204020204" pitchFamily="34" charset="0"/>
              </a:rPr>
              <a:t>Analyse du caractère raisonnable des prix de l’offre retenue</a:t>
            </a:r>
          </a:p>
          <a:p>
            <a:pPr marL="1008328" lvl="1" indent="-504164" algn="just">
              <a:buClr>
                <a:schemeClr val="accent5">
                  <a:lumMod val="75000"/>
                </a:schemeClr>
              </a:buClr>
              <a:buFont typeface="Times New Roman" panose="02020603050405020304" pitchFamily="18" charset="0"/>
              <a:buAutoNum type="arabicPeriod"/>
            </a:pPr>
            <a:r>
              <a:rPr lang="fr-FR" altLang="fr-FR" sz="1985" dirty="0">
                <a:latin typeface="Corbel" panose="020B0503020204020204" pitchFamily="34" charset="0"/>
              </a:rPr>
              <a:t>Vérification de la qualification de l’offre retenue: Historique de non performance de contrat, capacité financière, expérience</a:t>
            </a:r>
          </a:p>
        </p:txBody>
      </p:sp>
      <p:sp>
        <p:nvSpPr>
          <p:cNvPr id="6" name="Rectangle 5">
            <a:extLst>
              <a:ext uri="{FF2B5EF4-FFF2-40B4-BE49-F238E27FC236}">
                <a16:creationId xmlns:a16="http://schemas.microsoft.com/office/drawing/2014/main" id="{08B3AB9C-09F3-4A28-B0CE-D1376C42553C}"/>
              </a:ext>
            </a:extLst>
          </p:cNvPr>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Méthode de sélection</a:t>
            </a:r>
            <a:endParaRPr lang="fr-FR" sz="2800" b="1" dirty="0">
              <a:solidFill>
                <a:srgbClr val="FFC000"/>
              </a:solidFill>
            </a:endParaRPr>
          </a:p>
        </p:txBody>
      </p:sp>
    </p:spTree>
    <p:extLst>
      <p:ext uri="{BB962C8B-B14F-4D97-AF65-F5344CB8AC3E}">
        <p14:creationId xmlns:p14="http://schemas.microsoft.com/office/powerpoint/2010/main" val="41073741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29</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Contrat</a:t>
            </a:r>
          </a:p>
        </p:txBody>
      </p:sp>
      <p:sp>
        <p:nvSpPr>
          <p:cNvPr id="3" name="Rectangle 2"/>
          <p:cNvSpPr/>
          <p:nvPr/>
        </p:nvSpPr>
        <p:spPr>
          <a:xfrm>
            <a:off x="2379041" y="1272117"/>
            <a:ext cx="8686457" cy="4437112"/>
          </a:xfrm>
          <a:prstGeom prst="rect">
            <a:avLst/>
          </a:prstGeom>
        </p:spPr>
        <p:txBody>
          <a:bodyPr wrap="square">
            <a:spAutoFit/>
          </a:bodyPr>
          <a:lstStyle/>
          <a:p>
            <a:pPr algn="just"/>
            <a:r>
              <a:rPr lang="fr-FR" sz="3529" dirty="0">
                <a:latin typeface="Corbel" panose="020B0503020204020204" pitchFamily="34" charset="0"/>
              </a:rPr>
              <a:t>Durée prévue des contrats (maximum 30 mois):</a:t>
            </a:r>
          </a:p>
          <a:p>
            <a:pPr algn="just"/>
            <a:endParaRPr lang="fr-FR" sz="3529" dirty="0">
              <a:latin typeface="Corbel" panose="020B0503020204020204" pitchFamily="34" charset="0"/>
            </a:endParaRPr>
          </a:p>
          <a:p>
            <a:r>
              <a:rPr lang="fr-FR" sz="3529" dirty="0">
                <a:latin typeface="Corbel" panose="020B0503020204020204" pitchFamily="34" charset="0"/>
              </a:rPr>
              <a:t>Tranche de base: Tanger-Tétouan-Al Hoceima: 10 mois</a:t>
            </a:r>
          </a:p>
          <a:p>
            <a:endParaRPr lang="fr-FR" sz="3529" dirty="0">
              <a:latin typeface="Corbel" panose="020B0503020204020204" pitchFamily="34" charset="0"/>
            </a:endParaRPr>
          </a:p>
          <a:p>
            <a:r>
              <a:rPr lang="fr-FR" sz="3529" dirty="0">
                <a:latin typeface="Corbel" panose="020B0503020204020204" pitchFamily="34" charset="0"/>
              </a:rPr>
              <a:t>Tranche optionnelle: Fès-Meknès et Marrakech-Safi</a:t>
            </a:r>
            <a:r>
              <a:rPr lang="fr-FR" sz="3529">
                <a:latin typeface="Corbel" panose="020B0503020204020204" pitchFamily="34" charset="0"/>
              </a:rPr>
              <a:t>: </a:t>
            </a:r>
            <a:r>
              <a:rPr lang="fr-FR" sz="3529" smtClean="0">
                <a:latin typeface="Corbel" panose="020B0503020204020204" pitchFamily="34" charset="0"/>
              </a:rPr>
              <a:t>20 </a:t>
            </a:r>
            <a:r>
              <a:rPr lang="fr-FR" sz="3529" dirty="0">
                <a:latin typeface="Corbel" panose="020B0503020204020204" pitchFamily="34" charset="0"/>
              </a:rPr>
              <a:t>mois</a:t>
            </a:r>
            <a:endParaRPr lang="fr-FR" sz="3529" dirty="0"/>
          </a:p>
        </p:txBody>
      </p:sp>
      <p:sp>
        <p:nvSpPr>
          <p:cNvPr id="9" name="Rectangle 8"/>
          <p:cNvSpPr/>
          <p:nvPr/>
        </p:nvSpPr>
        <p:spPr>
          <a:xfrm>
            <a:off x="1826564" y="1116526"/>
            <a:ext cx="9469248" cy="48136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2745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Connecteur droit 79"/>
          <p:cNvCxnSpPr/>
          <p:nvPr/>
        </p:nvCxnSpPr>
        <p:spPr>
          <a:xfrm flipV="1">
            <a:off x="9521011" y="4002380"/>
            <a:ext cx="0" cy="388621"/>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11180389" y="4025480"/>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12818029" y="4002380"/>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Contexte de la mission</a:t>
            </a:r>
          </a:p>
        </p:txBody>
      </p:sp>
      <p:graphicFrame>
        <p:nvGraphicFramePr>
          <p:cNvPr id="18" name="Tableau 17"/>
          <p:cNvGraphicFramePr>
            <a:graphicFrameLocks noGrp="1"/>
          </p:cNvGraphicFramePr>
          <p:nvPr/>
        </p:nvGraphicFramePr>
        <p:xfrm>
          <a:off x="349251" y="1496289"/>
          <a:ext cx="6128877" cy="2786945"/>
        </p:xfrm>
        <a:graphic>
          <a:graphicData uri="http://schemas.openxmlformats.org/drawingml/2006/table">
            <a:tbl>
              <a:tblPr firstRow="1" bandRow="1">
                <a:tableStyleId>{5C22544A-7EE6-4342-B048-85BDC9FD1C3A}</a:tableStyleId>
              </a:tblPr>
              <a:tblGrid>
                <a:gridCol w="4138072">
                  <a:extLst>
                    <a:ext uri="{9D8B030D-6E8A-4147-A177-3AD203B41FA5}">
                      <a16:colId xmlns:a16="http://schemas.microsoft.com/office/drawing/2014/main" val="20000"/>
                    </a:ext>
                  </a:extLst>
                </a:gridCol>
                <a:gridCol w="1990805">
                  <a:extLst>
                    <a:ext uri="{9D8B030D-6E8A-4147-A177-3AD203B41FA5}">
                      <a16:colId xmlns:a16="http://schemas.microsoft.com/office/drawing/2014/main" val="20001"/>
                    </a:ext>
                  </a:extLst>
                </a:gridCol>
              </a:tblGrid>
              <a:tr h="370825">
                <a:tc>
                  <a:txBody>
                    <a:bodyPr/>
                    <a:lstStyle/>
                    <a:p>
                      <a:pPr algn="r"/>
                      <a:r>
                        <a:rPr lang="fr-FR" sz="1500" u="sng" dirty="0">
                          <a:solidFill>
                            <a:srgbClr val="0070C0"/>
                          </a:solidFill>
                        </a:rPr>
                        <a:t>Type de financement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70C0"/>
                          </a:solidFill>
                        </a:rPr>
                        <a:t>Don</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25">
                <a:tc>
                  <a:txBody>
                    <a:bodyPr/>
                    <a:lstStyle/>
                    <a:p>
                      <a:pPr algn="r"/>
                      <a:r>
                        <a:rPr lang="fr-FR" sz="1500" b="1" u="sng" dirty="0">
                          <a:solidFill>
                            <a:srgbClr val="0070C0"/>
                          </a:solidFill>
                        </a:rPr>
                        <a:t>Durée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5 ans</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825">
                <a:tc>
                  <a:txBody>
                    <a:bodyPr/>
                    <a:lstStyle/>
                    <a:p>
                      <a:pPr algn="r"/>
                      <a:r>
                        <a:rPr lang="fr-FR" sz="1500" b="1" u="sng" dirty="0">
                          <a:solidFill>
                            <a:srgbClr val="0070C0"/>
                          </a:solidFill>
                        </a:rPr>
                        <a:t>Date de signature du Compact II:</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70C0"/>
                          </a:solidFill>
                        </a:rPr>
                        <a:t>30 novembre 2015</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6199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500" b="1" u="sng" dirty="0">
                          <a:solidFill>
                            <a:srgbClr val="0070C0"/>
                          </a:solidFill>
                        </a:rPr>
                        <a:t>Date de signature de l’accord d’exécution avec le MENFPESRS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70C0"/>
                          </a:solidFill>
                        </a:rPr>
                        <a:t>6 décembre 2016 </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0211327"/>
                  </a:ext>
                </a:extLst>
              </a:tr>
              <a:tr h="370825">
                <a:tc>
                  <a:txBody>
                    <a:bodyPr/>
                    <a:lstStyle/>
                    <a:p>
                      <a:pPr algn="r"/>
                      <a:r>
                        <a:rPr lang="fr-FR" sz="1500" b="1" u="sng" dirty="0">
                          <a:solidFill>
                            <a:srgbClr val="0070C0"/>
                          </a:solidFill>
                        </a:rPr>
                        <a:t>Date d’entrée en vigueur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30 juin 2017</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25">
                <a:tc>
                  <a:txBody>
                    <a:bodyPr/>
                    <a:lstStyle/>
                    <a:p>
                      <a:pPr algn="r"/>
                      <a:r>
                        <a:rPr lang="fr-FR" sz="1500" b="1" u="sng" dirty="0">
                          <a:solidFill>
                            <a:srgbClr val="0070C0"/>
                          </a:solidFill>
                        </a:rPr>
                        <a:t>Montant - MCC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450 M. USD</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25">
                <a:tc>
                  <a:txBody>
                    <a:bodyPr/>
                    <a:lstStyle/>
                    <a:p>
                      <a:pPr algn="r"/>
                      <a:r>
                        <a:rPr lang="fr-FR" sz="1500" b="1" u="sng" dirty="0">
                          <a:solidFill>
                            <a:srgbClr val="0070C0"/>
                          </a:solidFill>
                        </a:rPr>
                        <a:t>Montant - GM (15% au moins) :</a:t>
                      </a:r>
                    </a:p>
                  </a:txBody>
                  <a:tcPr marL="91437" marR="91437" marT="45718" marB="45718"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rgbClr val="0070C0"/>
                          </a:solidFill>
                        </a:rPr>
                        <a:t>82 M.</a:t>
                      </a:r>
                      <a:r>
                        <a:rPr lang="fr-FR" sz="1500" baseline="0" dirty="0">
                          <a:solidFill>
                            <a:srgbClr val="0070C0"/>
                          </a:solidFill>
                        </a:rPr>
                        <a:t> </a:t>
                      </a:r>
                      <a:r>
                        <a:rPr lang="fr-FR" sz="1500" dirty="0">
                          <a:solidFill>
                            <a:srgbClr val="0070C0"/>
                          </a:solidFill>
                        </a:rPr>
                        <a:t>USD</a:t>
                      </a:r>
                    </a:p>
                  </a:txBody>
                  <a:tcPr marL="91437" marR="91437" marT="45718" marB="45718"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9" name="Rectangle 18"/>
          <p:cNvSpPr/>
          <p:nvPr/>
        </p:nvSpPr>
        <p:spPr>
          <a:xfrm>
            <a:off x="245525" y="1174387"/>
            <a:ext cx="303159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Caractéristiques</a:t>
            </a:r>
            <a:r>
              <a:rPr kumimoji="0" lang="en-US"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70C0"/>
                </a:solidFill>
                <a:effectLst/>
                <a:uLnTx/>
                <a:uFillTx/>
                <a:latin typeface="Bell MT" pitchFamily="18" charset="0"/>
                <a:ea typeface="+mn-ea"/>
                <a:cs typeface="Arial" panose="020B0604020202020204" pitchFamily="34" charset="0"/>
              </a:rPr>
              <a:t>II</a:t>
            </a:r>
            <a:endParaRPr kumimoji="0" lang="en-US" sz="1600" b="1" i="0" u="sng" strike="noStrike" kern="1200" cap="none" spc="0" normalizeH="0" baseline="0" noProof="0" dirty="0">
              <a:ln>
                <a:noFill/>
              </a:ln>
              <a:solidFill>
                <a:srgbClr val="0070C0"/>
              </a:solidFill>
              <a:effectLst/>
              <a:uLnTx/>
              <a:uFillTx/>
              <a:latin typeface="Bell MT" pitchFamily="18" charset="0"/>
              <a:ea typeface="+mn-ea"/>
              <a:cs typeface="+mn-cs"/>
            </a:endParaRPr>
          </a:p>
        </p:txBody>
      </p:sp>
      <p:cxnSp>
        <p:nvCxnSpPr>
          <p:cNvPr id="21" name="Connecteur droit 20"/>
          <p:cNvCxnSpPr/>
          <p:nvPr/>
        </p:nvCxnSpPr>
        <p:spPr>
          <a:xfrm>
            <a:off x="6722269" y="1343120"/>
            <a:ext cx="0" cy="5373047"/>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929641" y="3247814"/>
            <a:ext cx="33409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Projets structurants</a:t>
            </a:r>
            <a:r>
              <a:rPr kumimoji="0" lang="en-US" sz="1600" b="1" i="0" u="sng" strike="noStrike" kern="0" cap="none" spc="0" normalizeH="0" baseline="0" noProof="0" dirty="0">
                <a:ln>
                  <a:noFill/>
                </a:ln>
                <a:solidFill>
                  <a:srgbClr val="0070C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70C0"/>
                </a:solidFill>
                <a:effectLst/>
                <a:uLnTx/>
                <a:uFillTx/>
                <a:latin typeface="Bell MT" pitchFamily="18" charset="0"/>
                <a:ea typeface="+mn-ea"/>
                <a:cs typeface="Arial" panose="020B0604020202020204" pitchFamily="34" charset="0"/>
              </a:rPr>
              <a:t>II</a:t>
            </a:r>
          </a:p>
        </p:txBody>
      </p:sp>
      <p:cxnSp>
        <p:nvCxnSpPr>
          <p:cNvPr id="23" name="Connecteur en angle 22"/>
          <p:cNvCxnSpPr>
            <a:stCxn id="29" idx="1"/>
          </p:cNvCxnSpPr>
          <p:nvPr/>
        </p:nvCxnSpPr>
        <p:spPr>
          <a:xfrm rot="10800000" flipH="1" flipV="1">
            <a:off x="7110634" y="3853137"/>
            <a:ext cx="12699" cy="1371984"/>
          </a:xfrm>
          <a:prstGeom prst="bentConnector3">
            <a:avLst>
              <a:gd name="adj1" fmla="val -1800000"/>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9805823" y="4325035"/>
            <a:ext cx="1511940" cy="52729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Rectangle 26"/>
          <p:cNvSpPr/>
          <p:nvPr/>
        </p:nvSpPr>
        <p:spPr>
          <a:xfrm>
            <a:off x="9780422" y="4086215"/>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grpSp>
        <p:nvGrpSpPr>
          <p:cNvPr id="28" name="Groupe 27"/>
          <p:cNvGrpSpPr/>
          <p:nvPr/>
        </p:nvGrpSpPr>
        <p:grpSpPr>
          <a:xfrm>
            <a:off x="7110635" y="3653291"/>
            <a:ext cx="6012183" cy="397838"/>
            <a:chOff x="4082458" y="1414687"/>
            <a:chExt cx="6012419" cy="397854"/>
          </a:xfrm>
        </p:grpSpPr>
        <p:sp>
          <p:nvSpPr>
            <p:cNvPr id="29" name="Rectangle à coins arrondis 28"/>
            <p:cNvSpPr/>
            <p:nvPr/>
          </p:nvSpPr>
          <p:spPr>
            <a:xfrm>
              <a:off x="4082458" y="1416541"/>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ectangle 29"/>
            <p:cNvSpPr/>
            <p:nvPr/>
          </p:nvSpPr>
          <p:spPr>
            <a:xfrm>
              <a:off x="4145729" y="1444389"/>
              <a:ext cx="907143"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1 :</a:t>
              </a:r>
            </a:p>
          </p:txBody>
        </p:sp>
        <p:sp>
          <p:nvSpPr>
            <p:cNvPr id="31" name="Rectangle à coins arrondis 30"/>
            <p:cNvSpPr/>
            <p:nvPr/>
          </p:nvSpPr>
          <p:spPr>
            <a:xfrm>
              <a:off x="5159177" y="1416541"/>
              <a:ext cx="4935700"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5774114" y="1414687"/>
              <a:ext cx="3664416"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70C0"/>
                  </a:solidFill>
                  <a:effectLst/>
                  <a:uLnTx/>
                  <a:uFillTx/>
                  <a:latin typeface="Calibri"/>
                  <a:ea typeface="+mn-ea"/>
                  <a:cs typeface="+mn-cs"/>
                </a:rPr>
                <a:t>Éducation et formation pour l’employabilité</a:t>
              </a:r>
            </a:p>
          </p:txBody>
        </p:sp>
      </p:grpSp>
      <p:grpSp>
        <p:nvGrpSpPr>
          <p:cNvPr id="33" name="Groupe 32"/>
          <p:cNvGrpSpPr/>
          <p:nvPr/>
        </p:nvGrpSpPr>
        <p:grpSpPr>
          <a:xfrm>
            <a:off x="8105545" y="4077625"/>
            <a:ext cx="1550039" cy="777982"/>
            <a:chOff x="4677916" y="1786892"/>
            <a:chExt cx="1550100" cy="778012"/>
          </a:xfrm>
        </p:grpSpPr>
        <p:sp>
          <p:nvSpPr>
            <p:cNvPr id="34" name="Rectangle à coins arrondis 33"/>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5" name="Rectangle 34"/>
            <p:cNvSpPr/>
            <p:nvPr/>
          </p:nvSpPr>
          <p:spPr>
            <a:xfrm>
              <a:off x="4677916" y="1786892"/>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00B05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00B050"/>
                </a:solidFill>
                <a:effectLst/>
                <a:uLnTx/>
                <a:uFillTx/>
                <a:latin typeface="Calibri"/>
                <a:ea typeface="Arial" pitchFamily="34" charset="0"/>
                <a:cs typeface="Times New Roman" pitchFamily="18" charset="0"/>
              </a:endParaRPr>
            </a:p>
          </p:txBody>
        </p:sp>
        <p:sp>
          <p:nvSpPr>
            <p:cNvPr id="36" name="Rectangle 35"/>
            <p:cNvSpPr/>
            <p:nvPr/>
          </p:nvSpPr>
          <p:spPr>
            <a:xfrm>
              <a:off x="4751139" y="2031214"/>
              <a:ext cx="1441753" cy="52324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E</a:t>
              </a:r>
              <a:r>
                <a:rPr kumimoji="0" lang="fr-FR" sz="1400" b="1" i="0" u="none" strike="noStrike" kern="1200" cap="none" spc="0" normalizeH="0" baseline="0" noProof="0" dirty="0" smtClean="0">
                  <a:ln>
                    <a:noFill/>
                  </a:ln>
                  <a:solidFill>
                    <a:prstClr val="white"/>
                  </a:solidFill>
                  <a:effectLst/>
                  <a:uLnTx/>
                  <a:uFillTx/>
                  <a:latin typeface="Calibri"/>
                  <a:ea typeface="+mn-ea"/>
                  <a:cs typeface="Times New Roman" pitchFamily="18" charset="0"/>
                </a:rPr>
                <a:t>ducation </a:t>
              </a: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Secondaire</a:t>
              </a:r>
            </a:p>
          </p:txBody>
        </p:sp>
      </p:grpSp>
      <p:sp>
        <p:nvSpPr>
          <p:cNvPr id="37" name="Rectangle 36"/>
          <p:cNvSpPr/>
          <p:nvPr/>
        </p:nvSpPr>
        <p:spPr>
          <a:xfrm>
            <a:off x="9805824" y="4317603"/>
            <a:ext cx="151194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Formation Professionnelle </a:t>
            </a:r>
          </a:p>
        </p:txBody>
      </p:sp>
      <p:cxnSp>
        <p:nvCxnSpPr>
          <p:cNvPr id="38" name="Connecteur droit 37"/>
          <p:cNvCxnSpPr/>
          <p:nvPr/>
        </p:nvCxnSpPr>
        <p:spPr>
          <a:xfrm flipV="1">
            <a:off x="12814275" y="5378126"/>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11196255" y="5384634"/>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9525863" y="5320814"/>
            <a:ext cx="0" cy="38862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7123335" y="5027127"/>
            <a:ext cx="5999483" cy="395984"/>
            <a:chOff x="4082458" y="3702518"/>
            <a:chExt cx="5895042" cy="396000"/>
          </a:xfrm>
        </p:grpSpPr>
        <p:sp>
          <p:nvSpPr>
            <p:cNvPr id="42" name="Rectangle à coins arrondis 41"/>
            <p:cNvSpPr/>
            <p:nvPr/>
          </p:nvSpPr>
          <p:spPr>
            <a:xfrm>
              <a:off x="4082458" y="3702518"/>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43" name="Rectangle 42"/>
            <p:cNvSpPr/>
            <p:nvPr/>
          </p:nvSpPr>
          <p:spPr>
            <a:xfrm>
              <a:off x="4153643" y="3730366"/>
              <a:ext cx="891316"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2 :</a:t>
              </a:r>
            </a:p>
          </p:txBody>
        </p:sp>
        <p:sp>
          <p:nvSpPr>
            <p:cNvPr id="44" name="Rectangle à coins arrondis 43"/>
            <p:cNvSpPr/>
            <p:nvPr/>
          </p:nvSpPr>
          <p:spPr>
            <a:xfrm>
              <a:off x="5159177" y="3702518"/>
              <a:ext cx="4818323"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45" name="Rectangle 44"/>
            <p:cNvSpPr/>
            <p:nvPr/>
          </p:nvSpPr>
          <p:spPr>
            <a:xfrm>
              <a:off x="6502288" y="3705094"/>
              <a:ext cx="1969565" cy="32317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70C0"/>
                  </a:solidFill>
                  <a:effectLst/>
                  <a:uLnTx/>
                  <a:uFillTx/>
                  <a:latin typeface="Calibri"/>
                  <a:ea typeface="+mn-ea"/>
                  <a:cs typeface="+mn-cs"/>
                </a:rPr>
                <a:t>Productivité du foncier</a:t>
              </a:r>
            </a:p>
          </p:txBody>
        </p:sp>
      </p:grpSp>
      <p:grpSp>
        <p:nvGrpSpPr>
          <p:cNvPr id="46" name="Groupe 45"/>
          <p:cNvGrpSpPr/>
          <p:nvPr/>
        </p:nvGrpSpPr>
        <p:grpSpPr>
          <a:xfrm>
            <a:off x="8170012" y="5458441"/>
            <a:ext cx="1523011" cy="781063"/>
            <a:chOff x="4347015" y="3271278"/>
            <a:chExt cx="1523071" cy="781094"/>
          </a:xfrm>
        </p:grpSpPr>
        <p:sp>
          <p:nvSpPr>
            <p:cNvPr id="47" name="Rectangle à coins arrondis 46"/>
            <p:cNvSpPr/>
            <p:nvPr/>
          </p:nvSpPr>
          <p:spPr>
            <a:xfrm>
              <a:off x="4358086"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8" name="Rectangle 47"/>
            <p:cNvSpPr/>
            <p:nvPr/>
          </p:nvSpPr>
          <p:spPr>
            <a:xfrm>
              <a:off x="4347015" y="3271278"/>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49" name="Rectangle 48"/>
            <p:cNvSpPr/>
            <p:nvPr/>
          </p:nvSpPr>
          <p:spPr>
            <a:xfrm>
              <a:off x="4388844" y="3624356"/>
              <a:ext cx="1441753" cy="30778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Gouvernance</a:t>
              </a:r>
            </a:p>
          </p:txBody>
        </p:sp>
      </p:grpSp>
      <p:grpSp>
        <p:nvGrpSpPr>
          <p:cNvPr id="50" name="Groupe 49"/>
          <p:cNvGrpSpPr/>
          <p:nvPr/>
        </p:nvGrpSpPr>
        <p:grpSpPr>
          <a:xfrm>
            <a:off x="9846375" y="5457759"/>
            <a:ext cx="1530991" cy="775656"/>
            <a:chOff x="5924462" y="3281741"/>
            <a:chExt cx="1531052" cy="775686"/>
          </a:xfrm>
        </p:grpSpPr>
        <p:sp>
          <p:nvSpPr>
            <p:cNvPr id="51" name="Rectangle à coins arrondis 50"/>
            <p:cNvSpPr/>
            <p:nvPr/>
          </p:nvSpPr>
          <p:spPr>
            <a:xfrm>
              <a:off x="5943514" y="3528227"/>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2" name="Rectangle 51"/>
            <p:cNvSpPr/>
            <p:nvPr/>
          </p:nvSpPr>
          <p:spPr>
            <a:xfrm>
              <a:off x="5924462" y="3281741"/>
              <a:ext cx="820835"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53" name="Rectangle 52"/>
            <p:cNvSpPr/>
            <p:nvPr/>
          </p:nvSpPr>
          <p:spPr>
            <a:xfrm>
              <a:off x="5976629" y="3624356"/>
              <a:ext cx="1441753" cy="30778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Rural</a:t>
              </a:r>
            </a:p>
          </p:txBody>
        </p:sp>
      </p:grpSp>
      <p:grpSp>
        <p:nvGrpSpPr>
          <p:cNvPr id="54" name="Groupe 53"/>
          <p:cNvGrpSpPr/>
          <p:nvPr/>
        </p:nvGrpSpPr>
        <p:grpSpPr>
          <a:xfrm>
            <a:off x="11452789" y="5457760"/>
            <a:ext cx="1517634" cy="781064"/>
            <a:chOff x="7530940" y="3271277"/>
            <a:chExt cx="1517694" cy="781095"/>
          </a:xfrm>
        </p:grpSpPr>
        <p:sp>
          <p:nvSpPr>
            <p:cNvPr id="55" name="Rectangle à coins arrondis 54"/>
            <p:cNvSpPr/>
            <p:nvPr/>
          </p:nvSpPr>
          <p:spPr>
            <a:xfrm>
              <a:off x="7536634"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6" name="Rectangle 55"/>
            <p:cNvSpPr/>
            <p:nvPr/>
          </p:nvSpPr>
          <p:spPr>
            <a:xfrm>
              <a:off x="7530940" y="3271277"/>
              <a:ext cx="820834" cy="2770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57" name="Rectangle 56"/>
            <p:cNvSpPr/>
            <p:nvPr/>
          </p:nvSpPr>
          <p:spPr>
            <a:xfrm>
              <a:off x="7571757" y="3511871"/>
              <a:ext cx="1441753" cy="52324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Industriel</a:t>
              </a:r>
            </a:p>
          </p:txBody>
        </p:sp>
      </p:grpSp>
      <p:sp>
        <p:nvSpPr>
          <p:cNvPr id="74" name="Rectangle à coins arrondis 73"/>
          <p:cNvSpPr/>
          <p:nvPr/>
        </p:nvSpPr>
        <p:spPr>
          <a:xfrm>
            <a:off x="11443928" y="4317143"/>
            <a:ext cx="1511940" cy="52729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6" name="Rectangle 75"/>
          <p:cNvSpPr/>
          <p:nvPr/>
        </p:nvSpPr>
        <p:spPr>
          <a:xfrm>
            <a:off x="11418529" y="4078322"/>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77" name="Rectangle 76"/>
          <p:cNvSpPr/>
          <p:nvPr/>
        </p:nvSpPr>
        <p:spPr>
          <a:xfrm>
            <a:off x="11431077" y="4413180"/>
            <a:ext cx="1511940"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Emploi</a:t>
            </a:r>
          </a:p>
        </p:txBody>
      </p:sp>
    </p:spTree>
    <p:extLst>
      <p:ext uri="{BB962C8B-B14F-4D97-AF65-F5344CB8AC3E}">
        <p14:creationId xmlns:p14="http://schemas.microsoft.com/office/powerpoint/2010/main" val="17363515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9492600" y="5090358"/>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30</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Contrat</a:t>
            </a:r>
          </a:p>
        </p:txBody>
      </p:sp>
      <p:sp>
        <p:nvSpPr>
          <p:cNvPr id="3" name="Rectangle 2"/>
          <p:cNvSpPr/>
          <p:nvPr/>
        </p:nvSpPr>
        <p:spPr>
          <a:xfrm>
            <a:off x="1968664" y="1224563"/>
            <a:ext cx="9315144" cy="5523307"/>
          </a:xfrm>
          <a:prstGeom prst="rect">
            <a:avLst/>
          </a:prstGeom>
        </p:spPr>
        <p:txBody>
          <a:bodyPr wrap="square">
            <a:spAutoFit/>
          </a:bodyPr>
          <a:lstStyle/>
          <a:p>
            <a:pPr algn="just"/>
            <a:endParaRPr lang="fr-FR" sz="3529" dirty="0">
              <a:latin typeface="Corbel" panose="020B0503020204020204" pitchFamily="34" charset="0"/>
            </a:endParaRPr>
          </a:p>
          <a:p>
            <a:pPr algn="just"/>
            <a:endParaRPr lang="fr-FR" sz="3529" dirty="0">
              <a:latin typeface="Corbel" panose="020B0503020204020204" pitchFamily="34" charset="0"/>
            </a:endParaRPr>
          </a:p>
          <a:p>
            <a:pPr algn="just"/>
            <a:r>
              <a:rPr lang="fr-FR" sz="3529" dirty="0">
                <a:latin typeface="Corbel" panose="020B0503020204020204" pitchFamily="34" charset="0"/>
              </a:rPr>
              <a:t>L’Agence MCA-Morocco pourrait décider d’activer, à sa seule discrétion, les tranches optionnelles. La décision dépend de la satisfaction de MCA durant la tranche de base et de la disponibilité des fonds </a:t>
            </a:r>
          </a:p>
          <a:p>
            <a:pPr algn="just"/>
            <a:endParaRPr lang="fr-FR" sz="3529" dirty="0"/>
          </a:p>
          <a:p>
            <a:pPr algn="just"/>
            <a:endParaRPr lang="fr-FR" sz="3529" dirty="0"/>
          </a:p>
          <a:p>
            <a:pPr algn="just"/>
            <a:endParaRPr lang="fr-FR" sz="3529" dirty="0"/>
          </a:p>
        </p:txBody>
      </p:sp>
      <p:sp>
        <p:nvSpPr>
          <p:cNvPr id="9" name="Rectangle 8"/>
          <p:cNvSpPr/>
          <p:nvPr/>
        </p:nvSpPr>
        <p:spPr>
          <a:xfrm>
            <a:off x="1814560" y="1224562"/>
            <a:ext cx="9469248" cy="549785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129727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31</a:t>
            </a:fld>
            <a:r>
              <a:rPr lang="fr-FR" sz="1400" b="1" dirty="0">
                <a:solidFill>
                  <a:schemeClr val="accent2">
                    <a:lumMod val="50000"/>
                  </a:schemeClr>
                </a:solidFill>
              </a:rPr>
              <a:t>-</a:t>
            </a:r>
          </a:p>
        </p:txBody>
      </p:sp>
      <p:sp>
        <p:nvSpPr>
          <p:cNvPr id="5" name="Rectangle 4"/>
          <p:cNvSpPr/>
          <p:nvPr/>
        </p:nvSpPr>
        <p:spPr>
          <a:xfrm>
            <a:off x="266" y="149"/>
            <a:ext cx="13444009" cy="11905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4193" y="1853986"/>
            <a:ext cx="10357079" cy="1394254"/>
            <a:chOff x="526358" y="986563"/>
            <a:chExt cx="10357486" cy="1394308"/>
          </a:xfrm>
        </p:grpSpPr>
        <p:grpSp>
          <p:nvGrpSpPr>
            <p:cNvPr id="79" name="Groupe 78"/>
            <p:cNvGrpSpPr/>
            <p:nvPr/>
          </p:nvGrpSpPr>
          <p:grpSpPr>
            <a:xfrm>
              <a:off x="526358" y="1457509"/>
              <a:ext cx="688412" cy="923362"/>
              <a:chOff x="1907704" y="1527351"/>
              <a:chExt cx="688412" cy="923362"/>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4193" y="3526501"/>
            <a:ext cx="10357079" cy="1395562"/>
            <a:chOff x="526358" y="2596706"/>
            <a:chExt cx="10357486" cy="1395616"/>
          </a:xfrm>
        </p:grpSpPr>
        <p:grpSp>
          <p:nvGrpSpPr>
            <p:cNvPr id="84" name="Groupe 83"/>
            <p:cNvGrpSpPr/>
            <p:nvPr/>
          </p:nvGrpSpPr>
          <p:grpSpPr>
            <a:xfrm>
              <a:off x="526358" y="3068960"/>
              <a:ext cx="688412" cy="923362"/>
              <a:chOff x="1907704" y="1527351"/>
              <a:chExt cx="688412" cy="923362"/>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480" y="5108624"/>
            <a:ext cx="10362792" cy="1394254"/>
            <a:chOff x="520644" y="4194964"/>
            <a:chExt cx="10363200" cy="1394308"/>
          </a:xfrm>
        </p:grpSpPr>
        <p:grpSp>
          <p:nvGrpSpPr>
            <p:cNvPr id="89" name="Groupe 88"/>
            <p:cNvGrpSpPr/>
            <p:nvPr/>
          </p:nvGrpSpPr>
          <p:grpSpPr>
            <a:xfrm>
              <a:off x="520644" y="4665910"/>
              <a:ext cx="688412" cy="923362"/>
              <a:chOff x="1907704" y="1527351"/>
              <a:chExt cx="688412" cy="923362"/>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0" y="1527351"/>
                <a:ext cx="535739" cy="923362"/>
              </a:xfrm>
              <a:prstGeom prst="rect">
                <a:avLst/>
              </a:prstGeom>
              <a:noFill/>
            </p:spPr>
            <p:txBody>
              <a:bodyPr wrap="none" lIns="91437" tIns="45718" rIns="91437" bIns="4571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508" y="1975208"/>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395" y="3585181"/>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395" y="5222266"/>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985" y="2310907"/>
            <a:ext cx="9161768" cy="770980"/>
          </a:xfrm>
          <a:prstGeom prst="rect">
            <a:avLst/>
          </a:prstGeom>
        </p:spPr>
        <p:txBody>
          <a:bodyPr wrap="square">
            <a:spAutoFit/>
          </a:bodyPr>
          <a:lstStyle/>
          <a:p>
            <a:pPr algn="just"/>
            <a:r>
              <a:rPr lang="fr-FR" sz="2205" b="1" kern="0" dirty="0">
                <a:cs typeface="Arial" panose="020B0604020202020204" pitchFamily="34" charset="0"/>
              </a:rPr>
              <a:t>Présentation des termes de référence : contexte, objectif et étendue de la mission</a:t>
            </a:r>
            <a:r>
              <a:rPr lang="fr-MA" b="1" kern="0" dirty="0">
                <a:cs typeface="Arial" panose="020B0604020202020204" pitchFamily="34" charset="0"/>
              </a:rPr>
              <a:t>.</a:t>
            </a:r>
            <a:endParaRPr lang="en-US" b="1" dirty="0"/>
          </a:p>
        </p:txBody>
      </p:sp>
      <p:sp>
        <p:nvSpPr>
          <p:cNvPr id="97" name="Rectangle 96"/>
          <p:cNvSpPr/>
          <p:nvPr/>
        </p:nvSpPr>
        <p:spPr>
          <a:xfrm>
            <a:off x="2401508" y="3985060"/>
            <a:ext cx="9136246" cy="770980"/>
          </a:xfrm>
          <a:prstGeom prst="rect">
            <a:avLst/>
          </a:prstGeom>
        </p:spPr>
        <p:txBody>
          <a:bodyPr wrap="square">
            <a:spAutoFit/>
          </a:bodyPr>
          <a:lstStyle/>
          <a:p>
            <a:pPr algn="just"/>
            <a:r>
              <a:rPr lang="fr-FR" sz="2205"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375987" y="5621820"/>
            <a:ext cx="7474167" cy="431657"/>
          </a:xfrm>
          <a:prstGeom prst="rect">
            <a:avLst/>
          </a:prstGeom>
        </p:spPr>
        <p:txBody>
          <a:bodyPr wrap="square">
            <a:spAutoFit/>
          </a:bodyPr>
          <a:lstStyle/>
          <a:p>
            <a:pPr algn="just"/>
            <a:r>
              <a:rPr lang="fr-FR" sz="2205"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492830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32</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Dispositions fiscales</a:t>
            </a:r>
          </a:p>
        </p:txBody>
      </p:sp>
      <p:sp>
        <p:nvSpPr>
          <p:cNvPr id="3" name="Rectangle 2"/>
          <p:cNvSpPr/>
          <p:nvPr/>
        </p:nvSpPr>
        <p:spPr>
          <a:xfrm>
            <a:off x="1421804" y="1493956"/>
            <a:ext cx="11048565" cy="5589800"/>
          </a:xfrm>
          <a:prstGeom prst="rect">
            <a:avLst/>
          </a:prstGeom>
        </p:spPr>
        <p:txBody>
          <a:bodyPr wrap="square">
            <a:spAutoFit/>
          </a:bodyPr>
          <a:lstStyle/>
          <a:p>
            <a:pPr marL="244636" lvl="1" algn="ctr">
              <a:lnSpc>
                <a:spcPct val="150000"/>
              </a:lnSpc>
              <a:buClr>
                <a:schemeClr val="accent5">
                  <a:lumMod val="75000"/>
                </a:schemeClr>
              </a:buClr>
            </a:pPr>
            <a:r>
              <a:rPr lang="fr-FR" sz="2205" b="1" dirty="0">
                <a:solidFill>
                  <a:srgbClr val="C00000"/>
                </a:solidFill>
              </a:rPr>
              <a:t>Taxe sur la valeur ajoutée / droits et taxes à l’importation </a:t>
            </a:r>
          </a:p>
          <a:p>
            <a:pPr marL="559733" lvl="1" indent="-315097" algn="just">
              <a:lnSpc>
                <a:spcPct val="150000"/>
              </a:lnSpc>
              <a:buClr>
                <a:schemeClr val="accent5">
                  <a:lumMod val="75000"/>
                </a:schemeClr>
              </a:buClr>
              <a:buFont typeface="Wingdings" panose="05000000000000000000" pitchFamily="2" charset="2"/>
              <a:buChar char="v"/>
            </a:pPr>
            <a:r>
              <a:rPr lang="fr-FR" sz="1764" dirty="0"/>
              <a:t>Les prestations financées dans le cadre de l’Accord 609(g) ou du Compact sont exonérées de la taxe sur la valeur ajoutée, y compris la TVA et les droits à l’importation.</a:t>
            </a:r>
          </a:p>
          <a:p>
            <a:pPr marL="559733" lvl="1" indent="-315097" algn="just">
              <a:lnSpc>
                <a:spcPct val="150000"/>
              </a:lnSpc>
              <a:buClr>
                <a:schemeClr val="accent5">
                  <a:lumMod val="75000"/>
                </a:schemeClr>
              </a:buClr>
              <a:buFont typeface="Wingdings" panose="05000000000000000000" pitchFamily="2" charset="2"/>
              <a:buChar char="v"/>
            </a:pPr>
            <a:r>
              <a:rPr lang="fr-FR" sz="1764" dirty="0"/>
              <a:t>Afin de bénéficier de l’exonération de TVA, les fournisseurs ne disposant pas d’un identifiant fiscal au Maroc doivent demander un IF auprès du service des impôts.</a:t>
            </a:r>
          </a:p>
          <a:p>
            <a:pPr marL="559733" lvl="1" indent="-315097" algn="just">
              <a:lnSpc>
                <a:spcPct val="150000"/>
              </a:lnSpc>
              <a:buClr>
                <a:schemeClr val="accent5">
                  <a:lumMod val="75000"/>
                </a:schemeClr>
              </a:buClr>
              <a:buFont typeface="Wingdings" panose="05000000000000000000" pitchFamily="2" charset="2"/>
              <a:buChar char="v"/>
            </a:pPr>
            <a:r>
              <a:rPr lang="fr-FR" sz="1764" dirty="0"/>
              <a:t>L’Agence MCA-Morocco se chargera de formuler les demandes pour l’obtention des exonérations fiscales auprès des administrations compétentes.</a:t>
            </a:r>
          </a:p>
          <a:p>
            <a:pPr marL="244636" lvl="1" algn="ctr">
              <a:lnSpc>
                <a:spcPct val="150000"/>
              </a:lnSpc>
              <a:buClr>
                <a:schemeClr val="accent5">
                  <a:lumMod val="75000"/>
                </a:schemeClr>
              </a:buClr>
            </a:pPr>
            <a:r>
              <a:rPr lang="fr-FR" sz="2205" b="1" dirty="0">
                <a:solidFill>
                  <a:srgbClr val="C00000"/>
                </a:solidFill>
              </a:rPr>
              <a:t>Impôt sur les bénéfices / revenus </a:t>
            </a:r>
          </a:p>
          <a:p>
            <a:pPr marL="559733" lvl="1" indent="-315097" algn="just">
              <a:lnSpc>
                <a:spcPct val="150000"/>
              </a:lnSpc>
              <a:buClr>
                <a:schemeClr val="accent5">
                  <a:lumMod val="75000"/>
                </a:schemeClr>
              </a:buClr>
              <a:buFont typeface="Wingdings" panose="05000000000000000000" pitchFamily="2" charset="2"/>
              <a:buChar char="v"/>
            </a:pPr>
            <a:r>
              <a:rPr lang="fr-FR" sz="1764" dirty="0"/>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559733" lvl="1" indent="-315097" algn="just">
              <a:lnSpc>
                <a:spcPct val="150000"/>
              </a:lnSpc>
              <a:buClr>
                <a:schemeClr val="accent5">
                  <a:lumMod val="75000"/>
                </a:schemeClr>
              </a:buClr>
              <a:buFont typeface="Wingdings" panose="05000000000000000000" pitchFamily="2" charset="2"/>
              <a:buChar char="v"/>
            </a:pPr>
            <a:r>
              <a:rPr lang="fr-FR" sz="1764" dirty="0"/>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236085" y="1433259"/>
            <a:ext cx="11455096" cy="585322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640925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33</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Proposition financière</a:t>
            </a:r>
          </a:p>
        </p:txBody>
      </p:sp>
      <p:grpSp>
        <p:nvGrpSpPr>
          <p:cNvPr id="4" name="Groupe 3"/>
          <p:cNvGrpSpPr/>
          <p:nvPr/>
        </p:nvGrpSpPr>
        <p:grpSpPr>
          <a:xfrm>
            <a:off x="1012269" y="2105092"/>
            <a:ext cx="11420002" cy="3876979"/>
            <a:chOff x="1235869" y="1421287"/>
            <a:chExt cx="11420452" cy="3877131"/>
          </a:xfrm>
        </p:grpSpPr>
        <p:sp>
          <p:nvSpPr>
            <p:cNvPr id="3" name="Rectangle 2"/>
            <p:cNvSpPr/>
            <p:nvPr/>
          </p:nvSpPr>
          <p:spPr>
            <a:xfrm>
              <a:off x="1421596" y="1643043"/>
              <a:ext cx="11049000" cy="3655375"/>
            </a:xfrm>
            <a:prstGeom prst="rect">
              <a:avLst/>
            </a:prstGeom>
          </p:spPr>
          <p:txBody>
            <a:bodyPr wrap="square">
              <a:spAutoFit/>
            </a:bodyPr>
            <a:lstStyle/>
            <a:p>
              <a:pPr marL="622760" lvl="1" indent="-378122" algn="just">
                <a:lnSpc>
                  <a:spcPct val="150000"/>
                </a:lnSpc>
                <a:buClr>
                  <a:schemeClr val="accent5">
                    <a:lumMod val="75000"/>
                  </a:schemeClr>
                </a:buClr>
                <a:buFont typeface="Wingdings" panose="05000000000000000000" pitchFamily="2" charset="2"/>
                <a:buChar char="v"/>
              </a:pPr>
              <a:r>
                <a:rPr lang="fr-FR" sz="2205" dirty="0">
                  <a:solidFill>
                    <a:schemeClr val="tx2"/>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622752" lvl="1" indent="-378116" algn="just">
                <a:lnSpc>
                  <a:spcPct val="150000"/>
                </a:lnSpc>
                <a:buClr>
                  <a:schemeClr val="accent5">
                    <a:lumMod val="75000"/>
                  </a:schemeClr>
                </a:buClr>
                <a:buFont typeface="Wingdings" panose="05000000000000000000" pitchFamily="2" charset="2"/>
                <a:buChar char="v"/>
              </a:pPr>
              <a:endParaRPr lang="fr-FR" sz="2205" dirty="0">
                <a:solidFill>
                  <a:schemeClr val="accent2">
                    <a:lumMod val="50000"/>
                  </a:schemeClr>
                </a:solidFill>
              </a:endParaRPr>
            </a:p>
            <a:p>
              <a:pPr marL="621445" lvl="1" indent="-378116" algn="just">
                <a:lnSpc>
                  <a:spcPct val="150000"/>
                </a:lnSpc>
                <a:buClr>
                  <a:schemeClr val="accent5">
                    <a:lumMod val="75000"/>
                  </a:schemeClr>
                </a:buClr>
                <a:buFont typeface="Wingdings" panose="05000000000000000000" pitchFamily="2" charset="2"/>
                <a:buChar char="v"/>
              </a:pPr>
              <a:r>
                <a:rPr lang="fr-FR" sz="2205" dirty="0">
                  <a:solidFill>
                    <a:schemeClr val="tx2"/>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182824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516"/>
          </a:xfrm>
        </p:spPr>
        <p:txBody>
          <a:bodyPr/>
          <a:lstStyle/>
          <a:p>
            <a:r>
              <a:rPr lang="fr-FR" sz="1400" b="1" dirty="0">
                <a:solidFill>
                  <a:schemeClr val="accent2">
                    <a:lumMod val="50000"/>
                  </a:schemeClr>
                </a:solidFill>
              </a:rPr>
              <a:t>-</a:t>
            </a:r>
            <a:fld id="{B6F15528-21DE-4FAA-801E-634DDDAF4B2B}" type="slidenum">
              <a:rPr lang="fr-FR" sz="1400" b="1">
                <a:solidFill>
                  <a:schemeClr val="accent2">
                    <a:lumMod val="50000"/>
                  </a:schemeClr>
                </a:solidFill>
              </a:rPr>
              <a:t>34</a:t>
            </a:fld>
            <a:r>
              <a:rPr lang="fr-FR" sz="1400" b="1" dirty="0">
                <a:solidFill>
                  <a:schemeClr val="accent2">
                    <a:lumMod val="50000"/>
                  </a:schemeClr>
                </a:solidFill>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Remboursement de TAXES</a:t>
            </a:r>
          </a:p>
        </p:txBody>
      </p:sp>
      <p:grpSp>
        <p:nvGrpSpPr>
          <p:cNvPr id="4" name="Groupe 3"/>
          <p:cNvGrpSpPr/>
          <p:nvPr/>
        </p:nvGrpSpPr>
        <p:grpSpPr>
          <a:xfrm>
            <a:off x="1012269" y="2425804"/>
            <a:ext cx="11420002" cy="2514501"/>
            <a:chOff x="1235869" y="1421287"/>
            <a:chExt cx="11420452" cy="2514600"/>
          </a:xfrm>
        </p:grpSpPr>
        <p:sp>
          <p:nvSpPr>
            <p:cNvPr id="3" name="Rectangle 2"/>
            <p:cNvSpPr/>
            <p:nvPr/>
          </p:nvSpPr>
          <p:spPr>
            <a:xfrm>
              <a:off x="1421596" y="1643043"/>
              <a:ext cx="10858500" cy="2128359"/>
            </a:xfrm>
            <a:prstGeom prst="rect">
              <a:avLst/>
            </a:prstGeom>
          </p:spPr>
          <p:txBody>
            <a:bodyPr wrap="square">
              <a:spAutoFit/>
            </a:bodyPr>
            <a:lstStyle/>
            <a:p>
              <a:pPr marL="244636" lvl="1" algn="just">
                <a:lnSpc>
                  <a:spcPct val="150000"/>
                </a:lnSpc>
              </a:pPr>
              <a:r>
                <a:rPr lang="fr-FR" sz="2205" dirty="0"/>
                <a:t>Selon l’</a:t>
              </a:r>
              <a:r>
                <a:rPr lang="fr-FR" sz="2205" b="1" dirty="0"/>
                <a:t>Article 103-5° </a:t>
              </a:r>
              <a:r>
                <a:rPr lang="fr-FR" sz="2205" dirty="0"/>
                <a:t>du Code Général des  Impôts : les prestataires non-résidents ayant supporté la TVA au nom de leur </a:t>
              </a:r>
              <a:r>
                <a:rPr lang="fr-FR" sz="2205"/>
                <a:t>sous-traitants formuleront une </a:t>
              </a:r>
              <a:r>
                <a:rPr lang="fr-FR" sz="2205" dirty="0"/>
                <a:t>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1646699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10733209" y="382115"/>
            <a:ext cx="2100923" cy="1836493"/>
          </a:xfrm>
          <a:prstGeom prst="rect">
            <a:avLst/>
          </a:prstGeom>
        </p:spPr>
      </p:pic>
      <p:pic>
        <p:nvPicPr>
          <p:cNvPr id="18" name="Picture 17"/>
          <p:cNvPicPr>
            <a:picLocks noChangeAspect="1"/>
          </p:cNvPicPr>
          <p:nvPr/>
        </p:nvPicPr>
        <p:blipFill rotWithShape="1">
          <a:blip r:embed="rId4">
            <a:extLst/>
          </a:blip>
          <a:srcRect t="33898" r="24347"/>
          <a:stretch/>
        </p:blipFill>
        <p:spPr>
          <a:xfrm>
            <a:off x="9477727" y="5092455"/>
            <a:ext cx="3966547" cy="2454077"/>
          </a:xfrm>
          <a:prstGeom prst="rect">
            <a:avLst/>
          </a:prstGeom>
        </p:spPr>
      </p:pic>
      <p:grpSp>
        <p:nvGrpSpPr>
          <p:cNvPr id="12" name="Groupe 11"/>
          <p:cNvGrpSpPr/>
          <p:nvPr/>
        </p:nvGrpSpPr>
        <p:grpSpPr>
          <a:xfrm>
            <a:off x="4283870" y="3552825"/>
            <a:ext cx="5638800" cy="867475"/>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14" name="Rectangle 2"/>
            <p:cNvSpPr txBox="1">
              <a:spLocks noChangeArrowheads="1"/>
            </p:cNvSpPr>
            <p:nvPr/>
          </p:nvSpPr>
          <p:spPr>
            <a:xfrm>
              <a:off x="1439652" y="2801491"/>
              <a:ext cx="6264696" cy="1126444"/>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37" tIns="45718" rIns="91437" bIns="45718"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599" b="1" dirty="0">
                  <a:solidFill>
                    <a:schemeClr val="bg1"/>
                  </a:solidFill>
                  <a:latin typeface="+mn-lt"/>
                </a:rPr>
                <a:t>Merci pour votre attention </a:t>
              </a:r>
            </a:p>
          </p:txBody>
        </p:sp>
      </p:gr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1297" y="309589"/>
            <a:ext cx="1676334" cy="1676334"/>
          </a:xfrm>
          <a:prstGeom prst="rect">
            <a:avLst/>
          </a:prstGeom>
        </p:spPr>
      </p:pic>
    </p:spTree>
    <p:extLst>
      <p:ext uri="{BB962C8B-B14F-4D97-AF65-F5344CB8AC3E}">
        <p14:creationId xmlns:p14="http://schemas.microsoft.com/office/powerpoint/2010/main" val="1171800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5671765" y="183658"/>
            <a:ext cx="2101006" cy="1836565"/>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9477835" y="5092506"/>
            <a:ext cx="3966703" cy="2454174"/>
          </a:xfrm>
          <a:prstGeom prst="rect">
            <a:avLst/>
          </a:prstGeom>
        </p:spPr>
      </p:pic>
      <p:sp>
        <p:nvSpPr>
          <p:cNvPr id="2" name="Rectangle 1"/>
          <p:cNvSpPr/>
          <p:nvPr/>
        </p:nvSpPr>
        <p:spPr>
          <a:xfrm>
            <a:off x="2759869" y="2363153"/>
            <a:ext cx="8847931" cy="4435189"/>
          </a:xfrm>
          <a:prstGeom prst="rect">
            <a:avLst/>
          </a:prstGeom>
        </p:spPr>
        <p:txBody>
          <a:bodyPr wrap="square">
            <a:spAutoFit/>
          </a:bodyPr>
          <a:lstStyle/>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fr-FR" b="1" dirty="0"/>
              <a:t>DAO/CB/MCA-M/ES-12-A/Compact</a:t>
            </a:r>
            <a:endParaRPr lang="es-ES" sz="2539" b="1" dirty="0">
              <a:solidFill>
                <a:schemeClr val="accent1">
                  <a:lumMod val="50000"/>
                </a:schemeClr>
              </a:solidFill>
              <a:latin typeface="Corbel" panose="020B0503020204020204" pitchFamily="34" charset="0"/>
            </a:endParaRPr>
          </a:p>
          <a:p>
            <a:pPr algn="ctr"/>
            <a:r>
              <a:rPr lang="fr-FR" sz="1814" b="1" dirty="0">
                <a:latin typeface="Corbel" panose="020B0503020204020204" pitchFamily="34" charset="0"/>
              </a:rPr>
              <a:t>Méthode: </a:t>
            </a:r>
            <a:r>
              <a:rPr lang="fr-FR" sz="1814" b="1" dirty="0" err="1">
                <a:latin typeface="Corbel" panose="020B0503020204020204" pitchFamily="34" charset="0"/>
              </a:rPr>
              <a:t>Competitive</a:t>
            </a:r>
            <a:r>
              <a:rPr lang="fr-FR" sz="1814" b="1" dirty="0">
                <a:latin typeface="Corbel" panose="020B0503020204020204" pitchFamily="34" charset="0"/>
              </a:rPr>
              <a:t> </a:t>
            </a:r>
            <a:r>
              <a:rPr lang="fr-FR" sz="1814" b="1" dirty="0" err="1">
                <a:latin typeface="Corbel" panose="020B0503020204020204" pitchFamily="34" charset="0"/>
              </a:rPr>
              <a:t>Bidding</a:t>
            </a:r>
            <a:endParaRPr lang="fr-FR" sz="1814" b="1" dirty="0">
              <a:latin typeface="Corbel" panose="020B0503020204020204" pitchFamily="34" charset="0"/>
            </a:endParaRPr>
          </a:p>
          <a:p>
            <a:pPr algn="ctr"/>
            <a:r>
              <a:rPr lang="fr-FR" sz="2400" b="1" dirty="0">
                <a:latin typeface="Corbel" panose="020B0503020204020204" pitchFamily="34" charset="0"/>
              </a:rPr>
              <a:t>			</a:t>
            </a:r>
          </a:p>
          <a:p>
            <a:pPr algn="ctr"/>
            <a:r>
              <a:rPr lang="fr-FR" sz="2400" b="1" dirty="0">
                <a:latin typeface="Corbel" panose="020B0503020204020204" pitchFamily="34" charset="0"/>
              </a:rPr>
              <a:t>		</a:t>
            </a:r>
            <a:r>
              <a:rPr lang="fr-FR" b="1" dirty="0"/>
              <a:t>Acquisition, Livraison et Installation des équipements informatiques au profit des établissements scolaires bénéficiaires dans le cadre de la composante MIAES (Education Secondaire)</a:t>
            </a:r>
            <a:endParaRPr lang="fr-FR" dirty="0"/>
          </a:p>
          <a:p>
            <a:pPr algn="ctr"/>
            <a:endParaRPr lang="fr-FR" sz="3200" b="1" dirty="0">
              <a:latin typeface="Corbel" panose="020B0503020204020204" pitchFamily="34" charset="0"/>
            </a:endParaRP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a:t>
            </a:r>
          </a:p>
          <a:p>
            <a:pPr lvl="0" algn="ctr"/>
            <a:endParaRPr lang="fr-FR" sz="1632" b="1" dirty="0">
              <a:latin typeface="Corbel" panose="020B0503020204020204" pitchFamily="34" charset="0"/>
            </a:endParaRPr>
          </a:p>
          <a:p>
            <a:pPr lvl="0" algn="r"/>
            <a:r>
              <a:rPr lang="fr-FR" sz="1632" b="1" dirty="0">
                <a:latin typeface="Corbel" panose="020B0503020204020204" pitchFamily="34" charset="0"/>
              </a:rPr>
              <a:t>Le 2 juillet 2019</a:t>
            </a:r>
            <a:endParaRPr lang="fr-FR" sz="1814" b="1" kern="0" dirty="0">
              <a:latin typeface="Sakkal Majalla" panose="02000000000000000000" pitchFamily="2" charset="-78"/>
              <a:cs typeface="Sakkal Majalla" panose="02000000000000000000" pitchFamily="2" charset="-78"/>
            </a:endParaRPr>
          </a:p>
        </p:txBody>
      </p:sp>
      <p:pic>
        <p:nvPicPr>
          <p:cNvPr id="3" name="Image 2"/>
          <p:cNvPicPr>
            <a:picLocks noChangeAspect="1"/>
          </p:cNvPicPr>
          <p:nvPr/>
        </p:nvPicPr>
        <p:blipFill>
          <a:blip r:embed="rId6"/>
          <a:stretch>
            <a:fillRect/>
          </a:stretch>
        </p:blipFill>
        <p:spPr>
          <a:xfrm>
            <a:off x="4892788" y="5092506"/>
            <a:ext cx="4596782" cy="768163"/>
          </a:xfrm>
          <a:prstGeom prst="rect">
            <a:avLst/>
          </a:prstGeom>
        </p:spPr>
      </p:pic>
    </p:spTree>
    <p:extLst>
      <p:ext uri="{BB962C8B-B14F-4D97-AF65-F5344CB8AC3E}">
        <p14:creationId xmlns:p14="http://schemas.microsoft.com/office/powerpoint/2010/main" val="1786126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Contexte de la mission</a:t>
            </a:r>
          </a:p>
        </p:txBody>
      </p:sp>
      <p:grpSp>
        <p:nvGrpSpPr>
          <p:cNvPr id="60" name="Groupe 59"/>
          <p:cNvGrpSpPr/>
          <p:nvPr/>
        </p:nvGrpSpPr>
        <p:grpSpPr>
          <a:xfrm>
            <a:off x="275733" y="2852798"/>
            <a:ext cx="2918964" cy="2519902"/>
            <a:chOff x="467544" y="2492895"/>
            <a:chExt cx="2561289" cy="2340000"/>
          </a:xfrm>
        </p:grpSpPr>
        <p:sp>
          <p:nvSpPr>
            <p:cNvPr id="62" name="Ellipse 61"/>
            <p:cNvSpPr/>
            <p:nvPr/>
          </p:nvSpPr>
          <p:spPr>
            <a:xfrm>
              <a:off x="618972" y="2492895"/>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3" name="Rectangle 62"/>
            <p:cNvSpPr/>
            <p:nvPr/>
          </p:nvSpPr>
          <p:spPr>
            <a:xfrm>
              <a:off x="814200" y="3507579"/>
              <a:ext cx="1963022" cy="3429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dirty="0">
                  <a:ln>
                    <a:noFill/>
                  </a:ln>
                  <a:solidFill>
                    <a:prstClr val="white"/>
                  </a:solidFill>
                  <a:effectLst>
                    <a:glow rad="101600">
                      <a:srgbClr val="1CADE4">
                        <a:satMod val="175000"/>
                        <a:alpha val="40000"/>
                      </a:srgbClr>
                    </a:glow>
                  </a:effectLst>
                  <a:uLnTx/>
                  <a:uFillTx/>
                  <a:latin typeface="Calibri"/>
                  <a:ea typeface="+mn-ea"/>
                  <a:cs typeface="Times New Roman" pitchFamily="18" charset="0"/>
                </a:rPr>
                <a:t>Éducation Secondaire</a:t>
              </a:r>
            </a:p>
          </p:txBody>
        </p:sp>
        <p:sp>
          <p:nvSpPr>
            <p:cNvPr id="64" name="Rectangle 63"/>
            <p:cNvSpPr/>
            <p:nvPr/>
          </p:nvSpPr>
          <p:spPr>
            <a:xfrm>
              <a:off x="467544" y="3356992"/>
              <a:ext cx="2561289" cy="457167"/>
            </a:xfrm>
            <a:prstGeom prst="rect">
              <a:avLst/>
            </a:prstGeom>
          </p:spPr>
          <p:txBody>
            <a:bodyPr wrap="square">
              <a:spAutoFit/>
            </a:bodyPr>
            <a:lstStyle/>
            <a:p>
              <a:pPr marL="174612" marR="0" lvl="0" indent="0" algn="ctr" defTabSz="914400" rtl="0" eaLnBrk="1" fontAlgn="auto" latinLnBrk="0" hangingPunct="1">
                <a:lnSpc>
                  <a:spcPct val="100000"/>
                </a:lnSpc>
                <a:spcBef>
                  <a:spcPts val="0"/>
                </a:spcBef>
                <a:spcAft>
                  <a:spcPts val="0"/>
                </a:spcAft>
                <a:buClrTx/>
                <a:buSzTx/>
                <a:buFontTx/>
                <a:buNone/>
                <a:tabLst/>
                <a:defRPr/>
              </a:pPr>
              <a:endParaRPr kumimoji="0" lang="fr-FR" sz="799" b="1" i="0" u="none" strike="noStrike" kern="1200" cap="none" spc="0" normalizeH="0" baseline="0" noProof="0" dirty="0">
                <a:ln>
                  <a:noFill/>
                </a:ln>
                <a:solidFill>
                  <a:srgbClr val="92D050"/>
                </a:solidFill>
                <a:effectLst/>
                <a:uLnTx/>
                <a:uFillTx/>
                <a:latin typeface="Calibri"/>
                <a:ea typeface="+mn-ea"/>
                <a:cs typeface="Times New Roman" pitchFamily="18" charset="0"/>
              </a:endParaRPr>
            </a:p>
            <a:p>
              <a:pPr marL="174612"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Times New Roman" pitchFamily="18" charset="0"/>
                </a:rPr>
                <a:t> </a:t>
              </a:r>
            </a:p>
          </p:txBody>
        </p:sp>
      </p:grpSp>
      <p:grpSp>
        <p:nvGrpSpPr>
          <p:cNvPr id="65" name="Groupe 64"/>
          <p:cNvGrpSpPr/>
          <p:nvPr/>
        </p:nvGrpSpPr>
        <p:grpSpPr>
          <a:xfrm>
            <a:off x="1514859" y="1410623"/>
            <a:ext cx="1892841" cy="1439943"/>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0" name="ZoneTexte 69"/>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2060"/>
                </a:solidFill>
                <a:effectLst/>
                <a:uLnTx/>
                <a:uFillTx/>
                <a:latin typeface="Calibri"/>
                <a:ea typeface="+mn-ea"/>
                <a:cs typeface="+mn-cs"/>
              </a:endParaRPr>
            </a:p>
          </p:txBody>
        </p:sp>
      </p:grpSp>
      <p:grpSp>
        <p:nvGrpSpPr>
          <p:cNvPr id="71" name="Groupe 70"/>
          <p:cNvGrpSpPr/>
          <p:nvPr/>
        </p:nvGrpSpPr>
        <p:grpSpPr>
          <a:xfrm>
            <a:off x="3234350" y="3484437"/>
            <a:ext cx="1892841" cy="1439943"/>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2" name="ZoneTexte 81"/>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5" name="Rectangle 74"/>
            <p:cNvSpPr/>
            <p:nvPr/>
          </p:nvSpPr>
          <p:spPr>
            <a:xfrm>
              <a:off x="3345935" y="3578216"/>
              <a:ext cx="1387288" cy="36934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EASIM</a:t>
              </a:r>
            </a:p>
          </p:txBody>
        </p:sp>
      </p:grpSp>
      <p:grpSp>
        <p:nvGrpSpPr>
          <p:cNvPr id="83" name="Groupe 82"/>
          <p:cNvGrpSpPr/>
          <p:nvPr/>
        </p:nvGrpSpPr>
        <p:grpSpPr>
          <a:xfrm>
            <a:off x="2375104" y="5406409"/>
            <a:ext cx="1892841" cy="1439943"/>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8" name="ZoneTexte 87"/>
              <p:cNvSpPr txBox="1"/>
              <p:nvPr/>
            </p:nvSpPr>
            <p:spPr>
              <a:xfrm>
                <a:off x="2358478" y="1122681"/>
                <a:ext cx="314522" cy="4001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6" name="Rectangle 85"/>
            <p:cNvSpPr/>
            <p:nvPr/>
          </p:nvSpPr>
          <p:spPr>
            <a:xfrm>
              <a:off x="2639208" y="5368230"/>
              <a:ext cx="1387288" cy="36934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O&amp;M</a:t>
              </a:r>
            </a:p>
          </p:txBody>
        </p:sp>
      </p:grpSp>
      <p:sp>
        <p:nvSpPr>
          <p:cNvPr id="89" name="Rectangle à coins arrondis 88"/>
          <p:cNvSpPr/>
          <p:nvPr/>
        </p:nvSpPr>
        <p:spPr>
          <a:xfrm>
            <a:off x="5177990" y="3484437"/>
            <a:ext cx="8173419" cy="143994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0" name="Rectangle à coins arrondis 89"/>
          <p:cNvSpPr/>
          <p:nvPr/>
        </p:nvSpPr>
        <p:spPr>
          <a:xfrm>
            <a:off x="4306044" y="5435437"/>
            <a:ext cx="8889550" cy="143994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1" name="Rectangle à coins arrondis 90"/>
          <p:cNvSpPr/>
          <p:nvPr/>
        </p:nvSpPr>
        <p:spPr>
          <a:xfrm>
            <a:off x="3521995" y="1266924"/>
            <a:ext cx="9677019" cy="1799929"/>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92" name="Rectangle 91"/>
          <p:cNvSpPr/>
          <p:nvPr/>
        </p:nvSpPr>
        <p:spPr>
          <a:xfrm>
            <a:off x="3669712" y="1495515"/>
            <a:ext cx="9453106" cy="1431161"/>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Modèle intégré d’amélioration des établissements de l’enseignement secondaire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700" b="1" i="0" u="none" strike="noStrike" kern="1200" cap="none" spc="0" normalizeH="0" baseline="0" noProof="0" dirty="0">
              <a:ln>
                <a:noFill/>
              </a:ln>
              <a:solidFill>
                <a:srgbClr val="002060"/>
              </a:solidFill>
              <a:effectLst/>
              <a:uLnTx/>
              <a:uFillTx/>
              <a:latin typeface="Calibri"/>
              <a:ea typeface="Arial" pitchFamily="34" charset="0"/>
              <a:cs typeface="Times New Roman" pitchFamily="18" charset="0"/>
            </a:endParaRP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Projet d’établissement et contractualisation des performances</a:t>
            </a: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Appui intégré au management, pédagogie et infrastructure </a:t>
            </a:r>
          </a:p>
          <a:p>
            <a:pPr marL="354013" marR="0" lvl="0" indent="-17938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Gestion de projet, renforcement des capacités et apprentissage au niveau régional</a:t>
            </a:r>
            <a:endParaRPr kumimoji="0" lang="fr-FR" sz="2000" b="0" i="0" u="none" strike="noStrike" kern="1200" cap="none" spc="0" normalizeH="0" baseline="0" noProof="0" dirty="0">
              <a:ln>
                <a:noFill/>
              </a:ln>
              <a:solidFill>
                <a:srgbClr val="0070C0"/>
              </a:solidFill>
              <a:effectLst/>
              <a:uLnTx/>
              <a:uFillTx/>
              <a:latin typeface="Calibri"/>
              <a:ea typeface="+mn-ea"/>
              <a:cs typeface="+mn-cs"/>
            </a:endParaRPr>
          </a:p>
        </p:txBody>
      </p:sp>
      <p:sp>
        <p:nvSpPr>
          <p:cNvPr id="93" name="Rectangle 92"/>
          <p:cNvSpPr/>
          <p:nvPr/>
        </p:nvSpPr>
        <p:spPr>
          <a:xfrm>
            <a:off x="5429383" y="3793281"/>
            <a:ext cx="7160054"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Renforcement du système d’information Massar et de l’évaluation des acquis des élèves et des performances scolaires</a:t>
            </a:r>
          </a:p>
        </p:txBody>
      </p:sp>
      <p:sp>
        <p:nvSpPr>
          <p:cNvPr id="94" name="Rectangle 93"/>
          <p:cNvSpPr/>
          <p:nvPr/>
        </p:nvSpPr>
        <p:spPr>
          <a:xfrm>
            <a:off x="4684031" y="5814195"/>
            <a:ext cx="7753013"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Développement d’une nouvelle approche d’entretien et de maintenance des infrastructures et des équipements scolaires</a:t>
            </a:r>
          </a:p>
        </p:txBody>
      </p:sp>
      <p:sp>
        <p:nvSpPr>
          <p:cNvPr id="95" name="Rectangle à coins arrondis 94"/>
          <p:cNvSpPr/>
          <p:nvPr/>
        </p:nvSpPr>
        <p:spPr>
          <a:xfrm>
            <a:off x="3498603" y="1507485"/>
            <a:ext cx="9653994" cy="1511940"/>
          </a:xfrm>
          <a:prstGeom prst="roundRect">
            <a:avLst>
              <a:gd name="adj" fmla="val 6595"/>
            </a:avLst>
          </a:prstGeom>
          <a:noFill/>
          <a:ln w="1905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6" name="Rectangle 35"/>
          <p:cNvSpPr/>
          <p:nvPr/>
        </p:nvSpPr>
        <p:spPr>
          <a:xfrm>
            <a:off x="1997074" y="1917784"/>
            <a:ext cx="138723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Times New Roman" pitchFamily="18" charset="0"/>
              </a:rPr>
              <a:t>MIAES</a:t>
            </a:r>
          </a:p>
        </p:txBody>
      </p:sp>
    </p:spTree>
    <p:extLst>
      <p:ext uri="{BB962C8B-B14F-4D97-AF65-F5344CB8AC3E}">
        <p14:creationId xmlns:p14="http://schemas.microsoft.com/office/powerpoint/2010/main" val="4234601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7"/>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p:txBody>
      </p:sp>
      <p:sp>
        <p:nvSpPr>
          <p:cNvPr id="6" name="Chevron 5"/>
          <p:cNvSpPr/>
          <p:nvPr/>
        </p:nvSpPr>
        <p:spPr>
          <a:xfrm>
            <a:off x="475888" y="1340946"/>
            <a:ext cx="28935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ZoneTexte 6"/>
          <p:cNvSpPr txBox="1"/>
          <p:nvPr/>
        </p:nvSpPr>
        <p:spPr>
          <a:xfrm>
            <a:off x="770074" y="1428661"/>
            <a:ext cx="2370795"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Objectif général</a:t>
            </a:r>
          </a:p>
        </p:txBody>
      </p:sp>
      <p:grpSp>
        <p:nvGrpSpPr>
          <p:cNvPr id="11" name="Groupe 10"/>
          <p:cNvGrpSpPr/>
          <p:nvPr/>
        </p:nvGrpSpPr>
        <p:grpSpPr>
          <a:xfrm>
            <a:off x="1220003" y="2395650"/>
            <a:ext cx="10455265" cy="2712975"/>
            <a:chOff x="7472886" y="2486025"/>
            <a:chExt cx="5040583" cy="2915690"/>
          </a:xfrm>
        </p:grpSpPr>
        <p:sp>
          <p:nvSpPr>
            <p:cNvPr id="10" name="Rectangle à coins arrondis 9"/>
            <p:cNvSpPr/>
            <p:nvPr/>
          </p:nvSpPr>
          <p:spPr>
            <a:xfrm>
              <a:off x="7484269" y="2486025"/>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angle 8"/>
            <p:cNvSpPr/>
            <p:nvPr/>
          </p:nvSpPr>
          <p:spPr>
            <a:xfrm>
              <a:off x="7472886" y="2624523"/>
              <a:ext cx="4690262" cy="433301"/>
            </a:xfrm>
            <a:prstGeom prst="rect">
              <a:avLst/>
            </a:prstGeom>
          </p:spPr>
          <p:txBody>
            <a:bodyPr wrap="square">
              <a:spAutoFit/>
            </a:bodyPr>
            <a:lstStyle/>
            <a:p>
              <a:pPr marL="342876" marR="0" lvl="0" indent="-342876"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fr-FR" sz="2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p:txBody>
        </p:sp>
      </p:grpSp>
      <p:sp>
        <p:nvSpPr>
          <p:cNvPr id="3" name="Rectangle 2"/>
          <p:cNvSpPr/>
          <p:nvPr/>
        </p:nvSpPr>
        <p:spPr>
          <a:xfrm>
            <a:off x="1363429" y="2677910"/>
            <a:ext cx="10311840" cy="207569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fr-MA" sz="2205" b="1" i="0" u="none" strike="noStrike" kern="1200" cap="none" spc="0" normalizeH="0" baseline="0" noProof="0" dirty="0">
                <a:ln>
                  <a:noFill/>
                </a:ln>
                <a:solidFill>
                  <a:prstClr val="black"/>
                </a:solidFill>
                <a:effectLst/>
                <a:uLnTx/>
                <a:uFillTx/>
                <a:latin typeface="Calibri"/>
                <a:ea typeface="+mn-ea"/>
                <a:cs typeface="+mn-cs"/>
              </a:rPr>
              <a:t>Le présent appel d’offres consiste en l’équipement en matériel informatique, multimédia et équipement de connectivité de 90 établissements scolaires bénéficiaires du projet « Éducation Secondaire » au niveau des régions de Tanger Tétouan Al Hoceima, Fès Meknès et Marrakech Safi.</a:t>
            </a:r>
          </a:p>
        </p:txBody>
      </p:sp>
    </p:spTree>
    <p:extLst>
      <p:ext uri="{BB962C8B-B14F-4D97-AF65-F5344CB8AC3E}">
        <p14:creationId xmlns:p14="http://schemas.microsoft.com/office/powerpoint/2010/main" val="1789460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7"/>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10" name="Rectangle 9"/>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p:txBody>
      </p:sp>
      <p:sp>
        <p:nvSpPr>
          <p:cNvPr id="11" name="Chevron 10"/>
          <p:cNvSpPr/>
          <p:nvPr/>
        </p:nvSpPr>
        <p:spPr>
          <a:xfrm>
            <a:off x="475888" y="1340946"/>
            <a:ext cx="31983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Durée</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de</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la</a:t>
            </a:r>
            <a:r>
              <a:rPr kumimoji="0" lang="fr-FR" sz="1800" b="1" i="0" u="none" strike="noStrike" kern="1200" cap="none" spc="0" normalizeH="0" baseline="0" noProof="0" dirty="0">
                <a:ln>
                  <a:noFill/>
                </a:ln>
                <a:solidFill>
                  <a:srgbClr val="FFC000"/>
                </a:solidFill>
                <a:effectLst/>
                <a:uLnTx/>
                <a:uFillTx/>
                <a:latin typeface="Calibri"/>
                <a:ea typeface="+mn-ea"/>
                <a:cs typeface="+mn-cs"/>
              </a:rPr>
              <a:t> </a:t>
            </a:r>
            <a:r>
              <a:rPr kumimoji="0" lang="fr-FR" sz="2200" b="1" i="0" u="none" strike="noStrike" kern="1200" cap="none" spc="0" normalizeH="0" baseline="0" noProof="0" dirty="0">
                <a:ln>
                  <a:noFill/>
                </a:ln>
                <a:solidFill>
                  <a:prstClr val="white"/>
                </a:solidFill>
                <a:effectLst/>
                <a:uLnTx/>
                <a:uFillTx/>
                <a:latin typeface="Calibri"/>
                <a:ea typeface="+mn-ea"/>
                <a:cs typeface="+mn-cs"/>
              </a:rPr>
              <a:t>mission</a:t>
            </a:r>
          </a:p>
        </p:txBody>
      </p:sp>
      <p:sp>
        <p:nvSpPr>
          <p:cNvPr id="5" name="Pentagone 4"/>
          <p:cNvSpPr/>
          <p:nvPr/>
        </p:nvSpPr>
        <p:spPr>
          <a:xfrm>
            <a:off x="2455069" y="3042671"/>
            <a:ext cx="8077200" cy="104355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black"/>
                </a:solidFill>
                <a:effectLst/>
                <a:uLnTx/>
                <a:uFillTx/>
                <a:latin typeface="Calibri"/>
                <a:ea typeface="+mn-ea"/>
                <a:cs typeface="Times New Roman" pitchFamily="18" charset="0"/>
              </a:rPr>
              <a:t>30</a:t>
            </a:r>
            <a:r>
              <a:rPr kumimoji="0" lang="fr-FR" sz="3200" b="1" i="0" u="none" strike="noStrike" kern="1200" cap="none" spc="0" normalizeH="0" baseline="0" noProof="0" dirty="0">
                <a:ln>
                  <a:noFill/>
                </a:ln>
                <a:solidFill>
                  <a:prstClr val="black"/>
                </a:solidFill>
                <a:effectLst/>
                <a:uLnTx/>
                <a:uFillTx/>
                <a:latin typeface="Calibri"/>
                <a:ea typeface="+mn-ea"/>
                <a:cs typeface="+mn-cs"/>
              </a:rPr>
              <a:t> </a:t>
            </a:r>
            <a:r>
              <a:rPr kumimoji="0" lang="fr-FR" sz="3200" b="1" i="0" u="none" strike="noStrike" kern="1200" cap="none" spc="0" normalizeH="0" baseline="0" noProof="0" dirty="0">
                <a:ln>
                  <a:noFill/>
                </a:ln>
                <a:solidFill>
                  <a:prstClr val="black"/>
                </a:solidFill>
                <a:effectLst/>
                <a:uLnTx/>
                <a:uFillTx/>
                <a:latin typeface="Calibri"/>
                <a:ea typeface="+mn-ea"/>
                <a:cs typeface="Times New Roman" pitchFamily="18" charset="0"/>
              </a:rPr>
              <a:t>mois répartis sur 2 phases</a:t>
            </a:r>
          </a:p>
        </p:txBody>
      </p:sp>
      <p:sp>
        <p:nvSpPr>
          <p:cNvPr id="9" name="Pentagone 8"/>
          <p:cNvSpPr/>
          <p:nvPr/>
        </p:nvSpPr>
        <p:spPr>
          <a:xfrm>
            <a:off x="2455069" y="4391025"/>
            <a:ext cx="3276600" cy="1295400"/>
          </a:xfrm>
          <a:prstGeom prst="homePlat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2060"/>
                </a:solidFill>
                <a:effectLst/>
                <a:uLnTx/>
                <a:uFillTx/>
                <a:latin typeface="Calibri"/>
                <a:ea typeface="+mn-ea"/>
                <a:cs typeface="Times New Roman" pitchFamily="18" charset="0"/>
              </a:rPr>
              <a:t>Tranche de base (10 mois)</a:t>
            </a:r>
          </a:p>
        </p:txBody>
      </p:sp>
      <p:sp>
        <p:nvSpPr>
          <p:cNvPr id="12" name="Pentagone 11"/>
          <p:cNvSpPr/>
          <p:nvPr/>
        </p:nvSpPr>
        <p:spPr>
          <a:xfrm>
            <a:off x="5514846" y="4393234"/>
            <a:ext cx="5017407" cy="1293191"/>
          </a:xfrm>
          <a:prstGeom prst="chevron">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2060"/>
                </a:solidFill>
                <a:effectLst/>
                <a:uLnTx/>
                <a:uFillTx/>
                <a:latin typeface="Calibri"/>
                <a:ea typeface="+mn-ea"/>
                <a:cs typeface="Times New Roman" pitchFamily="18" charset="0"/>
              </a:rPr>
              <a:t>Tranche   optionnelle       (20 mois) </a:t>
            </a:r>
          </a:p>
        </p:txBody>
      </p:sp>
      <p:cxnSp>
        <p:nvCxnSpPr>
          <p:cNvPr id="7" name="Connecteur droit 6"/>
          <p:cNvCxnSpPr/>
          <p:nvPr/>
        </p:nvCxnSpPr>
        <p:spPr>
          <a:xfrm>
            <a:off x="2455069" y="2028825"/>
            <a:ext cx="0" cy="4952862"/>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3256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10">
            <a:extLst>
              <a:ext uri="{FF2B5EF4-FFF2-40B4-BE49-F238E27FC236}">
                <a16:creationId xmlns:a16="http://schemas.microsoft.com/office/drawing/2014/main" id="{BB679D7D-38C4-4D4A-AE44-456AD650FC24}"/>
              </a:ext>
            </a:extLst>
          </p:cNvPr>
          <p:cNvGrpSpPr/>
          <p:nvPr/>
        </p:nvGrpSpPr>
        <p:grpSpPr>
          <a:xfrm>
            <a:off x="1220003" y="2395650"/>
            <a:ext cx="10455265" cy="3595575"/>
            <a:chOff x="7472886" y="2486025"/>
            <a:chExt cx="5040583" cy="2915690"/>
          </a:xfrm>
        </p:grpSpPr>
        <p:sp>
          <p:nvSpPr>
            <p:cNvPr id="9" name="Rectangle à coins arrondis 9">
              <a:extLst>
                <a:ext uri="{FF2B5EF4-FFF2-40B4-BE49-F238E27FC236}">
                  <a16:creationId xmlns:a16="http://schemas.microsoft.com/office/drawing/2014/main" id="{42F94CBA-09A7-482C-85C5-E6549711F148}"/>
                </a:ext>
              </a:extLst>
            </p:cNvPr>
            <p:cNvSpPr/>
            <p:nvPr/>
          </p:nvSpPr>
          <p:spPr>
            <a:xfrm>
              <a:off x="7484269" y="2486025"/>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0" i="0" u="none" strike="noStrike" kern="1200" cap="none" spc="0" normalizeH="0" baseline="0" noProof="0">
                <a:ln>
                  <a:noFill/>
                </a:ln>
                <a:solidFill>
                  <a:prstClr val="black"/>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D593E020-0B9D-40FC-873B-AB2C7B22073C}"/>
                </a:ext>
              </a:extLst>
            </p:cNvPr>
            <p:cNvSpPr/>
            <p:nvPr/>
          </p:nvSpPr>
          <p:spPr>
            <a:xfrm>
              <a:off x="7472886" y="2624523"/>
              <a:ext cx="4690262" cy="433301"/>
            </a:xfrm>
            <a:prstGeom prst="rect">
              <a:avLst/>
            </a:prstGeom>
          </p:spPr>
          <p:txBody>
            <a:bodyPr wrap="square">
              <a:spAutoFit/>
            </a:bodyPr>
            <a:lstStyle/>
            <a:p>
              <a:pPr marL="342876" marR="0" lvl="0" indent="-342876"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fr-FR" sz="28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p:txBody>
        </p:sp>
      </p:grpSp>
      <p:pic>
        <p:nvPicPr>
          <p:cNvPr id="8" name="Picture 7"/>
          <p:cNvPicPr>
            <a:picLocks noChangeAspect="1"/>
          </p:cNvPicPr>
          <p:nvPr/>
        </p:nvPicPr>
        <p:blipFill rotWithShape="1">
          <a:blip r:embed="rId2"/>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p:txBody>
      </p:sp>
      <p:sp>
        <p:nvSpPr>
          <p:cNvPr id="3" name="Rectangle 2"/>
          <p:cNvSpPr/>
          <p:nvPr/>
        </p:nvSpPr>
        <p:spPr>
          <a:xfrm>
            <a:off x="1548415" y="2409879"/>
            <a:ext cx="9974454" cy="30162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MA"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fr-MA" sz="2000" b="1" i="0" u="none" strike="noStrike" kern="1200" cap="none" spc="0" normalizeH="0" baseline="0" noProof="0" dirty="0">
                <a:ln>
                  <a:noFill/>
                </a:ln>
                <a:solidFill>
                  <a:prstClr val="black"/>
                </a:solidFill>
                <a:effectLst/>
                <a:uLnTx/>
                <a:uFillTx/>
                <a:latin typeface="Calibri"/>
                <a:ea typeface="+mn-ea"/>
                <a:cs typeface="+mn-cs"/>
              </a:rPr>
              <a:t>Les prestations se répartiront en deux livraisons, une pour la tranche de base et une autre pour la tranche optionnelle </a:t>
            </a:r>
            <a:r>
              <a:rPr kumimoji="0" lang="fr-MA" sz="2000" b="0" i="0" u="none" strike="noStrike" kern="1200" cap="none" spc="0" normalizeH="0" baseline="0" noProof="0" dirty="0">
                <a:ln>
                  <a:noFill/>
                </a:ln>
                <a:solidFill>
                  <a:prstClr val="black"/>
                </a:solidFill>
                <a:effectLst/>
                <a:uLnTx/>
                <a:uFillTx/>
                <a:latin typeface="Calibri"/>
                <a:ea typeface="+mn-ea"/>
                <a:cs typeface="+mn-cs"/>
              </a:rPr>
              <a:t>: </a:t>
            </a:r>
          </a:p>
          <a:p>
            <a:pPr marL="819150" marR="0" lvl="0" indent="-457200" algn="l" defTabSz="914400" rtl="0" eaLnBrk="1" fontAlgn="auto" latinLnBrk="0" hangingPunct="1">
              <a:lnSpc>
                <a:spcPct val="100000"/>
              </a:lnSpc>
              <a:spcBef>
                <a:spcPts val="0"/>
              </a:spcBef>
              <a:spcAft>
                <a:spcPts val="1200"/>
              </a:spcAft>
              <a:buClrTx/>
              <a:buSzTx/>
              <a:buFont typeface="+mj-lt"/>
              <a:buAutoNum type="alphaLcPeriod"/>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Livraison d’un jeu complet sur site pilote : </a:t>
            </a:r>
            <a:r>
              <a:rPr kumimoji="0" lang="fr-MA" sz="2000" b="1" i="0" u="none" strike="noStrike" kern="1200" cap="none" spc="0" normalizeH="0" baseline="0" noProof="0" dirty="0">
                <a:ln>
                  <a:noFill/>
                </a:ln>
                <a:solidFill>
                  <a:prstClr val="black"/>
                </a:solidFill>
                <a:effectLst/>
                <a:uLnTx/>
                <a:uFillTx/>
                <a:latin typeface="Calibri"/>
                <a:ea typeface="+mn-ea"/>
                <a:cs typeface="+mn-cs"/>
              </a:rPr>
              <a:t>4 semaines </a:t>
            </a:r>
            <a:r>
              <a:rPr kumimoji="0" lang="fr-MA" sz="2000" b="0" i="0" u="none" strike="noStrike" kern="1200" cap="none" spc="0" normalizeH="0" baseline="0" noProof="0" dirty="0">
                <a:ln>
                  <a:noFill/>
                </a:ln>
                <a:solidFill>
                  <a:prstClr val="black"/>
                </a:solidFill>
                <a:effectLst/>
                <a:uLnTx/>
                <a:uFillTx/>
                <a:latin typeface="Calibri"/>
                <a:ea typeface="+mn-ea"/>
                <a:cs typeface="+mn-cs"/>
              </a:rPr>
              <a:t>après réception de l’ordre de service de démarrage ; </a:t>
            </a:r>
          </a:p>
          <a:p>
            <a:pPr marL="819150" marR="0" lvl="0" indent="-457200" algn="l" defTabSz="914400" rtl="0" eaLnBrk="1" fontAlgn="auto" latinLnBrk="0" hangingPunct="1">
              <a:lnSpc>
                <a:spcPct val="100000"/>
              </a:lnSpc>
              <a:spcBef>
                <a:spcPts val="0"/>
              </a:spcBef>
              <a:spcAft>
                <a:spcPts val="1200"/>
              </a:spcAft>
              <a:buClrTx/>
              <a:buSzTx/>
              <a:buFont typeface="+mj-lt"/>
              <a:buAutoNum type="alphaLcPeriod"/>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La 2</a:t>
            </a:r>
            <a:r>
              <a:rPr kumimoji="0" lang="fr-MA" sz="2000" b="0" i="0" u="none" strike="noStrike" kern="1200" cap="none" spc="0" normalizeH="0" baseline="30000" noProof="0" dirty="0">
                <a:ln>
                  <a:noFill/>
                </a:ln>
                <a:solidFill>
                  <a:prstClr val="black"/>
                </a:solidFill>
                <a:effectLst/>
                <a:uLnTx/>
                <a:uFillTx/>
                <a:latin typeface="Calibri"/>
                <a:ea typeface="+mn-ea"/>
                <a:cs typeface="+mn-cs"/>
              </a:rPr>
              <a:t>ème</a:t>
            </a:r>
            <a:r>
              <a:rPr kumimoji="0" lang="fr-MA" sz="2000" b="0" i="0" u="none" strike="noStrike" kern="1200" cap="none" spc="0" normalizeH="0" baseline="0" noProof="0" dirty="0">
                <a:ln>
                  <a:noFill/>
                </a:ln>
                <a:solidFill>
                  <a:prstClr val="black"/>
                </a:solidFill>
                <a:effectLst/>
                <a:uLnTx/>
                <a:uFillTx/>
                <a:latin typeface="Calibri"/>
                <a:ea typeface="+mn-ea"/>
                <a:cs typeface="+mn-cs"/>
              </a:rPr>
              <a:t> livraison concerne tout le matériel et les logiciels décrits dans l’article 5 (A, B, C, D, E, F, G, H et J) à livrer </a:t>
            </a:r>
            <a:r>
              <a:rPr kumimoji="0" lang="fr-MA" sz="2000" b="1" i="0" u="none" strike="noStrike" kern="1200" cap="none" spc="0" normalizeH="0" baseline="0" noProof="0" dirty="0">
                <a:ln>
                  <a:noFill/>
                </a:ln>
                <a:solidFill>
                  <a:prstClr val="black"/>
                </a:solidFill>
                <a:effectLst/>
                <a:uLnTx/>
                <a:uFillTx/>
                <a:latin typeface="Calibri"/>
                <a:ea typeface="+mn-ea"/>
                <a:cs typeface="+mn-cs"/>
              </a:rPr>
              <a:t>au plus tard 16 semaines </a:t>
            </a:r>
            <a:r>
              <a:rPr kumimoji="0" lang="fr-MA" sz="2000" b="0" i="0" u="none" strike="noStrike" kern="1200" cap="none" spc="0" normalizeH="0" baseline="0" noProof="0" dirty="0">
                <a:ln>
                  <a:noFill/>
                </a:ln>
                <a:solidFill>
                  <a:prstClr val="black"/>
                </a:solidFill>
                <a:effectLst/>
                <a:uLnTx/>
                <a:uFillTx/>
                <a:latin typeface="Calibri"/>
                <a:ea typeface="+mn-ea"/>
                <a:cs typeface="+mn-cs"/>
              </a:rPr>
              <a:t>après la validation du site pilote ; </a:t>
            </a:r>
          </a:p>
          <a:p>
            <a:pPr marL="819150" marR="0" lvl="0" indent="-457200" algn="l" defTabSz="914400" rtl="0" eaLnBrk="1" fontAlgn="auto" latinLnBrk="0" hangingPunct="1">
              <a:lnSpc>
                <a:spcPct val="100000"/>
              </a:lnSpc>
              <a:spcBef>
                <a:spcPts val="0"/>
              </a:spcBef>
              <a:spcAft>
                <a:spcPts val="0"/>
              </a:spcAft>
              <a:buClrTx/>
              <a:buSzTx/>
              <a:buFont typeface="+mj-lt"/>
              <a:buAutoNum type="alphaLcPeriod"/>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Test, installation et configuration du matériel (article 5 K). </a:t>
            </a:r>
          </a:p>
        </p:txBody>
      </p:sp>
      <p:sp>
        <p:nvSpPr>
          <p:cNvPr id="25" name="Chevron 24"/>
          <p:cNvSpPr/>
          <p:nvPr/>
        </p:nvSpPr>
        <p:spPr>
          <a:xfrm>
            <a:off x="475888" y="1340946"/>
            <a:ext cx="19791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prstClr val="white"/>
                </a:solidFill>
                <a:effectLst/>
                <a:uLnTx/>
                <a:uFillTx/>
                <a:latin typeface="Calibri"/>
                <a:ea typeface="+mn-ea"/>
                <a:cs typeface="+mn-cs"/>
              </a:rPr>
              <a:t>Livrables</a:t>
            </a:r>
          </a:p>
        </p:txBody>
      </p:sp>
    </p:spTree>
    <p:extLst>
      <p:ext uri="{BB962C8B-B14F-4D97-AF65-F5344CB8AC3E}">
        <p14:creationId xmlns:p14="http://schemas.microsoft.com/office/powerpoint/2010/main" val="4153484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25"/>
          <p:cNvSpPr/>
          <p:nvPr/>
        </p:nvSpPr>
        <p:spPr>
          <a:xfrm>
            <a:off x="475888" y="1340946"/>
            <a:ext cx="80751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Contexte des prestations et responsabilité du fournisseur</a:t>
            </a:r>
          </a:p>
        </p:txBody>
      </p:sp>
      <p:pic>
        <p:nvPicPr>
          <p:cNvPr id="8" name="Picture 7"/>
          <p:cNvPicPr>
            <a:picLocks noChangeAspect="1"/>
          </p:cNvPicPr>
          <p:nvPr/>
        </p:nvPicPr>
        <p:blipFill rotWithShape="1">
          <a:blip r:embed="rId3"/>
          <a:srcRect t="33898" r="24347"/>
          <a:stretch/>
        </p:blipFill>
        <p:spPr>
          <a:xfrm>
            <a:off x="9477727" y="5108625"/>
            <a:ext cx="3966547" cy="2454077"/>
          </a:xfrm>
          <a:prstGeom prst="rect">
            <a:avLst/>
          </a:prstGeom>
        </p:spPr>
      </p:pic>
      <p:sp>
        <p:nvSpPr>
          <p:cNvPr id="2" name="Slide Number Placeholder 1"/>
          <p:cNvSpPr>
            <a:spLocks noGrp="1"/>
          </p:cNvSpPr>
          <p:nvPr>
            <p:ph type="sldNum" sz="quarter" idx="4294967295"/>
          </p:nvPr>
        </p:nvSpPr>
        <p:spPr>
          <a:xfrm>
            <a:off x="10151135" y="7286487"/>
            <a:ext cx="3092122" cy="2154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40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r>
              <a:rPr kumimoji="0" lang="fr-FR" sz="140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66" y="149"/>
            <a:ext cx="13444009" cy="88579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0" tIns="57481" rIns="114960" bIns="5748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4" name="Rectangle 3"/>
          <p:cNvSpPr/>
          <p:nvPr/>
        </p:nvSpPr>
        <p:spPr>
          <a:xfrm>
            <a:off x="2378869" y="2391445"/>
            <a:ext cx="9612409" cy="1085180"/>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Fourniture, déploiement, installation, configuration et mise en service des équipements  (article 5 des CPF)</a:t>
            </a:r>
            <a:endParaRPr kumimoji="0" lang="fr-MA" sz="2000" b="0" i="0" u="none" strike="noStrike" kern="1200" cap="none" spc="0" normalizeH="0" baseline="0" noProof="0" dirty="0">
              <a:ln>
                <a:noFill/>
              </a:ln>
              <a:solidFill>
                <a:srgbClr val="000000"/>
              </a:solidFill>
              <a:effectLst/>
              <a:uLnTx/>
              <a:uFillTx/>
              <a:latin typeface="Calibri"/>
              <a:ea typeface="+mn-ea"/>
              <a:cs typeface="+mn-cs"/>
            </a:endParaRPr>
          </a:p>
        </p:txBody>
      </p:sp>
      <p:sp>
        <p:nvSpPr>
          <p:cNvPr id="7" name="Rectangle 6"/>
          <p:cNvSpPr/>
          <p:nvPr/>
        </p:nvSpPr>
        <p:spPr>
          <a:xfrm>
            <a:off x="2367659" y="3663366"/>
            <a:ext cx="9612409" cy="1085180"/>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Animation de sessions de formation et transfert de compétences au profit du personnel désigné par la région</a:t>
            </a:r>
          </a:p>
        </p:txBody>
      </p:sp>
      <p:sp>
        <p:nvSpPr>
          <p:cNvPr id="9" name="Rectangle 8"/>
          <p:cNvSpPr/>
          <p:nvPr/>
        </p:nvSpPr>
        <p:spPr>
          <a:xfrm>
            <a:off x="2345299" y="4855428"/>
            <a:ext cx="9612409" cy="1085180"/>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Prise en charge de la continuité de service et de la maintenance de tous les équipements, matériels et logiciels fournis durant la période de garantie (2 ans)</a:t>
            </a:r>
          </a:p>
        </p:txBody>
      </p:sp>
      <p:sp>
        <p:nvSpPr>
          <p:cNvPr id="3" name="Oval 2">
            <a:extLst>
              <a:ext uri="{FF2B5EF4-FFF2-40B4-BE49-F238E27FC236}">
                <a16:creationId xmlns:a16="http://schemas.microsoft.com/office/drawing/2014/main" id="{A7C98046-A26D-4554-92D6-4126D475FD0C}"/>
              </a:ext>
            </a:extLst>
          </p:cNvPr>
          <p:cNvSpPr/>
          <p:nvPr/>
        </p:nvSpPr>
        <p:spPr>
          <a:xfrm>
            <a:off x="2150269" y="2181225"/>
            <a:ext cx="457200" cy="417558"/>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1</a:t>
            </a:r>
          </a:p>
        </p:txBody>
      </p:sp>
      <p:sp>
        <p:nvSpPr>
          <p:cNvPr id="10" name="Oval 9">
            <a:extLst>
              <a:ext uri="{FF2B5EF4-FFF2-40B4-BE49-F238E27FC236}">
                <a16:creationId xmlns:a16="http://schemas.microsoft.com/office/drawing/2014/main" id="{73C04FBB-E97F-4A31-B961-6ED9621BD48D}"/>
              </a:ext>
            </a:extLst>
          </p:cNvPr>
          <p:cNvSpPr/>
          <p:nvPr/>
        </p:nvSpPr>
        <p:spPr>
          <a:xfrm>
            <a:off x="2150269" y="3461085"/>
            <a:ext cx="457200" cy="417558"/>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2</a:t>
            </a:r>
          </a:p>
        </p:txBody>
      </p:sp>
      <p:sp>
        <p:nvSpPr>
          <p:cNvPr id="11" name="Oval 10">
            <a:extLst>
              <a:ext uri="{FF2B5EF4-FFF2-40B4-BE49-F238E27FC236}">
                <a16:creationId xmlns:a16="http://schemas.microsoft.com/office/drawing/2014/main" id="{490A63CA-68BD-4877-BB11-12EA1436F11C}"/>
              </a:ext>
            </a:extLst>
          </p:cNvPr>
          <p:cNvSpPr/>
          <p:nvPr/>
        </p:nvSpPr>
        <p:spPr>
          <a:xfrm>
            <a:off x="2150269" y="4601820"/>
            <a:ext cx="457200" cy="417558"/>
          </a:xfrm>
          <a:prstGeom prst="ellipse">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3</a:t>
            </a:r>
          </a:p>
        </p:txBody>
      </p:sp>
    </p:spTree>
    <p:extLst>
      <p:ext uri="{BB962C8B-B14F-4D97-AF65-F5344CB8AC3E}">
        <p14:creationId xmlns:p14="http://schemas.microsoft.com/office/powerpoint/2010/main" val="1978018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prstClr val="white"/>
                </a:solidFill>
                <a:effectLst/>
                <a:uLnTx/>
                <a:uFillTx/>
                <a:latin typeface="Calibri"/>
                <a:ea typeface="+mn-ea"/>
                <a:cs typeface="+mn-cs"/>
              </a:rPr>
              <a:t>1. Volet Technique : </a:t>
            </a:r>
            <a:r>
              <a:rPr kumimoji="0" lang="fr-FR" sz="3200" b="1" i="0" u="none" strike="noStrike" kern="1200" cap="none" spc="0" normalizeH="0" baseline="0" noProof="0" dirty="0">
                <a:ln>
                  <a:noFill/>
                </a:ln>
                <a:solidFill>
                  <a:srgbClr val="FFC000"/>
                </a:solidFill>
                <a:effectLst/>
                <a:uLnTx/>
                <a:uFillTx/>
                <a:latin typeface="Calibri"/>
                <a:ea typeface="+mn-ea"/>
                <a:cs typeface="+mn-cs"/>
              </a:rPr>
              <a:t>Rappel sur la consistance du contrat ES-12-A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200" b="1" i="0" u="none" strike="noStrike" kern="1200" cap="none" spc="0" normalizeH="0" baseline="0" noProof="0" dirty="0">
              <a:ln>
                <a:noFill/>
              </a:ln>
              <a:solidFill>
                <a:srgbClr val="FFC000"/>
              </a:solidFill>
              <a:effectLst/>
              <a:uLnTx/>
              <a:uFillTx/>
              <a:latin typeface="Calibri"/>
              <a:ea typeface="+mn-ea"/>
              <a:cs typeface="+mn-cs"/>
            </a:endParaRPr>
          </a:p>
        </p:txBody>
      </p:sp>
      <p:sp>
        <p:nvSpPr>
          <p:cNvPr id="8" name="Chevron 7"/>
          <p:cNvSpPr/>
          <p:nvPr/>
        </p:nvSpPr>
        <p:spPr>
          <a:xfrm>
            <a:off x="475888" y="1340946"/>
            <a:ext cx="9980181" cy="60957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MA" sz="2200" b="1" i="0" u="none" strike="noStrike" kern="1200" cap="none" spc="0" normalizeH="0" baseline="0" noProof="0" dirty="0">
                <a:ln>
                  <a:noFill/>
                </a:ln>
                <a:solidFill>
                  <a:prstClr val="white"/>
                </a:solidFill>
                <a:effectLst/>
                <a:uLnTx/>
                <a:uFillTx/>
                <a:latin typeface="Calibri"/>
                <a:ea typeface="+mn-ea"/>
                <a:cs typeface="+mn-cs"/>
              </a:rPr>
              <a:t>Dimensionnement des prestations dans les locaux des établissements scolaires </a:t>
            </a: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4"/>
          <p:cNvSpPr/>
          <p:nvPr/>
        </p:nvSpPr>
        <p:spPr>
          <a:xfrm>
            <a:off x="4311649" y="2443103"/>
            <a:ext cx="7897019" cy="3170099"/>
          </a:xfrm>
          <a:prstGeom prst="rect">
            <a:avLst/>
          </a:prstGeom>
          <a:solidFill>
            <a:schemeClr val="accent2">
              <a:lumMod val="20000"/>
              <a:lumOff val="80000"/>
            </a:schemeClr>
          </a:solidFill>
          <a:ln>
            <a:solidFill>
              <a:schemeClr val="accent2"/>
            </a:solidFill>
          </a:ln>
        </p:spPr>
        <p:txBody>
          <a:bodyPr wrap="square"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Bloc administratif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PC portable pour le directeur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Ordinateurs de bureau pour le staff administratif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Imprimantes multifonctions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Point d’accès WIFI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Switch</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Serveur de stockage partagé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Onduleurs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MA" sz="2000" b="0" i="0" u="none" strike="noStrike" kern="1200" cap="none" spc="0" normalizeH="0" baseline="0" noProof="0" dirty="0">
                <a:ln>
                  <a:noFill/>
                </a:ln>
                <a:solidFill>
                  <a:prstClr val="black"/>
                </a:solidFill>
                <a:effectLst/>
                <a:uLnTx/>
                <a:uFillTx/>
                <a:latin typeface="Calibri"/>
                <a:ea typeface="+mn-ea"/>
                <a:cs typeface="+mn-cs"/>
              </a:rPr>
              <a:t>Armoires métalliques  </a:t>
            </a:r>
          </a:p>
        </p:txBody>
      </p:sp>
      <p:sp>
        <p:nvSpPr>
          <p:cNvPr id="2" name="Arrow: Curved Right 1">
            <a:extLst>
              <a:ext uri="{FF2B5EF4-FFF2-40B4-BE49-F238E27FC236}">
                <a16:creationId xmlns:a16="http://schemas.microsoft.com/office/drawing/2014/main" id="{19D505B8-FCBC-4A9D-B6F4-92A7E471F681}"/>
              </a:ext>
            </a:extLst>
          </p:cNvPr>
          <p:cNvSpPr/>
          <p:nvPr/>
        </p:nvSpPr>
        <p:spPr>
          <a:xfrm>
            <a:off x="2226469" y="2166878"/>
            <a:ext cx="1676400" cy="240512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87086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18650</TotalTime>
  <Words>2900</Words>
  <Application>Microsoft Office PowerPoint</Application>
  <PresentationFormat>Personnalisé</PresentationFormat>
  <Paragraphs>411</Paragraphs>
  <Slides>36</Slides>
  <Notes>17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36</vt:i4>
      </vt:variant>
    </vt:vector>
  </HeadingPairs>
  <TitlesOfParts>
    <vt:vector size="46" baseType="lpstr">
      <vt:lpstr>Arial</vt:lpstr>
      <vt:lpstr>Bell MT</vt:lpstr>
      <vt:lpstr>Berlin Sans FB Demi</vt:lpstr>
      <vt:lpstr>Calibri</vt:lpstr>
      <vt:lpstr>Corbel</vt:lpstr>
      <vt:lpstr>Sakkal Majalla</vt:lpstr>
      <vt:lpstr>Times New Roman</vt:lpstr>
      <vt:lpstr>Trebuchet MS</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 o n d</dc:title>
  <dc:creator>Ikrame Elhoudali</dc:creator>
  <cp:lastModifiedBy>pc10</cp:lastModifiedBy>
  <cp:revision>1073</cp:revision>
  <cp:lastPrinted>2019-05-14T08:51:41Z</cp:lastPrinted>
  <dcterms:created xsi:type="dcterms:W3CDTF">2017-11-15T23:11:54Z</dcterms:created>
  <dcterms:modified xsi:type="dcterms:W3CDTF">2019-07-04T09:09:12Z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2017-10-31T00:00:00Z</vt:filetime>
  </property>
  <property fmtid="{D5CDD505-2E9C-101B-9397-08002B2CF9AE}" pid="3" name="Creator">
    <vt:lpwstr>Adobe InDesign CC 2017 (Macintosh)</vt:lpwstr>
  </property>
  <property fmtid="{D5CDD505-2E9C-101B-9397-08002B2CF9AE}" pid="4" name="LastSaved">
    <vt:filetime>2017-11-15T00:00:00Z</vt:filetime>
  </property>
</Properties>
</file>