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692" r:id="rId2"/>
    <p:sldMasterId id="2147483747" r:id="rId3"/>
    <p:sldMasterId id="2147483760" r:id="rId4"/>
  </p:sldMasterIdLst>
  <p:notesMasterIdLst>
    <p:notesMasterId r:id="rId43"/>
  </p:notesMasterIdLst>
  <p:sldIdLst>
    <p:sldId id="303" r:id="rId5"/>
    <p:sldId id="652" r:id="rId6"/>
    <p:sldId id="633" r:id="rId7"/>
    <p:sldId id="634" r:id="rId8"/>
    <p:sldId id="659" r:id="rId9"/>
    <p:sldId id="660" r:id="rId10"/>
    <p:sldId id="661" r:id="rId11"/>
    <p:sldId id="662" r:id="rId12"/>
    <p:sldId id="663" r:id="rId13"/>
    <p:sldId id="664" r:id="rId14"/>
    <p:sldId id="665" r:id="rId15"/>
    <p:sldId id="666" r:id="rId16"/>
    <p:sldId id="667" r:id="rId17"/>
    <p:sldId id="668" r:id="rId18"/>
    <p:sldId id="673" r:id="rId19"/>
    <p:sldId id="669" r:id="rId20"/>
    <p:sldId id="670" r:id="rId21"/>
    <p:sldId id="671" r:id="rId22"/>
    <p:sldId id="672" r:id="rId23"/>
    <p:sldId id="674" r:id="rId24"/>
    <p:sldId id="675" r:id="rId25"/>
    <p:sldId id="373" r:id="rId26"/>
    <p:sldId id="415" r:id="rId27"/>
    <p:sldId id="413" r:id="rId28"/>
    <p:sldId id="375" r:id="rId29"/>
    <p:sldId id="388" r:id="rId30"/>
    <p:sldId id="408" r:id="rId31"/>
    <p:sldId id="407" r:id="rId32"/>
    <p:sldId id="389" r:id="rId33"/>
    <p:sldId id="390" r:id="rId34"/>
    <p:sldId id="398" r:id="rId35"/>
    <p:sldId id="374" r:id="rId36"/>
    <p:sldId id="376" r:id="rId37"/>
    <p:sldId id="402" r:id="rId38"/>
    <p:sldId id="656" r:id="rId39"/>
    <p:sldId id="658" r:id="rId40"/>
    <p:sldId id="628" r:id="rId41"/>
    <p:sldId id="372" r:id="rId42"/>
  </p:sldIdLst>
  <p:sldSz cx="12192000" cy="6858000"/>
  <p:notesSz cx="6797675" cy="9928225"/>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bderrafi Issami" initials="AI" lastIdx="1" clrIdx="0">
    <p:extLst>
      <p:ext uri="{19B8F6BF-5375-455C-9EA6-DF929625EA0E}">
        <p15:presenceInfo xmlns:p15="http://schemas.microsoft.com/office/powerpoint/2012/main" userId="S-1-5-21-1178779211-1430261201-1819217697-1134" providerId="AD"/>
      </p:ext>
    </p:extLst>
  </p:cmAuthor>
  <p:cmAuthor id="2" name="Oumaima Benamar" initials="OB" lastIdx="1" clrIdx="1">
    <p:extLst>
      <p:ext uri="{19B8F6BF-5375-455C-9EA6-DF929625EA0E}">
        <p15:presenceInfo xmlns:p15="http://schemas.microsoft.com/office/powerpoint/2012/main" userId="S-1-5-21-2380857105-3694888390-2453373049-113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FF"/>
    <a:srgbClr val="FFFFFF"/>
    <a:srgbClr val="8B2F0F"/>
    <a:srgbClr val="3333CC"/>
    <a:srgbClr val="0066FF"/>
    <a:srgbClr val="006600"/>
    <a:srgbClr val="CCECFF"/>
    <a:srgbClr val="99CCFF"/>
    <a:srgbClr val="66CCFF"/>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50" autoAdjust="0"/>
    <p:restoredTop sz="93915" autoAdjust="0"/>
  </p:normalViewPr>
  <p:slideViewPr>
    <p:cSldViewPr snapToGrid="0">
      <p:cViewPr varScale="1">
        <p:scale>
          <a:sx n="86" d="100"/>
          <a:sy n="86" d="100"/>
        </p:scale>
        <p:origin x="44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135"/>
          </a:xfrm>
          <a:prstGeom prst="rect">
            <a:avLst/>
          </a:prstGeom>
        </p:spPr>
        <p:txBody>
          <a:bodyPr vert="horz" lIns="93177" tIns="46589" rIns="93177" bIns="46589" rtlCol="0"/>
          <a:lstStyle>
            <a:lvl1pPr algn="l">
              <a:defRPr sz="1200"/>
            </a:lvl1pPr>
          </a:lstStyle>
          <a:p>
            <a:endParaRPr lang="fr-MA"/>
          </a:p>
        </p:txBody>
      </p:sp>
      <p:sp>
        <p:nvSpPr>
          <p:cNvPr id="3" name="Espace réservé de la date 2"/>
          <p:cNvSpPr>
            <a:spLocks noGrp="1"/>
          </p:cNvSpPr>
          <p:nvPr>
            <p:ph type="dt" idx="1"/>
          </p:nvPr>
        </p:nvSpPr>
        <p:spPr>
          <a:xfrm>
            <a:off x="3850443" y="0"/>
            <a:ext cx="2945659" cy="498135"/>
          </a:xfrm>
          <a:prstGeom prst="rect">
            <a:avLst/>
          </a:prstGeom>
        </p:spPr>
        <p:txBody>
          <a:bodyPr vert="horz" lIns="93177" tIns="46589" rIns="93177" bIns="46589" rtlCol="0"/>
          <a:lstStyle>
            <a:lvl1pPr algn="r">
              <a:defRPr sz="1200"/>
            </a:lvl1pPr>
          </a:lstStyle>
          <a:p>
            <a:fld id="{1BA25AB0-BA7C-42CE-B3F5-6BCAA75D25EA}" type="datetimeFigureOut">
              <a:rPr lang="fr-MA" smtClean="0"/>
              <a:t>09/01/2020</a:t>
            </a:fld>
            <a:endParaRPr lang="fr-MA"/>
          </a:p>
        </p:txBody>
      </p:sp>
      <p:sp>
        <p:nvSpPr>
          <p:cNvPr id="4" name="Espace réservé de l'image des diapositives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3177" tIns="46589" rIns="93177" bIns="46589" rtlCol="0" anchor="ctr"/>
          <a:lstStyle/>
          <a:p>
            <a:endParaRPr lang="fr-MA"/>
          </a:p>
        </p:txBody>
      </p:sp>
      <p:sp>
        <p:nvSpPr>
          <p:cNvPr id="5" name="Espace réservé des notes 4"/>
          <p:cNvSpPr>
            <a:spLocks noGrp="1"/>
          </p:cNvSpPr>
          <p:nvPr>
            <p:ph type="body" sz="quarter" idx="3"/>
          </p:nvPr>
        </p:nvSpPr>
        <p:spPr>
          <a:xfrm>
            <a:off x="679768" y="4777958"/>
            <a:ext cx="5438140" cy="3909239"/>
          </a:xfrm>
          <a:prstGeom prst="rect">
            <a:avLst/>
          </a:prstGeom>
        </p:spPr>
        <p:txBody>
          <a:bodyPr vert="horz" lIns="93177" tIns="46589" rIns="93177" bIns="46589"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MA"/>
          </a:p>
        </p:txBody>
      </p:sp>
      <p:sp>
        <p:nvSpPr>
          <p:cNvPr id="6" name="Espace réservé du pied de page 5"/>
          <p:cNvSpPr>
            <a:spLocks noGrp="1"/>
          </p:cNvSpPr>
          <p:nvPr>
            <p:ph type="ftr" sz="quarter" idx="4"/>
          </p:nvPr>
        </p:nvSpPr>
        <p:spPr>
          <a:xfrm>
            <a:off x="0" y="9430092"/>
            <a:ext cx="2945659" cy="498134"/>
          </a:xfrm>
          <a:prstGeom prst="rect">
            <a:avLst/>
          </a:prstGeom>
        </p:spPr>
        <p:txBody>
          <a:bodyPr vert="horz" lIns="93177" tIns="46589" rIns="93177" bIns="46589" rtlCol="0" anchor="b"/>
          <a:lstStyle>
            <a:lvl1pPr algn="l">
              <a:defRPr sz="1200"/>
            </a:lvl1pPr>
          </a:lstStyle>
          <a:p>
            <a:endParaRPr lang="fr-MA"/>
          </a:p>
        </p:txBody>
      </p:sp>
      <p:sp>
        <p:nvSpPr>
          <p:cNvPr id="7" name="Espace réservé du numéro de diapositive 6"/>
          <p:cNvSpPr>
            <a:spLocks noGrp="1"/>
          </p:cNvSpPr>
          <p:nvPr>
            <p:ph type="sldNum" sz="quarter" idx="5"/>
          </p:nvPr>
        </p:nvSpPr>
        <p:spPr>
          <a:xfrm>
            <a:off x="3850443" y="9430092"/>
            <a:ext cx="2945659" cy="498134"/>
          </a:xfrm>
          <a:prstGeom prst="rect">
            <a:avLst/>
          </a:prstGeom>
        </p:spPr>
        <p:txBody>
          <a:bodyPr vert="horz" lIns="93177" tIns="46589" rIns="93177" bIns="46589" rtlCol="0" anchor="b"/>
          <a:lstStyle>
            <a:lvl1pPr algn="r">
              <a:defRPr sz="1200"/>
            </a:lvl1pPr>
          </a:lstStyle>
          <a:p>
            <a:fld id="{4B17F98D-AB3C-4143-8E94-332B1FCB73A3}" type="slidenum">
              <a:rPr lang="fr-MA" smtClean="0"/>
              <a:t>‹N°›</a:t>
            </a:fld>
            <a:endParaRPr lang="fr-MA"/>
          </a:p>
        </p:txBody>
      </p:sp>
    </p:spTree>
    <p:extLst>
      <p:ext uri="{BB962C8B-B14F-4D97-AF65-F5344CB8AC3E}">
        <p14:creationId xmlns:p14="http://schemas.microsoft.com/office/powerpoint/2010/main" val="3239054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49263" y="1263650"/>
            <a:ext cx="6049962" cy="34036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3AB2B-189A-4C92-A457-C6A3833631A7}"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28769986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err="1"/>
              <a:t>Strat</a:t>
            </a:r>
            <a:r>
              <a:rPr lang="fr-FR" baseline="0" dirty="0"/>
              <a:t> de com: décrire :</a:t>
            </a:r>
          </a:p>
          <a:p>
            <a:endParaRPr lang="fr-FR" sz="1200" b="0" i="0" u="none" strike="noStrike" kern="1200" baseline="0" dirty="0">
              <a:solidFill>
                <a:schemeClr val="tx1"/>
              </a:solidFill>
              <a:latin typeface="+mn-lt"/>
              <a:ea typeface="+mn-ea"/>
              <a:cs typeface="+mn-cs"/>
            </a:endParaRPr>
          </a:p>
          <a:p>
            <a:r>
              <a:rPr lang="fr-MA" sz="1200" b="0" i="0" u="none" strike="noStrike" kern="1200" baseline="0" dirty="0">
                <a:solidFill>
                  <a:schemeClr val="tx1"/>
                </a:solidFill>
                <a:latin typeface="+mn-lt"/>
                <a:ea typeface="+mn-ea"/>
                <a:cs typeface="+mn-cs"/>
              </a:rPr>
              <a:t>- Les objectifs de communication à réaliser ; </a:t>
            </a:r>
          </a:p>
          <a:p>
            <a:r>
              <a:rPr lang="fr-MA" sz="1200" b="0" i="0" u="none" strike="noStrike" kern="1200" baseline="0" dirty="0">
                <a:solidFill>
                  <a:schemeClr val="tx1"/>
                </a:solidFill>
                <a:latin typeface="+mn-lt"/>
                <a:ea typeface="+mn-ea"/>
                <a:cs typeface="+mn-cs"/>
              </a:rPr>
              <a:t>- Les différentes cibles à toucher ; </a:t>
            </a:r>
          </a:p>
          <a:p>
            <a:r>
              <a:rPr lang="fr-MA" sz="1200" b="0" i="0" u="none" strike="noStrike" kern="1200" baseline="0" dirty="0">
                <a:solidFill>
                  <a:schemeClr val="tx1"/>
                </a:solidFill>
                <a:latin typeface="+mn-lt"/>
                <a:ea typeface="+mn-ea"/>
                <a:cs typeface="+mn-cs"/>
              </a:rPr>
              <a:t>- Les messages à véhiculer pour chacune des cibles ; </a:t>
            </a:r>
          </a:p>
          <a:p>
            <a:pPr marL="171450" indent="-171450">
              <a:buFontTx/>
              <a:buChar char="-"/>
            </a:pPr>
            <a:r>
              <a:rPr lang="fr-MA" sz="1200" b="0" i="0" u="none" strike="noStrike" kern="1200" baseline="0" dirty="0">
                <a:solidFill>
                  <a:schemeClr val="tx1"/>
                </a:solidFill>
                <a:latin typeface="+mn-lt"/>
                <a:ea typeface="+mn-ea"/>
                <a:cs typeface="+mn-cs"/>
              </a:rPr>
              <a:t>Les canaux et les supports de communication adéquats ; </a:t>
            </a:r>
          </a:p>
          <a:p>
            <a:pPr marL="171450" indent="-171450">
              <a:buFontTx/>
              <a:buChar char="-"/>
            </a:pPr>
            <a:r>
              <a:rPr lang="fr-MA" sz="1200" b="0" i="0" u="none" strike="noStrike" kern="1200" baseline="0" dirty="0">
                <a:solidFill>
                  <a:schemeClr val="tx1"/>
                </a:solidFill>
                <a:latin typeface="+mn-lt"/>
                <a:ea typeface="+mn-ea"/>
                <a:cs typeface="+mn-cs"/>
              </a:rPr>
              <a:t>Les modalités de prise en compte des aspects liés au genre et à l’inclusion sociale </a:t>
            </a:r>
          </a:p>
          <a:p>
            <a:pPr marL="171450" indent="-171450">
              <a:buFontTx/>
              <a:buChar char="-"/>
            </a:pPr>
            <a:endParaRPr lang="fr-FR" baseline="0" dirty="0"/>
          </a:p>
          <a:p>
            <a:r>
              <a:rPr lang="fr-FR" baseline="0" dirty="0"/>
              <a:t>Outils ; rédaction des textes </a:t>
            </a:r>
          </a:p>
          <a:p>
            <a:r>
              <a:rPr lang="fr-FR" baseline="0" dirty="0"/>
              <a:t>Page web, flyers affiches, vidéos,…</a:t>
            </a:r>
            <a:endParaRPr lang="fr-FR" dirty="0"/>
          </a:p>
        </p:txBody>
      </p:sp>
      <p:sp>
        <p:nvSpPr>
          <p:cNvPr id="4" name="Espace réservé du numéro de diapositive 3"/>
          <p:cNvSpPr>
            <a:spLocks noGrp="1"/>
          </p:cNvSpPr>
          <p:nvPr>
            <p:ph type="sldNum" sz="quarter" idx="10"/>
          </p:nvPr>
        </p:nvSpPr>
        <p:spPr/>
        <p:txBody>
          <a:bodyPr/>
          <a:lstStyle/>
          <a:p>
            <a:fld id="{4B17F98D-AB3C-4143-8E94-332B1FCB73A3}" type="slidenum">
              <a:rPr lang="fr-MA" smtClean="0"/>
              <a:t>15</a:t>
            </a:fld>
            <a:endParaRPr lang="fr-MA"/>
          </a:p>
        </p:txBody>
      </p:sp>
    </p:spTree>
    <p:extLst>
      <p:ext uri="{BB962C8B-B14F-4D97-AF65-F5344CB8AC3E}">
        <p14:creationId xmlns:p14="http://schemas.microsoft.com/office/powerpoint/2010/main" val="18758690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A titre</a:t>
            </a:r>
            <a:r>
              <a:rPr lang="fr-FR" baseline="0" dirty="0"/>
              <a:t> indicatif </a:t>
            </a:r>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B17F98D-AB3C-4143-8E94-332B1FCB73A3}" type="slidenum">
              <a:rPr kumimoji="0" lang="fr-M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fr-M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965954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A titre</a:t>
            </a:r>
            <a:r>
              <a:rPr lang="fr-FR" baseline="0" dirty="0"/>
              <a:t> indicatif </a:t>
            </a:r>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B17F98D-AB3C-4143-8E94-332B1FCB73A3}" type="slidenum">
              <a:rPr kumimoji="0" lang="fr-M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fr-M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933920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MA" sz="1200" b="0" i="0" u="none" strike="noStrike" kern="1200" baseline="0" dirty="0">
                <a:solidFill>
                  <a:schemeClr val="tx1"/>
                </a:solidFill>
                <a:latin typeface="+mn-lt"/>
                <a:ea typeface="+mn-ea"/>
                <a:cs typeface="+mn-cs"/>
              </a:rPr>
              <a:t>Le contrat du prestataire pourra être reconduit, à la seule discrétion MCA-</a:t>
            </a:r>
            <a:r>
              <a:rPr lang="fr-MA" sz="1200" b="0" i="0" u="none" strike="noStrike" kern="1200" baseline="0" dirty="0" err="1">
                <a:solidFill>
                  <a:schemeClr val="tx1"/>
                </a:solidFill>
                <a:latin typeface="+mn-lt"/>
                <a:ea typeface="+mn-ea"/>
                <a:cs typeface="+mn-cs"/>
              </a:rPr>
              <a:t>Morocco</a:t>
            </a:r>
            <a:r>
              <a:rPr lang="fr-MA" sz="1200" b="0" i="0" u="none" strike="noStrike" kern="1200" baseline="0" dirty="0">
                <a:solidFill>
                  <a:schemeClr val="tx1"/>
                </a:solidFill>
                <a:latin typeface="+mn-lt"/>
                <a:ea typeface="+mn-ea"/>
                <a:cs typeface="+mn-cs"/>
              </a:rPr>
              <a:t>. Les tâches et les qualifications requises pour la période optionnelle seront définies de façon plus précise, à partir d’une évaluation des résultats et des activités conduites au cours de la période de base. </a:t>
            </a:r>
          </a:p>
          <a:p>
            <a:r>
              <a:rPr lang="fr-MA" sz="1200" b="0" i="0" u="none" strike="noStrike" kern="1200" baseline="0" dirty="0">
                <a:solidFill>
                  <a:schemeClr val="tx1"/>
                </a:solidFill>
                <a:latin typeface="+mn-lt"/>
                <a:ea typeface="+mn-ea"/>
                <a:cs typeface="+mn-cs"/>
              </a:rPr>
              <a:t>Pour activer la période optionnelle, deux mois avant la fin de la période de base, MCA-</a:t>
            </a:r>
            <a:r>
              <a:rPr lang="fr-MA" sz="1200" b="0" i="0" u="none" strike="noStrike" kern="1200" baseline="0" dirty="0" err="1">
                <a:solidFill>
                  <a:schemeClr val="tx1"/>
                </a:solidFill>
                <a:latin typeface="+mn-lt"/>
                <a:ea typeface="+mn-ea"/>
                <a:cs typeface="+mn-cs"/>
              </a:rPr>
              <a:t>Morocco</a:t>
            </a:r>
            <a:r>
              <a:rPr lang="fr-MA" sz="1200" b="0" i="0" u="none" strike="noStrike" kern="1200" baseline="0" dirty="0">
                <a:solidFill>
                  <a:schemeClr val="tx1"/>
                </a:solidFill>
                <a:latin typeface="+mn-lt"/>
                <a:ea typeface="+mn-ea"/>
                <a:cs typeface="+mn-cs"/>
              </a:rPr>
              <a:t> communiquera au Consultant les Termes de Référence (basées sur les expériences pendant la période de base déjà encourue) pour la période optionnelle. Le consultant disposera de deux (2) semaines pour soumettre une offre technique et financière mise à jour pour ladite période. Cette proposition sera évaluée et négociée un mois avant le démarrage de la période en question. Si un accord n’est pas conclu, MCA-</a:t>
            </a:r>
            <a:r>
              <a:rPr lang="fr-MA" sz="1200" b="0" i="0" u="none" strike="noStrike" kern="1200" baseline="0" dirty="0" err="1">
                <a:solidFill>
                  <a:schemeClr val="tx1"/>
                </a:solidFill>
                <a:latin typeface="+mn-lt"/>
                <a:ea typeface="+mn-ea"/>
                <a:cs typeface="+mn-cs"/>
              </a:rPr>
              <a:t>Morocco</a:t>
            </a:r>
            <a:r>
              <a:rPr lang="fr-MA" sz="1200" b="0" i="0" u="none" strike="noStrike" kern="1200" baseline="0" dirty="0">
                <a:solidFill>
                  <a:schemeClr val="tx1"/>
                </a:solidFill>
                <a:latin typeface="+mn-lt"/>
                <a:ea typeface="+mn-ea"/>
                <a:cs typeface="+mn-cs"/>
              </a:rPr>
              <a:t>, à sa seule discrétion, et sans pénalités ni indemnisation, pourrait décider de ne pas activer la période optionnelle. </a:t>
            </a:r>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B17F98D-AB3C-4143-8E94-332B1FCB73A3}" type="slidenum">
              <a:rPr kumimoji="0" lang="fr-M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fr-M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209818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B17F98D-AB3C-4143-8E94-332B1FCB73A3}" type="slidenum">
              <a:rPr kumimoji="0" lang="fr-M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fr-M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135417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B17F98D-AB3C-4143-8E94-332B1FCB73A3}" type="slidenum">
              <a:rPr kumimoji="0" lang="fr-M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fr-M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932510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B17F98D-AB3C-4143-8E94-332B1FCB73A3}" type="slidenum">
              <a:rPr kumimoji="0" lang="fr-M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fr-M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528376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B17F98D-AB3C-4143-8E94-332B1FCB73A3}" type="slidenum">
              <a:rPr lang="fr-MA" smtClean="0"/>
              <a:t>27</a:t>
            </a:fld>
            <a:endParaRPr lang="fr-MA"/>
          </a:p>
        </p:txBody>
      </p:sp>
    </p:spTree>
    <p:extLst>
      <p:ext uri="{BB962C8B-B14F-4D97-AF65-F5344CB8AC3E}">
        <p14:creationId xmlns:p14="http://schemas.microsoft.com/office/powerpoint/2010/main" val="37673422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B17F98D-AB3C-4143-8E94-332B1FCB73A3}" type="slidenum">
              <a:rPr lang="fr-MA" smtClean="0"/>
              <a:t>31</a:t>
            </a:fld>
            <a:endParaRPr lang="fr-MA"/>
          </a:p>
        </p:txBody>
      </p:sp>
    </p:spTree>
    <p:extLst>
      <p:ext uri="{BB962C8B-B14F-4D97-AF65-F5344CB8AC3E}">
        <p14:creationId xmlns:p14="http://schemas.microsoft.com/office/powerpoint/2010/main" val="8583350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8113" y="1349375"/>
            <a:ext cx="6461125" cy="36353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3AB2B-189A-4C92-A457-C6A3833631A7}" type="slidenum">
              <a:rPr lang="en-US" smtClean="0">
                <a:solidFill>
                  <a:prstClr val="black"/>
                </a:solidFill>
              </a:rPr>
              <a:pPr/>
              <a:t>38</a:t>
            </a:fld>
            <a:endParaRPr lang="en-US">
              <a:solidFill>
                <a:prstClr val="black"/>
              </a:solidFill>
            </a:endParaRPr>
          </a:p>
        </p:txBody>
      </p:sp>
    </p:spTree>
    <p:extLst>
      <p:ext uri="{BB962C8B-B14F-4D97-AF65-F5344CB8AC3E}">
        <p14:creationId xmlns:p14="http://schemas.microsoft.com/office/powerpoint/2010/main" val="40966165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CA3AB2B-189A-4C92-A457-C6A3833631A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45135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a:solidFill>
                  <a:prstClr val="black"/>
                </a:solidFill>
              </a:rPr>
              <a:t>© Copyright Showeet.com – Free PowerPoint Templates</a:t>
            </a:r>
            <a:endParaRPr lang="en-US" sz="1200" dirty="0">
              <a:solidFill>
                <a:prstClr val="black"/>
              </a:solidFill>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492863F-2181-40AA-9D10-26C0A01C7A5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056842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CA3AB2B-189A-4C92-A457-C6A3833631A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094247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B17F98D-AB3C-4143-8E94-332B1FCB73A3}" type="slidenum">
              <a:rPr lang="fr-MA" smtClean="0"/>
              <a:t>9</a:t>
            </a:fld>
            <a:endParaRPr lang="fr-MA"/>
          </a:p>
        </p:txBody>
      </p:sp>
    </p:spTree>
    <p:extLst>
      <p:ext uri="{BB962C8B-B14F-4D97-AF65-F5344CB8AC3E}">
        <p14:creationId xmlns:p14="http://schemas.microsoft.com/office/powerpoint/2010/main" val="39423147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sz="1200" b="0" i="0" u="none" strike="noStrike" kern="1200" baseline="0" dirty="0">
              <a:solidFill>
                <a:schemeClr val="tx1"/>
              </a:solidFill>
              <a:latin typeface="+mn-lt"/>
              <a:ea typeface="+mn-ea"/>
              <a:cs typeface="+mn-cs"/>
            </a:endParaRPr>
          </a:p>
          <a:p>
            <a:r>
              <a:rPr lang="fr-MA" sz="1200" b="0" i="0" u="none" strike="noStrike" kern="1200" baseline="0" dirty="0">
                <a:solidFill>
                  <a:schemeClr val="tx1"/>
                </a:solidFill>
                <a:latin typeface="+mn-lt"/>
                <a:ea typeface="+mn-ea"/>
                <a:cs typeface="+mn-cs"/>
              </a:rPr>
              <a:t>étudier la taille des entreprises participantes dans les éditions précédentes du Trophée, leur secteur d’activité ainsi que leur localisation géographique. </a:t>
            </a:r>
          </a:p>
          <a:p>
            <a:endParaRPr lang="fr-FR" dirty="0"/>
          </a:p>
        </p:txBody>
      </p:sp>
      <p:sp>
        <p:nvSpPr>
          <p:cNvPr id="4" name="Espace réservé du numéro de diapositive 3"/>
          <p:cNvSpPr>
            <a:spLocks noGrp="1"/>
          </p:cNvSpPr>
          <p:nvPr>
            <p:ph type="sldNum" sz="quarter" idx="10"/>
          </p:nvPr>
        </p:nvSpPr>
        <p:spPr/>
        <p:txBody>
          <a:bodyPr/>
          <a:lstStyle/>
          <a:p>
            <a:fld id="{4B17F98D-AB3C-4143-8E94-332B1FCB73A3}" type="slidenum">
              <a:rPr lang="fr-MA" smtClean="0"/>
              <a:t>11</a:t>
            </a:fld>
            <a:endParaRPr lang="fr-MA"/>
          </a:p>
        </p:txBody>
      </p:sp>
    </p:spTree>
    <p:extLst>
      <p:ext uri="{BB962C8B-B14F-4D97-AF65-F5344CB8AC3E}">
        <p14:creationId xmlns:p14="http://schemas.microsoft.com/office/powerpoint/2010/main" val="40428980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a:p>
            <a:r>
              <a:rPr lang="fr-MA" sz="1200" b="0" i="0" u="none" strike="noStrike" kern="1200" baseline="0" dirty="0">
                <a:solidFill>
                  <a:schemeClr val="tx1"/>
                </a:solidFill>
                <a:latin typeface="+mn-lt"/>
                <a:ea typeface="+mn-ea"/>
                <a:cs typeface="+mn-cs"/>
              </a:rPr>
              <a:t>Sur la bases des résultats et recommandations de l’évaluation. </a:t>
            </a:r>
          </a:p>
          <a:p>
            <a:r>
              <a:rPr lang="fr-MA" sz="1200" b="0" i="0" u="none" strike="noStrike" kern="1200" baseline="0" dirty="0">
                <a:solidFill>
                  <a:schemeClr val="tx1"/>
                </a:solidFill>
                <a:latin typeface="+mn-lt"/>
                <a:ea typeface="+mn-ea"/>
                <a:cs typeface="+mn-cs"/>
              </a:rPr>
              <a:t>Etablir </a:t>
            </a:r>
          </a:p>
          <a:p>
            <a:r>
              <a:rPr lang="fr-MA" sz="1200" b="0" i="0" u="none" strike="noStrike" kern="1200" baseline="0" dirty="0">
                <a:solidFill>
                  <a:schemeClr val="tx1"/>
                </a:solidFill>
                <a:latin typeface="+mn-lt"/>
                <a:ea typeface="+mn-ea"/>
                <a:cs typeface="+mn-cs"/>
              </a:rPr>
              <a:t>Ce plan devra relater les besoins en matière d’accompagnement-conseil, d’outils et de mécanismes à mettre en place pour la mise en œuvre, le suivi et l’évaluation de l’aboutissement des futures éditions du Trophée. </a:t>
            </a:r>
            <a:endParaRPr lang="fr-FR"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MA" sz="1200" dirty="0"/>
              <a:t>Faire adhérer les entreprises à la dynamique de promotion de l’équité genre en milieu professionnel, </a:t>
            </a:r>
          </a:p>
          <a:p>
            <a:endParaRPr lang="fr-FR" dirty="0"/>
          </a:p>
          <a:p>
            <a:r>
              <a:rPr lang="fr-FR" dirty="0"/>
              <a:t>A travers</a:t>
            </a:r>
            <a:r>
              <a:rPr lang="fr-FR" baseline="0" dirty="0"/>
              <a:t> la réalisation de 3 activités </a:t>
            </a:r>
            <a:endParaRPr lang="fr-FR" dirty="0"/>
          </a:p>
        </p:txBody>
      </p:sp>
      <p:sp>
        <p:nvSpPr>
          <p:cNvPr id="4" name="Espace réservé du numéro de diapositive 3"/>
          <p:cNvSpPr>
            <a:spLocks noGrp="1"/>
          </p:cNvSpPr>
          <p:nvPr>
            <p:ph type="sldNum" sz="quarter" idx="10"/>
          </p:nvPr>
        </p:nvSpPr>
        <p:spPr/>
        <p:txBody>
          <a:bodyPr/>
          <a:lstStyle/>
          <a:p>
            <a:fld id="{4B17F98D-AB3C-4143-8E94-332B1FCB73A3}" type="slidenum">
              <a:rPr lang="fr-MA" smtClean="0"/>
              <a:t>12</a:t>
            </a:fld>
            <a:endParaRPr lang="fr-MA"/>
          </a:p>
        </p:txBody>
      </p:sp>
    </p:spTree>
    <p:extLst>
      <p:ext uri="{BB962C8B-B14F-4D97-AF65-F5344CB8AC3E}">
        <p14:creationId xmlns:p14="http://schemas.microsoft.com/office/powerpoint/2010/main" val="10602776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sz="1200" b="0" i="0" u="none" strike="noStrike" kern="1200" baseline="0" dirty="0">
              <a:solidFill>
                <a:schemeClr val="tx1"/>
              </a:solidFill>
              <a:latin typeface="+mn-lt"/>
              <a:ea typeface="+mn-ea"/>
              <a:cs typeface="+mn-cs"/>
            </a:endParaRPr>
          </a:p>
          <a:p>
            <a:r>
              <a:rPr lang="fr-MA" sz="1200" b="0" i="0" u="none" strike="noStrike" kern="1200" baseline="0" dirty="0">
                <a:solidFill>
                  <a:schemeClr val="tx1"/>
                </a:solidFill>
                <a:latin typeface="+mn-lt"/>
                <a:ea typeface="+mn-ea"/>
                <a:cs typeface="+mn-cs"/>
              </a:rPr>
              <a:t>Des membres du comité de gestion et de gouvernance du Trophée (une dizaine de cadres du MTIP) en matière de gestion du Trophée (conception, mise en </a:t>
            </a:r>
            <a:r>
              <a:rPr lang="fr-MA" sz="1200" b="0" i="0" u="none" strike="noStrike" kern="1200" baseline="0" dirty="0" err="1">
                <a:solidFill>
                  <a:schemeClr val="tx1"/>
                </a:solidFill>
                <a:latin typeface="+mn-lt"/>
                <a:ea typeface="+mn-ea"/>
                <a:cs typeface="+mn-cs"/>
              </a:rPr>
              <a:t>oeuvre</a:t>
            </a:r>
            <a:r>
              <a:rPr lang="fr-MA" sz="1200" b="0" i="0" u="none" strike="noStrike" kern="1200" baseline="0" dirty="0">
                <a:solidFill>
                  <a:schemeClr val="tx1"/>
                </a:solidFill>
                <a:latin typeface="+mn-lt"/>
                <a:ea typeface="+mn-ea"/>
                <a:cs typeface="+mn-cs"/>
              </a:rPr>
              <a:t>, suivi et évaluation); </a:t>
            </a:r>
          </a:p>
          <a:p>
            <a:r>
              <a:rPr lang="fr-MA" sz="1200" b="0" i="0" u="none" strike="noStrike" kern="1200" baseline="0" dirty="0">
                <a:solidFill>
                  <a:schemeClr val="tx1"/>
                </a:solidFill>
                <a:latin typeface="+mn-lt"/>
                <a:ea typeface="+mn-ea"/>
                <a:cs typeface="+mn-cs"/>
              </a:rPr>
              <a:t>- Des membres de la Commission RSE &amp; Labels de la CGEM (une dizaine de personnes) en matière de promotion du trophée auprès des entreprises ciblées. </a:t>
            </a:r>
          </a:p>
          <a:p>
            <a:r>
              <a:rPr lang="fr-MA" sz="1200" b="0" i="0" u="none" strike="noStrike" kern="1200" baseline="0" dirty="0">
                <a:solidFill>
                  <a:schemeClr val="tx1"/>
                </a:solidFill>
                <a:latin typeface="+mn-lt"/>
                <a:ea typeface="+mn-ea"/>
                <a:cs typeface="+mn-cs"/>
              </a:rPr>
              <a:t>Outre les deux catégories principales de bénéficiaires, le prestataire pourrait proposer en concertation avec le MTIP toutes autres catégories de bénéficiaires dont la formation et la sensibilisation seraient utiles à la bonne organisation du Trophée genre. </a:t>
            </a:r>
            <a:endParaRPr lang="fr-FR" dirty="0"/>
          </a:p>
        </p:txBody>
      </p:sp>
      <p:sp>
        <p:nvSpPr>
          <p:cNvPr id="4" name="Espace réservé du numéro de diapositive 3"/>
          <p:cNvSpPr>
            <a:spLocks noGrp="1"/>
          </p:cNvSpPr>
          <p:nvPr>
            <p:ph type="sldNum" sz="quarter" idx="10"/>
          </p:nvPr>
        </p:nvSpPr>
        <p:spPr/>
        <p:txBody>
          <a:bodyPr/>
          <a:lstStyle/>
          <a:p>
            <a:fld id="{4B17F98D-AB3C-4143-8E94-332B1FCB73A3}" type="slidenum">
              <a:rPr lang="fr-MA" smtClean="0"/>
              <a:t>13</a:t>
            </a:fld>
            <a:endParaRPr lang="fr-MA"/>
          </a:p>
        </p:txBody>
      </p:sp>
    </p:spTree>
    <p:extLst>
      <p:ext uri="{BB962C8B-B14F-4D97-AF65-F5344CB8AC3E}">
        <p14:creationId xmlns:p14="http://schemas.microsoft.com/office/powerpoint/2010/main" val="31971576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err="1"/>
              <a:t>Strat</a:t>
            </a:r>
            <a:r>
              <a:rPr lang="fr-FR" baseline="0" dirty="0"/>
              <a:t> de com: décrire :</a:t>
            </a:r>
          </a:p>
          <a:p>
            <a:endParaRPr lang="fr-FR" sz="1200" b="0" i="0" u="none" strike="noStrike" kern="1200" baseline="0" dirty="0">
              <a:solidFill>
                <a:schemeClr val="tx1"/>
              </a:solidFill>
              <a:latin typeface="+mn-lt"/>
              <a:ea typeface="+mn-ea"/>
              <a:cs typeface="+mn-cs"/>
            </a:endParaRPr>
          </a:p>
          <a:p>
            <a:r>
              <a:rPr lang="fr-MA" sz="1200" b="0" i="0" u="none" strike="noStrike" kern="1200" baseline="0" dirty="0">
                <a:solidFill>
                  <a:schemeClr val="tx1"/>
                </a:solidFill>
                <a:latin typeface="+mn-lt"/>
                <a:ea typeface="+mn-ea"/>
                <a:cs typeface="+mn-cs"/>
              </a:rPr>
              <a:t>- Les objectifs de communication à réaliser ; </a:t>
            </a:r>
          </a:p>
          <a:p>
            <a:r>
              <a:rPr lang="fr-MA" sz="1200" b="0" i="0" u="none" strike="noStrike" kern="1200" baseline="0" dirty="0">
                <a:solidFill>
                  <a:schemeClr val="tx1"/>
                </a:solidFill>
                <a:latin typeface="+mn-lt"/>
                <a:ea typeface="+mn-ea"/>
                <a:cs typeface="+mn-cs"/>
              </a:rPr>
              <a:t>- Les différentes cibles à toucher ; </a:t>
            </a:r>
          </a:p>
          <a:p>
            <a:r>
              <a:rPr lang="fr-MA" sz="1200" b="0" i="0" u="none" strike="noStrike" kern="1200" baseline="0" dirty="0">
                <a:solidFill>
                  <a:schemeClr val="tx1"/>
                </a:solidFill>
                <a:latin typeface="+mn-lt"/>
                <a:ea typeface="+mn-ea"/>
                <a:cs typeface="+mn-cs"/>
              </a:rPr>
              <a:t>- Les messages à véhiculer pour chacune des cibles ; </a:t>
            </a:r>
          </a:p>
          <a:p>
            <a:pPr marL="171450" indent="-171450">
              <a:buFontTx/>
              <a:buChar char="-"/>
            </a:pPr>
            <a:r>
              <a:rPr lang="fr-MA" sz="1200" b="0" i="0" u="none" strike="noStrike" kern="1200" baseline="0" dirty="0">
                <a:solidFill>
                  <a:schemeClr val="tx1"/>
                </a:solidFill>
                <a:latin typeface="+mn-lt"/>
                <a:ea typeface="+mn-ea"/>
                <a:cs typeface="+mn-cs"/>
              </a:rPr>
              <a:t>Les canaux et les supports de communication adéquats ; </a:t>
            </a:r>
          </a:p>
          <a:p>
            <a:pPr marL="171450" indent="-171450">
              <a:buFontTx/>
              <a:buChar char="-"/>
            </a:pPr>
            <a:r>
              <a:rPr lang="fr-MA" sz="1200" b="0" i="0" u="none" strike="noStrike" kern="1200" baseline="0" dirty="0">
                <a:solidFill>
                  <a:schemeClr val="tx1"/>
                </a:solidFill>
                <a:latin typeface="+mn-lt"/>
                <a:ea typeface="+mn-ea"/>
                <a:cs typeface="+mn-cs"/>
              </a:rPr>
              <a:t>Les modalités de prise en compte des aspects liés au genre et à l’inclusion sociale </a:t>
            </a:r>
          </a:p>
          <a:p>
            <a:pPr marL="171450" indent="-171450">
              <a:buFontTx/>
              <a:buChar char="-"/>
            </a:pPr>
            <a:endParaRPr lang="fr-FR" baseline="0" dirty="0"/>
          </a:p>
          <a:p>
            <a:r>
              <a:rPr lang="fr-FR" baseline="0" dirty="0"/>
              <a:t>Outils ; rédaction des textes </a:t>
            </a:r>
          </a:p>
          <a:p>
            <a:r>
              <a:rPr lang="fr-FR" baseline="0" dirty="0"/>
              <a:t>Page web, flyers affiches, vidéos,…</a:t>
            </a:r>
            <a:endParaRPr lang="fr-FR" dirty="0"/>
          </a:p>
        </p:txBody>
      </p:sp>
      <p:sp>
        <p:nvSpPr>
          <p:cNvPr id="4" name="Espace réservé du numéro de diapositive 3"/>
          <p:cNvSpPr>
            <a:spLocks noGrp="1"/>
          </p:cNvSpPr>
          <p:nvPr>
            <p:ph type="sldNum" sz="quarter" idx="10"/>
          </p:nvPr>
        </p:nvSpPr>
        <p:spPr/>
        <p:txBody>
          <a:bodyPr/>
          <a:lstStyle/>
          <a:p>
            <a:fld id="{4B17F98D-AB3C-4143-8E94-332B1FCB73A3}" type="slidenum">
              <a:rPr lang="fr-MA" smtClean="0"/>
              <a:t>14</a:t>
            </a:fld>
            <a:endParaRPr lang="fr-MA"/>
          </a:p>
        </p:txBody>
      </p:sp>
    </p:spTree>
    <p:extLst>
      <p:ext uri="{BB962C8B-B14F-4D97-AF65-F5344CB8AC3E}">
        <p14:creationId xmlns:p14="http://schemas.microsoft.com/office/powerpoint/2010/main" val="1564803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showeet.com/" TargetMode="Externa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showeet.com/" TargetMode="External"/><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sp>
        <p:nvSpPr>
          <p:cNvPr id="37" name="Freeform: Shape 36"/>
          <p:cNvSpPr/>
          <p:nvPr userDrawn="1"/>
        </p:nvSpPr>
        <p:spPr>
          <a:xfrm>
            <a:off x="4064000" y="3200400"/>
            <a:ext cx="8128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6" name="Picture Placeholder 35"/>
          <p:cNvSpPr>
            <a:spLocks noGrp="1"/>
          </p:cNvSpPr>
          <p:nvPr>
            <p:ph type="pic" sz="quarter" idx="13"/>
          </p:nvPr>
        </p:nvSpPr>
        <p:spPr>
          <a:xfrm>
            <a:off x="0" y="1371600"/>
            <a:ext cx="8129016"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8000 w 8129016"/>
              <a:gd name="connsiteY3" fmla="*/ 1828800 h 3657600"/>
              <a:gd name="connsiteX4" fmla="*/ 4064000 w 8129016"/>
              <a:gd name="connsiteY4" fmla="*/ 1828800 h 3657600"/>
              <a:gd name="connsiteX5" fmla="*/ 4064000 w 8129016"/>
              <a:gd name="connsiteY5" fmla="*/ 3657600 h 3657600"/>
              <a:gd name="connsiteX6" fmla="*/ 0 w 8129016"/>
              <a:gd name="connsiteY6"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9016" h="3657600">
                <a:moveTo>
                  <a:pt x="0" y="0"/>
                </a:moveTo>
                <a:lnTo>
                  <a:pt x="8129016" y="0"/>
                </a:lnTo>
                <a:lnTo>
                  <a:pt x="8129016" y="1828800"/>
                </a:lnTo>
                <a:lnTo>
                  <a:pt x="8128000" y="1828800"/>
                </a:lnTo>
                <a:lnTo>
                  <a:pt x="4064000" y="18288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9" name="Rectangle 8"/>
          <p:cNvSpPr/>
          <p:nvPr userDrawn="1"/>
        </p:nvSpPr>
        <p:spPr>
          <a:xfrm>
            <a:off x="8128000" y="1371600"/>
            <a:ext cx="4064000"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userDrawn="1"/>
        </p:nvSpPr>
        <p:spPr>
          <a:xfrm>
            <a:off x="4064000" y="5029200"/>
            <a:ext cx="4064000" cy="1828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p:cNvSpPr/>
          <p:nvPr userDrawn="1"/>
        </p:nvSpPr>
        <p:spPr>
          <a:xfrm>
            <a:off x="8128000" y="5029200"/>
            <a:ext cx="4064000" cy="1828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4064000" y="3225452"/>
            <a:ext cx="8128000" cy="1067644"/>
          </a:xfrm>
          <a:prstGeom prst="rect">
            <a:avLst/>
          </a:prstGeom>
        </p:spPr>
        <p:txBody>
          <a:bodyPr lIns="274320" rIns="457200" anchor="b">
            <a:noAutofit/>
          </a:bodyPr>
          <a:lstStyle>
            <a:lvl1pPr algn="l">
              <a:defRPr sz="4400" b="1">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0" y="6356350"/>
            <a:ext cx="4064000" cy="365125"/>
          </a:xfrm>
          <a:prstGeom prst="rect">
            <a:avLst/>
          </a:prstGeom>
        </p:spPr>
        <p:txBody>
          <a:bodyPr/>
          <a:lstStyle>
            <a:lvl1pP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4064000" y="6356350"/>
            <a:ext cx="4064000" cy="365125"/>
          </a:xfrm>
          <a:prstGeom prst="rect">
            <a:avLst/>
          </a:prstGeom>
        </p:spPr>
        <p:txBody>
          <a:bodyPr/>
          <a:lstStyle>
            <a:lvl1pPr algn="ctr">
              <a:defRPr>
                <a:solidFill>
                  <a:schemeClr val="bg2">
                    <a:lumMod val="50000"/>
                  </a:schemeClr>
                </a:solidFill>
              </a:defRPr>
            </a:lvl1pPr>
          </a:lstStyle>
          <a:p>
            <a:fld id="{FC1CF07D-8B3F-4D32-B059-0039CEA46DB1}" type="slidenum">
              <a:rPr lang="en-US" smtClean="0">
                <a:solidFill>
                  <a:srgbClr val="E9E5DC">
                    <a:lumMod val="50000"/>
                  </a:srgbClr>
                </a:solidFill>
              </a:rPr>
              <a:pPr/>
              <a:t>‹N°›</a:t>
            </a:fld>
            <a:endParaRPr lang="en-US">
              <a:solidFill>
                <a:srgbClr val="E9E5DC">
                  <a:lumMod val="50000"/>
                </a:srgbClr>
              </a:solidFill>
            </a:endParaRPr>
          </a:p>
        </p:txBody>
      </p:sp>
      <p:sp>
        <p:nvSpPr>
          <p:cNvPr id="3" name="Subtitle 2"/>
          <p:cNvSpPr>
            <a:spLocks noGrp="1"/>
          </p:cNvSpPr>
          <p:nvPr>
            <p:ph type="subTitle" idx="1"/>
          </p:nvPr>
        </p:nvSpPr>
        <p:spPr>
          <a:xfrm>
            <a:off x="4064000" y="4323604"/>
            <a:ext cx="8128000" cy="407890"/>
          </a:xfrm>
          <a:prstGeom prst="rect">
            <a:avLst/>
          </a:prstGeom>
        </p:spPr>
        <p:txBody>
          <a:bodyPr lIns="274320"/>
          <a:lstStyle>
            <a:lvl1pPr marL="0" indent="0" algn="l">
              <a:buNone/>
              <a:defRPr sz="24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347480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ransition Slide 8">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4">
                    <a:lumMod val="20000"/>
                    <a:lumOff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816017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ransition Slide 9">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3">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5802840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ransition Slide 10">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3">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41715642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ransition Slide 11">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‹N°›</a:t>
            </a:fld>
            <a:endParaRPr lang="en-US">
              <a:solidFill>
                <a:srgbClr val="E9E5DC">
                  <a:lumMod val="75000"/>
                </a:srgbClr>
              </a:solidFill>
            </a:endParaRPr>
          </a:p>
        </p:txBody>
      </p:sp>
    </p:spTree>
    <p:extLst>
      <p:ext uri="{BB962C8B-B14F-4D97-AF65-F5344CB8AC3E}">
        <p14:creationId xmlns:p14="http://schemas.microsoft.com/office/powerpoint/2010/main" val="40727193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lIns="0">
            <a:normAutofit/>
          </a:bodyPr>
          <a:lstStyle>
            <a:lvl1pPr>
              <a:spcAft>
                <a:spcPts val="1200"/>
              </a:spcAft>
              <a:defRPr sz="4000">
                <a:solidFill>
                  <a:schemeClr val="accent3"/>
                </a:solidFill>
                <a:latin typeface="+mj-lt"/>
              </a:defRPr>
            </a:lvl1pPr>
            <a:lvl2pPr>
              <a:spcAft>
                <a:spcPts val="1200"/>
              </a:spcAft>
              <a:defRPr sz="3600">
                <a:solidFill>
                  <a:schemeClr val="accent3"/>
                </a:solidFill>
                <a:latin typeface="+mj-lt"/>
              </a:defRPr>
            </a:lvl2pPr>
            <a:lvl3pPr>
              <a:spcAft>
                <a:spcPts val="1200"/>
              </a:spcAft>
              <a:defRPr sz="3200">
                <a:solidFill>
                  <a:schemeClr val="accent3"/>
                </a:solidFill>
                <a:latin typeface="+mj-lt"/>
              </a:defRPr>
            </a:lvl3pPr>
            <a:lvl4pPr>
              <a:spcAft>
                <a:spcPts val="1200"/>
              </a:spcAft>
              <a:defRPr sz="2800">
                <a:solidFill>
                  <a:schemeClr val="accent3"/>
                </a:solidFill>
                <a:latin typeface="+mj-lt"/>
              </a:defRPr>
            </a:lvl4pPr>
            <a:lvl5pPr>
              <a:spcAft>
                <a:spcPts val="1200"/>
              </a:spcAft>
              <a:defRPr sz="28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‹N°›</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85768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‹N°›</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18838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Description">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‹N°›</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Text Placeholder 8"/>
          <p:cNvSpPr>
            <a:spLocks noGrp="1"/>
          </p:cNvSpPr>
          <p:nvPr>
            <p:ph type="body" sz="quarter" idx="13" hasCustomPrompt="1"/>
          </p:nvPr>
        </p:nvSpPr>
        <p:spPr>
          <a:xfrm>
            <a:off x="838200" y="5589240"/>
            <a:ext cx="10515600" cy="626368"/>
          </a:xfrm>
          <a:prstGeom prst="rect">
            <a:avLst/>
          </a:prstGeom>
        </p:spPr>
        <p:txBody>
          <a:bodyPr anchor="b"/>
          <a:lstStyle>
            <a:lvl1pPr>
              <a:defRPr>
                <a:solidFill>
                  <a:schemeClr val="accent1"/>
                </a:solidFill>
              </a:defRPr>
            </a:lvl1pPr>
            <a:lvl2pPr>
              <a:defRPr>
                <a:solidFill>
                  <a:schemeClr val="tx1">
                    <a:lumMod val="65000"/>
                    <a:lumOff val="35000"/>
                  </a:schemeClr>
                </a:solidFill>
              </a:defRPr>
            </a:lvl2pPr>
            <a:lvl3pPr marL="11430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spcBef>
                <a:spcPts val="1200"/>
              </a:spcBef>
            </a:pPr>
            <a:r>
              <a:rPr lang="en-US"/>
              <a:t>Insert a short description here</a:t>
            </a:r>
          </a:p>
        </p:txBody>
      </p:sp>
    </p:spTree>
    <p:extLst>
      <p:ext uri="{BB962C8B-B14F-4D97-AF65-F5344CB8AC3E}">
        <p14:creationId xmlns:p14="http://schemas.microsoft.com/office/powerpoint/2010/main" val="41270195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2 Columns">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‹N°›</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9" name="Content Placeholder 2"/>
          <p:cNvSpPr>
            <a:spLocks noGrp="1"/>
          </p:cNvSpPr>
          <p:nvPr>
            <p:ph sz="half" idx="1"/>
          </p:nvPr>
        </p:nvSpPr>
        <p:spPr>
          <a:xfrm>
            <a:off x="838200" y="1825625"/>
            <a:ext cx="5041776" cy="4351338"/>
          </a:xfrm>
          <a:prstGeom prst="rect">
            <a:avLst/>
          </a:prstGeom>
        </p:spPr>
        <p:txBody>
          <a:bodyPr vert="horz" lIns="0" tIns="45720" rIns="91440" bIns="45720" rtlCol="0">
            <a:normAutofit/>
          </a:bodyPr>
          <a:lstStyle>
            <a:lvl1pPr>
              <a:spcAft>
                <a:spcPts val="1800"/>
              </a:spcAft>
              <a:defRPr lang="en-US" sz="3200">
                <a:solidFill>
                  <a:schemeClr val="accent3"/>
                </a:solidFill>
                <a:latin typeface="+mj-lt"/>
              </a:defRPr>
            </a:lvl1pPr>
            <a:lvl2pPr>
              <a:spcAft>
                <a:spcPts val="1800"/>
              </a:spcAft>
              <a:defRPr lang="en-US" sz="2800">
                <a:solidFill>
                  <a:schemeClr val="accent3"/>
                </a:solidFill>
                <a:latin typeface="+mj-lt"/>
              </a:defRPr>
            </a:lvl2pPr>
            <a:lvl3pPr>
              <a:spcAft>
                <a:spcPts val="1800"/>
              </a:spcAft>
              <a:defRPr lang="en-US" sz="2400">
                <a:solidFill>
                  <a:schemeClr val="accent3"/>
                </a:solidFill>
                <a:latin typeface="+mj-lt"/>
              </a:defRPr>
            </a:lvl3pPr>
            <a:lvl4pPr>
              <a:spcAft>
                <a:spcPts val="1800"/>
              </a:spcAft>
              <a:defRPr lang="en-US" sz="2000">
                <a:solidFill>
                  <a:schemeClr val="accent3"/>
                </a:solidFill>
                <a:latin typeface="+mj-lt"/>
              </a:defRPr>
            </a:lvl4pPr>
            <a:lvl5pPr>
              <a:spcAft>
                <a:spcPts val="1800"/>
              </a:spcAft>
              <a:defRPr lang="en-US" sz="20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3"/>
          <p:cNvSpPr>
            <a:spLocks noGrp="1"/>
          </p:cNvSpPr>
          <p:nvPr>
            <p:ph sz="half" idx="2"/>
          </p:nvPr>
        </p:nvSpPr>
        <p:spPr>
          <a:xfrm>
            <a:off x="6312024" y="1825625"/>
            <a:ext cx="5041776" cy="4351338"/>
          </a:xfrm>
          <a:prstGeom prst="rect">
            <a:avLst/>
          </a:prstGeom>
        </p:spPr>
        <p:txBody>
          <a:bodyPr vert="horz" lIns="0" tIns="45720" rIns="91440" bIns="45720" rtlCol="0">
            <a:normAutofit/>
          </a:bodyPr>
          <a:lstStyle>
            <a:lvl1pPr>
              <a:spcAft>
                <a:spcPts val="1800"/>
              </a:spcAft>
              <a:defRPr lang="en-US" sz="3200">
                <a:solidFill>
                  <a:schemeClr val="accent3"/>
                </a:solidFill>
                <a:latin typeface="+mj-lt"/>
              </a:defRPr>
            </a:lvl1pPr>
            <a:lvl2pPr>
              <a:spcAft>
                <a:spcPts val="1800"/>
              </a:spcAft>
              <a:defRPr lang="en-US" sz="2800">
                <a:solidFill>
                  <a:schemeClr val="accent3"/>
                </a:solidFill>
                <a:latin typeface="+mj-lt"/>
              </a:defRPr>
            </a:lvl2pPr>
            <a:lvl3pPr>
              <a:spcAft>
                <a:spcPts val="1800"/>
              </a:spcAft>
              <a:defRPr lang="en-US" sz="2400">
                <a:solidFill>
                  <a:schemeClr val="accent3"/>
                </a:solidFill>
                <a:latin typeface="+mj-lt"/>
              </a:defRPr>
            </a:lvl3pPr>
            <a:lvl4pPr>
              <a:spcAft>
                <a:spcPts val="1800"/>
              </a:spcAft>
              <a:defRPr lang="en-US" sz="2000">
                <a:solidFill>
                  <a:schemeClr val="accent3"/>
                </a:solidFill>
                <a:latin typeface="+mj-lt"/>
              </a:defRPr>
            </a:lvl4pPr>
            <a:lvl5pPr>
              <a:spcAft>
                <a:spcPts val="1800"/>
              </a:spcAft>
              <a:defRPr lang="en-US" sz="20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796297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 Dark">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bg1"/>
                </a:solidFill>
                <a:latin typeface="+mn-lt"/>
              </a:defRPr>
            </a:lvl1pPr>
          </a:lstStyle>
          <a:p>
            <a:r>
              <a:rPr lang="en-US"/>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lIns="0">
            <a:normAutofit/>
          </a:bodyPr>
          <a:lstStyle>
            <a:lvl1pPr>
              <a:spcAft>
                <a:spcPts val="1200"/>
              </a:spcAft>
              <a:defRPr sz="4000">
                <a:solidFill>
                  <a:schemeClr val="bg1"/>
                </a:solidFill>
                <a:latin typeface="+mj-lt"/>
              </a:defRPr>
            </a:lvl1pPr>
            <a:lvl2pPr>
              <a:spcAft>
                <a:spcPts val="1200"/>
              </a:spcAft>
              <a:defRPr sz="3600">
                <a:solidFill>
                  <a:schemeClr val="bg1"/>
                </a:solidFill>
                <a:latin typeface="+mj-lt"/>
              </a:defRPr>
            </a:lvl2pPr>
            <a:lvl3pPr>
              <a:spcAft>
                <a:spcPts val="1200"/>
              </a:spcAft>
              <a:defRPr sz="3200">
                <a:solidFill>
                  <a:schemeClr val="bg1"/>
                </a:solidFill>
                <a:latin typeface="+mj-lt"/>
              </a:defRPr>
            </a:lvl3pPr>
            <a:lvl4pPr>
              <a:spcAft>
                <a:spcPts val="1200"/>
              </a:spcAft>
              <a:defRPr sz="2800">
                <a:solidFill>
                  <a:schemeClr val="bg1"/>
                </a:solidFill>
                <a:latin typeface="+mj-lt"/>
              </a:defRPr>
            </a:lvl4pPr>
            <a:lvl5pPr>
              <a:spcAft>
                <a:spcPts val="1200"/>
              </a:spcAft>
              <a:defRPr sz="2800">
                <a:solidFill>
                  <a:schemeClr val="bg1"/>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‹N°›</a:t>
            </a:fld>
            <a:endParaRPr>
              <a:solidFill>
                <a:srgbClr val="696464">
                  <a:lumMod val="75000"/>
                  <a:lumOff val="25000"/>
                </a:srgbClr>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72448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Dark">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‹N°›</a:t>
            </a:fld>
            <a:endParaRPr>
              <a:solidFill>
                <a:srgbClr val="696464">
                  <a:lumMod val="75000"/>
                  <a:lumOff val="25000"/>
                </a:srgbClr>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00446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2"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2" y="5172813"/>
            <a:ext cx="6964465" cy="407890"/>
          </a:xfrm>
          <a:prstGeom prst="rect">
            <a:avLst/>
          </a:prstGeom>
        </p:spPr>
        <p:txBody>
          <a:bodyPr lIns="274320" rIns="0"/>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1" name="Freeform: Shape 30"/>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Picture Placeholder 24"/>
          <p:cNvSpPr>
            <a:spLocks noGrp="1"/>
          </p:cNvSpPr>
          <p:nvPr>
            <p:ph type="pic" sz="quarter" idx="13"/>
          </p:nvPr>
        </p:nvSpPr>
        <p:spPr>
          <a:xfrm>
            <a:off x="0" y="0"/>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2825806" y="6356349"/>
            <a:ext cx="1931877" cy="365125"/>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4"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2980848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Quote - Dark">
    <p:spTree>
      <p:nvGrpSpPr>
        <p:cNvPr id="1" name=""/>
        <p:cNvGrpSpPr/>
        <p:nvPr/>
      </p:nvGrpSpPr>
      <p:grpSpPr>
        <a:xfrm>
          <a:off x="0" y="0"/>
          <a:ext cx="0" cy="0"/>
          <a:chOff x="0" y="0"/>
          <a:chExt cx="0" cy="0"/>
        </a:xfrm>
      </p:grpSpPr>
      <p:sp>
        <p:nvSpPr>
          <p:cNvPr id="9" name="Freeform: Shape 8"/>
          <p:cNvSpPr/>
          <p:nvPr userDrawn="1"/>
        </p:nvSpPr>
        <p:spPr>
          <a:xfrm>
            <a:off x="0" y="1"/>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Freeform: Shape 9"/>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Freeform: Shape 10"/>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Content Placeholder 2"/>
          <p:cNvSpPr>
            <a:spLocks noGrp="1"/>
          </p:cNvSpPr>
          <p:nvPr>
            <p:ph idx="1" hasCustomPrompt="1"/>
          </p:nvPr>
        </p:nvSpPr>
        <p:spPr>
          <a:xfrm>
            <a:off x="838200" y="2036486"/>
            <a:ext cx="10515600" cy="3379551"/>
          </a:xfrm>
          <a:prstGeom prst="rect">
            <a:avLst/>
          </a:prstGeom>
        </p:spPr>
        <p:txBody>
          <a:bodyPr lIns="0" tIns="274320" rIns="0" bIns="0" anchor="ctr">
            <a:normAutofit/>
          </a:bodyPr>
          <a:lstStyle>
            <a:lvl1pPr marL="0" indent="0" algn="r">
              <a:spcBef>
                <a:spcPts val="1200"/>
              </a:spcBef>
              <a:buNone/>
              <a:defRPr sz="7200">
                <a:solidFill>
                  <a:schemeClr val="bg1"/>
                </a:solidFill>
                <a:latin typeface="+mn-lt"/>
                <a:ea typeface="Roboto" panose="02000000000000000000" pitchFamily="2" charset="0"/>
              </a:defRPr>
            </a:lvl1pPr>
            <a:lvl2pPr marL="457200" indent="0" algn="ctr">
              <a:spcBef>
                <a:spcPts val="1200"/>
              </a:spcBef>
              <a:buNone/>
              <a:defRPr sz="2800">
                <a:solidFill>
                  <a:schemeClr val="bg1"/>
                </a:solidFill>
                <a:latin typeface="Roboto" panose="02000000000000000000" pitchFamily="2" charset="0"/>
                <a:ea typeface="Roboto" panose="02000000000000000000" pitchFamily="2" charset="0"/>
              </a:defRPr>
            </a:lvl2pPr>
            <a:lvl3pPr marL="914400" indent="0" algn="ctr">
              <a:spcBef>
                <a:spcPts val="1200"/>
              </a:spcBef>
              <a:buNone/>
              <a:defRPr sz="2400">
                <a:solidFill>
                  <a:schemeClr val="bg1"/>
                </a:solidFill>
                <a:latin typeface="Roboto" panose="02000000000000000000" pitchFamily="2" charset="0"/>
                <a:ea typeface="Roboto" panose="02000000000000000000" pitchFamily="2" charset="0"/>
              </a:defRPr>
            </a:lvl3pPr>
            <a:lvl4pPr marL="1371600" indent="0" algn="ctr">
              <a:spcBef>
                <a:spcPts val="1200"/>
              </a:spcBef>
              <a:buNone/>
              <a:defRPr sz="2000">
                <a:solidFill>
                  <a:schemeClr val="bg1"/>
                </a:solidFill>
                <a:latin typeface="Roboto" panose="02000000000000000000" pitchFamily="2" charset="0"/>
                <a:ea typeface="Roboto" panose="02000000000000000000" pitchFamily="2" charset="0"/>
              </a:defRPr>
            </a:lvl4pPr>
            <a:lvl5pPr marL="1828800" indent="0" algn="ctr">
              <a:spcBef>
                <a:spcPts val="1200"/>
              </a:spcBef>
              <a:buNone/>
              <a:defRPr sz="2000">
                <a:solidFill>
                  <a:schemeClr val="bg1"/>
                </a:solidFill>
                <a:latin typeface="Roboto" panose="02000000000000000000" pitchFamily="2" charset="0"/>
                <a:ea typeface="Roboto" panose="02000000000000000000" pitchFamily="2" charset="0"/>
              </a:defRPr>
            </a:lvl5pPr>
          </a:lstStyle>
          <a:p>
            <a:pPr lvl="0"/>
            <a:r>
              <a:rPr lang="en-US"/>
              <a:t>Your Quote Goes Here</a:t>
            </a:r>
          </a:p>
        </p:txBody>
      </p:sp>
      <p:sp>
        <p:nvSpPr>
          <p:cNvPr id="7" name="Text Placeholder 8"/>
          <p:cNvSpPr>
            <a:spLocks noGrp="1"/>
          </p:cNvSpPr>
          <p:nvPr>
            <p:ph type="body" sz="quarter" idx="13" hasCustomPrompt="1"/>
          </p:nvPr>
        </p:nvSpPr>
        <p:spPr>
          <a:xfrm>
            <a:off x="838200" y="5416037"/>
            <a:ext cx="10515599" cy="504849"/>
          </a:xfrm>
          <a:prstGeom prst="rect">
            <a:avLst/>
          </a:prstGeom>
        </p:spPr>
        <p:txBody>
          <a:bodyPr anchor="b"/>
          <a:lstStyle>
            <a:lvl1pPr marL="0" indent="0" algn="r">
              <a:buNone/>
              <a:defRPr i="1">
                <a:solidFill>
                  <a:schemeClr val="tx1">
                    <a:lumMod val="50000"/>
                    <a:lumOff val="50000"/>
                  </a:schemeClr>
                </a:solidFill>
              </a:defRPr>
            </a:lvl1pPr>
          </a:lstStyle>
          <a:p>
            <a:pPr lvl="0"/>
            <a:r>
              <a:rPr lang="en-US"/>
              <a:t>Author</a:t>
            </a:r>
          </a:p>
        </p:txBody>
      </p:sp>
      <p:sp>
        <p:nvSpPr>
          <p:cNvPr id="14" name="Freeform: Shape 13"/>
          <p:cNvSpPr/>
          <p:nvPr userDrawn="1"/>
        </p:nvSpPr>
        <p:spPr>
          <a:xfrm>
            <a:off x="8820597" y="548680"/>
            <a:ext cx="2533203" cy="1745300"/>
          </a:xfrm>
          <a:custGeom>
            <a:avLst/>
            <a:gdLst>
              <a:gd name="connsiteX0" fmla="*/ 850180 w 1028774"/>
              <a:gd name="connsiteY0" fmla="*/ 0 h 708794"/>
              <a:gd name="connsiteX1" fmla="*/ 958081 w 1028774"/>
              <a:gd name="connsiteY1" fmla="*/ 89297 h 708794"/>
              <a:gd name="connsiteX2" fmla="*/ 820415 w 1028774"/>
              <a:gd name="connsiteY2" fmla="*/ 319981 h 708794"/>
              <a:gd name="connsiteX3" fmla="*/ 1028774 w 1028774"/>
              <a:gd name="connsiteY3" fmla="*/ 319981 h 708794"/>
              <a:gd name="connsiteX4" fmla="*/ 1028774 w 1028774"/>
              <a:gd name="connsiteY4" fmla="*/ 708794 h 708794"/>
              <a:gd name="connsiteX5" fmla="*/ 545083 w 1028774"/>
              <a:gd name="connsiteY5" fmla="*/ 708794 h 708794"/>
              <a:gd name="connsiteX6" fmla="*/ 545083 w 1028774"/>
              <a:gd name="connsiteY6" fmla="*/ 442764 h 708794"/>
              <a:gd name="connsiteX7" fmla="*/ 850180 w 1028774"/>
              <a:gd name="connsiteY7" fmla="*/ 0 h 708794"/>
              <a:gd name="connsiteX8" fmla="*/ 303731 w 1028774"/>
              <a:gd name="connsiteY8" fmla="*/ 0 h 708794"/>
              <a:gd name="connsiteX9" fmla="*/ 411137 w 1028774"/>
              <a:gd name="connsiteY9" fmla="*/ 89297 h 708794"/>
              <a:gd name="connsiteX10" fmla="*/ 275332 w 1028774"/>
              <a:gd name="connsiteY10" fmla="*/ 319981 h 708794"/>
              <a:gd name="connsiteX11" fmla="*/ 483691 w 1028774"/>
              <a:gd name="connsiteY11" fmla="*/ 319981 h 708794"/>
              <a:gd name="connsiteX12" fmla="*/ 483691 w 1028774"/>
              <a:gd name="connsiteY12" fmla="*/ 708794 h 708794"/>
              <a:gd name="connsiteX13" fmla="*/ 0 w 1028774"/>
              <a:gd name="connsiteY13" fmla="*/ 708794 h 708794"/>
              <a:gd name="connsiteX14" fmla="*/ 0 w 1028774"/>
              <a:gd name="connsiteY14" fmla="*/ 442764 h 708794"/>
              <a:gd name="connsiteX15" fmla="*/ 303731 w 1028774"/>
              <a:gd name="connsiteY15" fmla="*/ 0 h 708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28774" h="708794">
                <a:moveTo>
                  <a:pt x="850180" y="0"/>
                </a:moveTo>
                <a:lnTo>
                  <a:pt x="958081" y="89297"/>
                </a:lnTo>
                <a:cubicBezTo>
                  <a:pt x="873745" y="173633"/>
                  <a:pt x="827856" y="250527"/>
                  <a:pt x="820415" y="319981"/>
                </a:cubicBezTo>
                <a:lnTo>
                  <a:pt x="1028774" y="319981"/>
                </a:lnTo>
                <a:lnTo>
                  <a:pt x="1028774" y="708794"/>
                </a:lnTo>
                <a:lnTo>
                  <a:pt x="545083" y="708794"/>
                </a:lnTo>
                <a:lnTo>
                  <a:pt x="545083" y="442764"/>
                </a:lnTo>
                <a:cubicBezTo>
                  <a:pt x="545083" y="281533"/>
                  <a:pt x="646782" y="133945"/>
                  <a:pt x="850180" y="0"/>
                </a:cubicBezTo>
                <a:close/>
                <a:moveTo>
                  <a:pt x="303731" y="0"/>
                </a:moveTo>
                <a:lnTo>
                  <a:pt x="411137" y="89297"/>
                </a:lnTo>
                <a:cubicBezTo>
                  <a:pt x="327945" y="173633"/>
                  <a:pt x="282676" y="250527"/>
                  <a:pt x="275332" y="319981"/>
                </a:cubicBezTo>
                <a:lnTo>
                  <a:pt x="483691" y="319981"/>
                </a:lnTo>
                <a:lnTo>
                  <a:pt x="483691" y="708794"/>
                </a:lnTo>
                <a:lnTo>
                  <a:pt x="0" y="708794"/>
                </a:lnTo>
                <a:lnTo>
                  <a:pt x="0" y="442764"/>
                </a:lnTo>
                <a:cubicBezTo>
                  <a:pt x="0" y="281533"/>
                  <a:pt x="101244" y="133945"/>
                  <a:pt x="30373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12" name="Straight Connector 11"/>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13"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1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1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‹N°›</a:t>
            </a:fld>
            <a:endParaRPr>
              <a:solidFill>
                <a:srgbClr val="696464">
                  <a:lumMod val="75000"/>
                  <a:lumOff val="25000"/>
                </a:srgbClr>
              </a:solidFill>
            </a:endParaRPr>
          </a:p>
        </p:txBody>
      </p:sp>
      <p:cxnSp>
        <p:nvCxnSpPr>
          <p:cNvPr id="17" name="Straight Connector 16"/>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61453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ig - Dark">
    <p:spTree>
      <p:nvGrpSpPr>
        <p:cNvPr id="1" name=""/>
        <p:cNvGrpSpPr/>
        <p:nvPr/>
      </p:nvGrpSpPr>
      <p:grpSpPr>
        <a:xfrm>
          <a:off x="0" y="0"/>
          <a:ext cx="0" cy="0"/>
          <a:chOff x="0" y="0"/>
          <a:chExt cx="0" cy="0"/>
        </a:xfrm>
      </p:grpSpPr>
      <p:sp>
        <p:nvSpPr>
          <p:cNvPr id="12" name="Freeform: Shape 11"/>
          <p:cNvSpPr/>
          <p:nvPr userDrawn="1"/>
        </p:nvSpPr>
        <p:spPr>
          <a:xfrm>
            <a:off x="0" y="1"/>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Freeform: Shape 12"/>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5" name="Freeform: Shape 1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Title 1"/>
          <p:cNvSpPr>
            <a:spLocks noGrp="1"/>
          </p:cNvSpPr>
          <p:nvPr>
            <p:ph type="title" hasCustomPrompt="1"/>
          </p:nvPr>
        </p:nvSpPr>
        <p:spPr>
          <a:xfrm>
            <a:off x="2511525" y="2580"/>
            <a:ext cx="7168950" cy="5244513"/>
          </a:xfrm>
          <a:prstGeom prst="rect">
            <a:avLst/>
          </a:prstGeom>
          <a:noFill/>
        </p:spPr>
        <p:txBody>
          <a:bodyPr vert="horz" wrap="none" lIns="91440" tIns="45720" rIns="91440" bIns="45720" rtlCol="0" anchor="ctr">
            <a:spAutoFit/>
          </a:bodyPr>
          <a:lstStyle>
            <a:lvl1pPr>
              <a:defRPr lang="en-US" sz="37200" b="1">
                <a:solidFill>
                  <a:schemeClr val="bg1"/>
                </a:solidFill>
                <a:latin typeface="+mn-lt"/>
                <a:ea typeface="+mn-ea"/>
                <a:cs typeface="+mn-cs"/>
              </a:defRPr>
            </a:lvl1pPr>
          </a:lstStyle>
          <a:p>
            <a:pPr marL="0" lvl="0" algn="ctr" defTabSz="914354"/>
            <a:r>
              <a:rPr lang="en-US"/>
              <a:t>BIG</a:t>
            </a:r>
          </a:p>
        </p:txBody>
      </p:sp>
      <p:sp>
        <p:nvSpPr>
          <p:cNvPr id="10" name="Text Placeholder 2"/>
          <p:cNvSpPr>
            <a:spLocks noGrp="1"/>
          </p:cNvSpPr>
          <p:nvPr>
            <p:ph type="body" idx="1"/>
          </p:nvPr>
        </p:nvSpPr>
        <p:spPr>
          <a:xfrm>
            <a:off x="2809875" y="5565922"/>
            <a:ext cx="6572251" cy="790428"/>
          </a:xfrm>
          <a:prstGeom prst="rect">
            <a:avLst/>
          </a:prstGeom>
        </p:spPr>
        <p:txBody>
          <a:bodyPr/>
          <a:lstStyle>
            <a:lvl1pPr marL="0" indent="0" algn="ctr">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11" name="Text Placeholder 4"/>
          <p:cNvSpPr>
            <a:spLocks noGrp="1"/>
          </p:cNvSpPr>
          <p:nvPr>
            <p:ph type="body" sz="quarter" idx="13" hasCustomPrompt="1"/>
          </p:nvPr>
        </p:nvSpPr>
        <p:spPr>
          <a:xfrm>
            <a:off x="4032250" y="4381100"/>
            <a:ext cx="4127500" cy="977900"/>
          </a:xfrm>
          <a:prstGeom prst="rect">
            <a:avLst/>
          </a:prstGeom>
        </p:spPr>
        <p:txBody>
          <a:bodyPr>
            <a:noAutofit/>
          </a:bodyPr>
          <a:lstStyle>
            <a:lvl1pPr marL="0" indent="0" algn="ctr">
              <a:buNone/>
              <a:defRPr sz="5400" b="1">
                <a:solidFill>
                  <a:schemeClr val="accent1"/>
                </a:solidFill>
              </a:defRPr>
            </a:lvl1pPr>
            <a:lvl2pPr marL="457200" indent="0" algn="ctr">
              <a:buNone/>
              <a:defRPr sz="4800" b="1">
                <a:solidFill>
                  <a:schemeClr val="accent3"/>
                </a:solidFill>
              </a:defRPr>
            </a:lvl2pPr>
            <a:lvl3pPr marL="914400" indent="0" algn="ctr">
              <a:buNone/>
              <a:defRPr sz="4400" b="1">
                <a:solidFill>
                  <a:schemeClr val="accent3"/>
                </a:solidFill>
              </a:defRPr>
            </a:lvl3pPr>
            <a:lvl4pPr marL="1371600" indent="0" algn="ctr">
              <a:buNone/>
              <a:defRPr sz="4000" b="1">
                <a:solidFill>
                  <a:schemeClr val="accent3"/>
                </a:solidFill>
              </a:defRPr>
            </a:lvl4pPr>
            <a:lvl5pPr marL="1828800" indent="0" algn="ctr">
              <a:buNone/>
              <a:defRPr sz="4000" b="1">
                <a:solidFill>
                  <a:schemeClr val="accent3"/>
                </a:solidFill>
              </a:defRPr>
            </a:lvl5pPr>
          </a:lstStyle>
          <a:p>
            <a:pPr lvl="0"/>
            <a:r>
              <a:rPr lang="en-US"/>
              <a:t>…is beautiful</a:t>
            </a:r>
          </a:p>
        </p:txBody>
      </p:sp>
      <p:cxnSp>
        <p:nvCxnSpPr>
          <p:cNvPr id="16" name="Straight Connector 15"/>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17"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22"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23"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‹N°›</a:t>
            </a:fld>
            <a:endParaRPr>
              <a:solidFill>
                <a:srgbClr val="696464">
                  <a:lumMod val="75000"/>
                  <a:lumOff val="25000"/>
                </a:srgbClr>
              </a:solidFill>
            </a:endParaRPr>
          </a:p>
        </p:txBody>
      </p:sp>
      <p:cxnSp>
        <p:nvCxnSpPr>
          <p:cNvPr id="24" name="Straight Connector 23"/>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02434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Picture">
    <p:spTree>
      <p:nvGrpSpPr>
        <p:cNvPr id="1" name=""/>
        <p:cNvGrpSpPr/>
        <p:nvPr/>
      </p:nvGrpSpPr>
      <p:grpSpPr>
        <a:xfrm>
          <a:off x="0" y="0"/>
          <a:ext cx="0" cy="0"/>
          <a:chOff x="0" y="0"/>
          <a:chExt cx="0" cy="0"/>
        </a:xfrm>
      </p:grpSpPr>
      <p:sp>
        <p:nvSpPr>
          <p:cNvPr id="24" name="Picture Placeholder 23"/>
          <p:cNvSpPr>
            <a:spLocks noGrp="1"/>
          </p:cNvSpPr>
          <p:nvPr>
            <p:ph type="pic" sz="quarter" idx="13"/>
          </p:nvPr>
        </p:nvSpPr>
        <p:spPr>
          <a:xfrm>
            <a:off x="1" y="-1"/>
            <a:ext cx="12191999" cy="6858003"/>
          </a:xfrm>
          <a:custGeom>
            <a:avLst/>
            <a:gdLst>
              <a:gd name="connsiteX0" fmla="*/ 3629041 w 12191999"/>
              <a:gd name="connsiteY0" fmla="*/ 5213254 h 6858003"/>
              <a:gd name="connsiteX1" fmla="*/ 5902830 w 12191999"/>
              <a:gd name="connsiteY1" fmla="*/ 6858001 h 6858003"/>
              <a:gd name="connsiteX2" fmla="*/ 1423476 w 12191999"/>
              <a:gd name="connsiteY2" fmla="*/ 6858001 h 6858003"/>
              <a:gd name="connsiteX3" fmla="*/ 0 w 12191999"/>
              <a:gd name="connsiteY3" fmla="*/ 2588188 h 6858003"/>
              <a:gd name="connsiteX4" fmla="*/ 3295170 w 12191999"/>
              <a:gd name="connsiteY4" fmla="*/ 4971750 h 6858003"/>
              <a:gd name="connsiteX5" fmla="*/ 765751 w 12191999"/>
              <a:gd name="connsiteY5" fmla="*/ 6858003 h 6858003"/>
              <a:gd name="connsiteX6" fmla="*/ 0 w 12191999"/>
              <a:gd name="connsiteY6" fmla="*/ 6858003 h 6858003"/>
              <a:gd name="connsiteX7" fmla="*/ 0 w 12191999"/>
              <a:gd name="connsiteY7" fmla="*/ 1 h 6858003"/>
              <a:gd name="connsiteX8" fmla="*/ 9962165 w 12191999"/>
              <a:gd name="connsiteY8" fmla="*/ 1 h 6858003"/>
              <a:gd name="connsiteX9" fmla="*/ 3628293 w 12191999"/>
              <a:gd name="connsiteY9" fmla="*/ 4723332 h 6858003"/>
              <a:gd name="connsiteX10" fmla="*/ 0 w 12191999"/>
              <a:gd name="connsiteY10" fmla="*/ 2098807 h 6858003"/>
              <a:gd name="connsiteX11" fmla="*/ 10628317 w 12191999"/>
              <a:gd name="connsiteY11" fmla="*/ 0 h 6858003"/>
              <a:gd name="connsiteX12" fmla="*/ 12191999 w 12191999"/>
              <a:gd name="connsiteY12" fmla="*/ 0 h 6858003"/>
              <a:gd name="connsiteX13" fmla="*/ 12191999 w 12191999"/>
              <a:gd name="connsiteY13" fmla="*/ 6858002 h 6858003"/>
              <a:gd name="connsiteX14" fmla="*/ 6601008 w 12191999"/>
              <a:gd name="connsiteY14" fmla="*/ 6858002 h 6858003"/>
              <a:gd name="connsiteX15" fmla="*/ 3959920 w 12191999"/>
              <a:gd name="connsiteY15" fmla="*/ 4953147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91999" h="6858003">
                <a:moveTo>
                  <a:pt x="3629041" y="5213254"/>
                </a:moveTo>
                <a:lnTo>
                  <a:pt x="5902830" y="6858001"/>
                </a:lnTo>
                <a:lnTo>
                  <a:pt x="1423476" y="6858001"/>
                </a:lnTo>
                <a:close/>
                <a:moveTo>
                  <a:pt x="0" y="2588188"/>
                </a:moveTo>
                <a:lnTo>
                  <a:pt x="3295170" y="4971750"/>
                </a:lnTo>
                <a:lnTo>
                  <a:pt x="765751" y="6858003"/>
                </a:lnTo>
                <a:lnTo>
                  <a:pt x="0" y="6858003"/>
                </a:lnTo>
                <a:close/>
                <a:moveTo>
                  <a:pt x="0" y="1"/>
                </a:moveTo>
                <a:lnTo>
                  <a:pt x="9962165" y="1"/>
                </a:lnTo>
                <a:lnTo>
                  <a:pt x="3628293" y="4723332"/>
                </a:lnTo>
                <a:lnTo>
                  <a:pt x="0" y="2098807"/>
                </a:lnTo>
                <a:close/>
                <a:moveTo>
                  <a:pt x="10628317" y="0"/>
                </a:moveTo>
                <a:lnTo>
                  <a:pt x="12191999" y="0"/>
                </a:lnTo>
                <a:lnTo>
                  <a:pt x="12191999" y="6858002"/>
                </a:lnTo>
                <a:lnTo>
                  <a:pt x="6601008" y="6858002"/>
                </a:lnTo>
                <a:lnTo>
                  <a:pt x="3959920" y="4953147"/>
                </a:lnTo>
                <a:close/>
              </a:path>
            </a:pathLst>
          </a:custGeom>
        </p:spPr>
        <p:txBody>
          <a:bodyPr wrap="square">
            <a:noAutofit/>
          </a:bodyPr>
          <a:lstStyle/>
          <a:p>
            <a:endParaRPr lang="en-US"/>
          </a:p>
        </p:txBody>
      </p:sp>
      <p:sp>
        <p:nvSpPr>
          <p:cNvPr id="25" name="Title 1"/>
          <p:cNvSpPr>
            <a:spLocks noGrp="1"/>
          </p:cNvSpPr>
          <p:nvPr>
            <p:ph type="ctrTitle"/>
          </p:nvPr>
        </p:nvSpPr>
        <p:spPr>
          <a:xfrm>
            <a:off x="5879976" y="4851128"/>
            <a:ext cx="5842171"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26" name="Subtitle 2"/>
          <p:cNvSpPr>
            <a:spLocks noGrp="1"/>
          </p:cNvSpPr>
          <p:nvPr>
            <p:ph type="subTitle" idx="1"/>
          </p:nvPr>
        </p:nvSpPr>
        <p:spPr>
          <a:xfrm>
            <a:off x="5879976" y="5949280"/>
            <a:ext cx="5842171"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4745299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and Title">
    <p:spTree>
      <p:nvGrpSpPr>
        <p:cNvPr id="1" name=""/>
        <p:cNvGrpSpPr/>
        <p:nvPr/>
      </p:nvGrpSpPr>
      <p:grpSpPr>
        <a:xfrm>
          <a:off x="0" y="0"/>
          <a:ext cx="0" cy="0"/>
          <a:chOff x="0" y="0"/>
          <a:chExt cx="0" cy="0"/>
        </a:xfrm>
      </p:grpSpPr>
      <p:sp>
        <p:nvSpPr>
          <p:cNvPr id="37" name="Freeform: Shape 36"/>
          <p:cNvSpPr/>
          <p:nvPr userDrawn="1"/>
        </p:nvSpPr>
        <p:spPr>
          <a:xfrm>
            <a:off x="0" y="4293096"/>
            <a:ext cx="12192000" cy="2564904"/>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Picture Placeholder 7"/>
          <p:cNvSpPr>
            <a:spLocks noGrp="1"/>
          </p:cNvSpPr>
          <p:nvPr>
            <p:ph type="pic" sz="quarter" idx="13"/>
          </p:nvPr>
        </p:nvSpPr>
        <p:spPr>
          <a:xfrm>
            <a:off x="0" y="0"/>
            <a:ext cx="12192000" cy="5029201"/>
          </a:xfrm>
          <a:custGeom>
            <a:avLst/>
            <a:gdLst>
              <a:gd name="connsiteX0" fmla="*/ 0 w 12192000"/>
              <a:gd name="connsiteY0" fmla="*/ 0 h 5029201"/>
              <a:gd name="connsiteX1" fmla="*/ 12192000 w 12192000"/>
              <a:gd name="connsiteY1" fmla="*/ 0 h 5029201"/>
              <a:gd name="connsiteX2" fmla="*/ 12192000 w 12192000"/>
              <a:gd name="connsiteY2" fmla="*/ 2514601 h 5029201"/>
              <a:gd name="connsiteX3" fmla="*/ 12192000 w 12192000"/>
              <a:gd name="connsiteY3" fmla="*/ 5029201 h 5029201"/>
              <a:gd name="connsiteX4" fmla="*/ 6614601 w 12192000"/>
              <a:gd name="connsiteY4" fmla="*/ 5029201 h 5029201"/>
              <a:gd name="connsiteX5" fmla="*/ 6096000 w 12192000"/>
              <a:gd name="connsiteY5" fmla="*/ 4524815 h 5029201"/>
              <a:gd name="connsiteX6" fmla="*/ 5577400 w 12192000"/>
              <a:gd name="connsiteY6" fmla="*/ 5029201 h 5029201"/>
              <a:gd name="connsiteX7" fmla="*/ 0 w 12192000"/>
              <a:gd name="connsiteY7" fmla="*/ 5029201 h 5029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029201">
                <a:moveTo>
                  <a:pt x="0" y="0"/>
                </a:moveTo>
                <a:lnTo>
                  <a:pt x="12192000" y="0"/>
                </a:lnTo>
                <a:lnTo>
                  <a:pt x="12192000" y="2514601"/>
                </a:lnTo>
                <a:lnTo>
                  <a:pt x="12192000" y="5029201"/>
                </a:lnTo>
                <a:lnTo>
                  <a:pt x="6614601" y="5029201"/>
                </a:lnTo>
                <a:lnTo>
                  <a:pt x="6096000" y="4524815"/>
                </a:lnTo>
                <a:lnTo>
                  <a:pt x="5577400" y="5029201"/>
                </a:lnTo>
                <a:lnTo>
                  <a:pt x="0" y="5029201"/>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407368" y="5207650"/>
            <a:ext cx="11377264" cy="1533717"/>
          </a:xfrm>
          <a:prstGeom prst="rect">
            <a:avLst/>
          </a:prstGeom>
        </p:spPr>
        <p:txBody>
          <a:bodyPr lIns="274320" rIns="274320" anchor="ctr">
            <a:noAutofit/>
          </a:bodyPr>
          <a:lstStyle>
            <a:lvl1pPr algn="ctr">
              <a:defRPr sz="4800" b="1" cap="all" baseline="0">
                <a:solidFill>
                  <a:schemeClr val="bg1"/>
                </a:solidFill>
                <a:latin typeface="+mn-lt"/>
              </a:defRPr>
            </a:lvl1pPr>
          </a:lstStyle>
          <a:p>
            <a:r>
              <a:rPr lang="en-US"/>
              <a:t>Click to edit Master title style</a:t>
            </a:r>
          </a:p>
        </p:txBody>
      </p:sp>
    </p:spTree>
    <p:extLst>
      <p:ext uri="{BB962C8B-B14F-4D97-AF65-F5344CB8AC3E}">
        <p14:creationId xmlns:p14="http://schemas.microsoft.com/office/powerpoint/2010/main" val="35581644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B19459A9-BF71-4869-8140-0A694E4B773B}" type="datetime1">
              <a:rPr lang="en-US" smtClean="0"/>
              <a:t>1/9/2020</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5756417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3"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3" y="5172814"/>
            <a:ext cx="6964465" cy="369391"/>
          </a:xfrm>
          <a:prstGeom prst="rect">
            <a:avLst/>
          </a:prstGeom>
        </p:spPr>
        <p:txBody>
          <a:bodyPr lIns="274320" rIns="0"/>
          <a:lstStyle>
            <a:lvl1pPr marL="0" indent="0" algn="l">
              <a:buNone/>
              <a:defRPr sz="2400">
                <a:solidFill>
                  <a:schemeClr val="accent3"/>
                </a:solidFill>
              </a:defRPr>
            </a:lvl1pPr>
            <a:lvl2pPr marL="457199" indent="0" algn="ctr">
              <a:buNone/>
              <a:defRPr sz="1999"/>
            </a:lvl2pPr>
            <a:lvl3pPr marL="914399" indent="0" algn="ctr">
              <a:buNone/>
              <a:defRPr sz="1800"/>
            </a:lvl3pPr>
            <a:lvl4pPr marL="1371598" indent="0" algn="ctr">
              <a:buNone/>
              <a:defRPr sz="1600"/>
            </a:lvl4pPr>
            <a:lvl5pPr marL="1828797" indent="0" algn="ctr">
              <a:buNone/>
              <a:defRPr sz="1600"/>
            </a:lvl5pPr>
            <a:lvl6pPr marL="2285998" indent="0" algn="ctr">
              <a:buNone/>
              <a:defRPr sz="1600"/>
            </a:lvl6pPr>
            <a:lvl7pPr marL="2743197" indent="0" algn="ctr">
              <a:buNone/>
              <a:defRPr sz="1600"/>
            </a:lvl7pPr>
            <a:lvl8pPr marL="3200396" indent="0" algn="ctr">
              <a:buNone/>
              <a:defRPr sz="1600"/>
            </a:lvl8pPr>
            <a:lvl9pPr marL="3657596" indent="0" algn="ctr">
              <a:buNone/>
              <a:defRPr sz="1600"/>
            </a:lvl9pPr>
          </a:lstStyle>
          <a:p>
            <a:r>
              <a:rPr lang="en-US"/>
              <a:t>Click to edit Master subtitle style</a:t>
            </a:r>
          </a:p>
        </p:txBody>
      </p:sp>
      <p:sp>
        <p:nvSpPr>
          <p:cNvPr id="31" name="Freeform: Shape 30"/>
          <p:cNvSpPr/>
          <p:nvPr userDrawn="1"/>
        </p:nvSpPr>
        <p:spPr>
          <a:xfrm rot="5400000">
            <a:off x="-487320" y="3075509"/>
            <a:ext cx="4269815" cy="3295171"/>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5" name="Picture Placeholder 24"/>
          <p:cNvSpPr>
            <a:spLocks noGrp="1"/>
          </p:cNvSpPr>
          <p:nvPr>
            <p:ph type="pic" sz="quarter" idx="13"/>
          </p:nvPr>
        </p:nvSpPr>
        <p:spPr>
          <a:xfrm>
            <a:off x="0" y="1"/>
            <a:ext cx="9962167"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8"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40" name="Date Placeholder 3"/>
          <p:cNvSpPr>
            <a:spLocks noGrp="1"/>
          </p:cNvSpPr>
          <p:nvPr>
            <p:ph type="dt" sz="half" idx="11"/>
          </p:nvPr>
        </p:nvSpPr>
        <p:spPr>
          <a:xfrm>
            <a:off x="2825808" y="6356351"/>
            <a:ext cx="1931877" cy="276999"/>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5" y="6356352"/>
            <a:ext cx="5647713" cy="276999"/>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41925240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Transition Slide 4">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4"/>
            <a:ext cx="8434459" cy="430907"/>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167" indent="0" algn="ctr">
              <a:buNone/>
              <a:defRPr sz="1999"/>
            </a:lvl2pPr>
            <a:lvl3pPr marL="914335" indent="0" algn="ctr">
              <a:buNone/>
              <a:defRPr sz="1800"/>
            </a:lvl3pPr>
            <a:lvl4pPr marL="1371501" indent="0" algn="ctr">
              <a:buNone/>
              <a:defRPr sz="1600"/>
            </a:lvl4pPr>
            <a:lvl5pPr marL="1828669" indent="0" algn="ctr">
              <a:buNone/>
              <a:defRPr sz="1600"/>
            </a:lvl5pPr>
            <a:lvl6pPr marL="2285836" indent="0" algn="ctr">
              <a:buNone/>
              <a:defRPr sz="1600"/>
            </a:lvl6pPr>
            <a:lvl7pPr marL="2743004" indent="0" algn="ctr">
              <a:buNone/>
              <a:defRPr sz="1600"/>
            </a:lvl7pPr>
            <a:lvl8pPr marL="3200171" indent="0" algn="ctr">
              <a:buNone/>
              <a:defRPr sz="1600"/>
            </a:lvl8pPr>
            <a:lvl9pPr marL="3657338" indent="0" algn="ctr">
              <a:buNone/>
              <a:defRPr sz="1600"/>
            </a:lvl9pPr>
          </a:lstStyle>
          <a:p>
            <a:r>
              <a:rPr lang="en-US"/>
              <a:t>Click to edit Master subtitle style</a:t>
            </a:r>
          </a:p>
        </p:txBody>
      </p:sp>
      <p:sp>
        <p:nvSpPr>
          <p:cNvPr id="12" name="Freeform: Shape 11"/>
          <p:cNvSpPr/>
          <p:nvPr userDrawn="1"/>
        </p:nvSpPr>
        <p:spPr>
          <a:xfrm rot="5400000">
            <a:off x="-267348"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Picture Placeholder 9"/>
          <p:cNvSpPr>
            <a:spLocks noGrp="1"/>
          </p:cNvSpPr>
          <p:nvPr>
            <p:ph type="pic" sz="quarter" idx="13"/>
          </p:nvPr>
        </p:nvSpPr>
        <p:spPr>
          <a:xfrm>
            <a:off x="2" y="1"/>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dirty="0"/>
          </a:p>
        </p:txBody>
      </p:sp>
      <p:sp>
        <p:nvSpPr>
          <p:cNvPr id="14" name="Freeform: Shape 13"/>
          <p:cNvSpPr/>
          <p:nvPr userDrawn="1"/>
        </p:nvSpPr>
        <p:spPr>
          <a:xfrm rot="10800000" flipV="1">
            <a:off x="1"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0" name="Date Placeholder 3"/>
          <p:cNvSpPr>
            <a:spLocks noGrp="1"/>
          </p:cNvSpPr>
          <p:nvPr>
            <p:ph type="dt" sz="half" idx="11"/>
          </p:nvPr>
        </p:nvSpPr>
        <p:spPr>
          <a:xfrm>
            <a:off x="569947" y="6356350"/>
            <a:ext cx="1931877" cy="276999"/>
          </a:xfrm>
          <a:prstGeom prst="rect">
            <a:avLst/>
          </a:prstGeom>
        </p:spPr>
        <p:txBody>
          <a:bodyPr lIns="0" rIns="0"/>
          <a:lstStyle>
            <a:lvl1pPr algn="ctr">
              <a:defRPr>
                <a:solidFill>
                  <a:schemeClr val="bg2">
                    <a:lumMod val="50000"/>
                  </a:schemeClr>
                </a:solidFill>
              </a:defRPr>
            </a:lvl1pPr>
          </a:lstStyle>
          <a:p>
            <a:r>
              <a:rPr lang="en-US" dirty="0"/>
              <a:t>Your Date Here</a:t>
            </a:r>
          </a:p>
        </p:txBody>
      </p:sp>
      <p:sp>
        <p:nvSpPr>
          <p:cNvPr id="41" name="Footer Placeholder 4"/>
          <p:cNvSpPr>
            <a:spLocks noGrp="1"/>
          </p:cNvSpPr>
          <p:nvPr>
            <p:ph type="ftr" sz="quarter" idx="12"/>
          </p:nvPr>
        </p:nvSpPr>
        <p:spPr>
          <a:xfrm>
            <a:off x="3747556" y="6356351"/>
            <a:ext cx="5647713" cy="276999"/>
          </a:xfrm>
          <a:prstGeom prst="rect">
            <a:avLst/>
          </a:prstGeom>
        </p:spPr>
        <p:txBody>
          <a:bodyPr/>
          <a:lstStyle>
            <a:lvl1pPr algn="l">
              <a:defRPr cap="none" baseline="0">
                <a:solidFill>
                  <a:schemeClr val="bg2">
                    <a:lumMod val="75000"/>
                  </a:schemeClr>
                </a:solidFill>
              </a:defRPr>
            </a:lvl1pPr>
          </a:lstStyle>
          <a:p>
            <a:r>
              <a:rPr lang="en-US" dirty="0"/>
              <a:t>Your Footer Here</a:t>
            </a:r>
          </a:p>
        </p:txBody>
      </p:sp>
      <p:sp>
        <p:nvSpPr>
          <p:cNvPr id="19" name="Freeform: Shape 18"/>
          <p:cNvSpPr/>
          <p:nvPr userDrawn="1"/>
        </p:nvSpPr>
        <p:spPr>
          <a:xfrm flipV="1">
            <a:off x="7333861" y="0"/>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6" name="Text Placeholder 7"/>
          <p:cNvSpPr>
            <a:spLocks noGrp="1"/>
          </p:cNvSpPr>
          <p:nvPr>
            <p:ph type="body" sz="quarter" idx="14" hasCustomPrompt="1"/>
          </p:nvPr>
        </p:nvSpPr>
        <p:spPr>
          <a:xfrm>
            <a:off x="8000323" y="235007"/>
            <a:ext cx="3528392" cy="1643438"/>
          </a:xfrm>
          <a:prstGeom prst="rect">
            <a:avLst/>
          </a:prstGeom>
        </p:spPr>
        <p:txBody>
          <a:bodyPr anchor="ctr">
            <a:noAutofit/>
          </a:bodyPr>
          <a:lstStyle>
            <a:lvl1pPr marL="0" indent="0" algn="ctr">
              <a:buNone/>
              <a:defRPr sz="8800" cap="all" baseline="0">
                <a:solidFill>
                  <a:schemeClr val="tx2"/>
                </a:solidFill>
              </a:defRPr>
            </a:lvl1pPr>
          </a:lstStyle>
          <a:p>
            <a:pPr lvl="0"/>
            <a:r>
              <a:rPr lang="en-US"/>
              <a:t>#00</a:t>
            </a:r>
          </a:p>
        </p:txBody>
      </p:sp>
      <p:sp>
        <p:nvSpPr>
          <p:cNvPr id="17" name="Slide Number Placeholder 5"/>
          <p:cNvSpPr>
            <a:spLocks noGrp="1"/>
          </p:cNvSpPr>
          <p:nvPr>
            <p:ph type="sldNum" sz="quarter" idx="15"/>
          </p:nvPr>
        </p:nvSpPr>
        <p:spPr>
          <a:xfrm>
            <a:off x="10856836" y="6356351"/>
            <a:ext cx="865312" cy="276999"/>
          </a:xfrm>
          <a:prstGeom prst="rect">
            <a:avLst/>
          </a:prstGeom>
        </p:spPr>
        <p:txBody>
          <a:bodyPr/>
          <a:lstStyle>
            <a:lvl1pPr>
              <a:defRPr>
                <a:solidFill>
                  <a:schemeClr val="bg2">
                    <a:lumMod val="75000"/>
                  </a:schemeClr>
                </a:solidFill>
              </a:defRPr>
            </a:lvl1pPr>
          </a:lstStyle>
          <a:p>
            <a:fld id="{FC1CF07D-8B3F-4D32-B059-0039CEA46DB1}" type="slidenum">
              <a:rPr lang="en-US" smtClean="0"/>
              <a:pPr/>
              <a:t>‹N°›</a:t>
            </a:fld>
            <a:endParaRPr lang="en-US" dirty="0"/>
          </a:p>
        </p:txBody>
      </p:sp>
    </p:spTree>
    <p:extLst>
      <p:ext uri="{BB962C8B-B14F-4D97-AF65-F5344CB8AC3E}">
        <p14:creationId xmlns:p14="http://schemas.microsoft.com/office/powerpoint/2010/main" val="32210987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Rectangle 6"/>
          <p:cNvSpPr/>
          <p:nvPr userDrawn="1"/>
        </p:nvSpPr>
        <p:spPr>
          <a:xfrm>
            <a:off x="0" y="6021288"/>
            <a:ext cx="1219200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hlinkClick r:id="rId2"/>
          </p:cNvPr>
          <p:cNvPicPr>
            <a:picLocks noChangeAspect="1"/>
          </p:cNvPicPr>
          <p:nvPr userDrawn="1"/>
        </p:nvPicPr>
        <p:blipFill>
          <a:blip r:embed="rId3"/>
          <a:stretch>
            <a:fillRect/>
          </a:stretch>
        </p:blipFill>
        <p:spPr>
          <a:xfrm>
            <a:off x="10200456" y="6214072"/>
            <a:ext cx="1627773" cy="451143"/>
          </a:xfrm>
          <a:prstGeom prst="rect">
            <a:avLst/>
          </a:prstGeom>
        </p:spPr>
      </p:pic>
    </p:spTree>
    <p:extLst>
      <p:ext uri="{BB962C8B-B14F-4D97-AF65-F5344CB8AC3E}">
        <p14:creationId xmlns:p14="http://schemas.microsoft.com/office/powerpoint/2010/main" val="31230787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Insert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356992"/>
            <a:ext cx="9144000" cy="2387600"/>
          </a:xfrm>
        </p:spPr>
        <p:txBody>
          <a:bodyPr anchor="t"/>
          <a:lstStyle>
            <a:lvl1pPr algn="ctr">
              <a:defRPr sz="6000" b="1">
                <a:solidFill>
                  <a:schemeClr val="bg1"/>
                </a:solidFill>
                <a:latin typeface="+mn-lt"/>
              </a:defRPr>
            </a:lvl1pPr>
          </a:lstStyle>
          <a:p>
            <a:r>
              <a:rPr lang="en-US" dirty="0"/>
              <a:t>Click to edit Master title style</a:t>
            </a:r>
          </a:p>
        </p:txBody>
      </p:sp>
      <p:sp>
        <p:nvSpPr>
          <p:cNvPr id="3" name="Subtitle 2"/>
          <p:cNvSpPr>
            <a:spLocks noGrp="1"/>
          </p:cNvSpPr>
          <p:nvPr>
            <p:ph type="subTitle" idx="1"/>
          </p:nvPr>
        </p:nvSpPr>
        <p:spPr>
          <a:xfrm>
            <a:off x="1524000" y="2060848"/>
            <a:ext cx="9144000" cy="1072207"/>
          </a:xfrm>
        </p:spPr>
        <p:txBody>
          <a:bodyPr anchor="ctr">
            <a:normAutofit/>
          </a:bodyPr>
          <a:lstStyle>
            <a:lvl1pPr marL="0" indent="0" algn="ctr">
              <a:buNone/>
              <a:defRPr sz="2800" i="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a:xfrm>
            <a:off x="3647728" y="6356350"/>
            <a:ext cx="4896544" cy="365125"/>
          </a:xfrm>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‹N°›</a:t>
            </a:fld>
            <a:endParaRPr lang="en-US"/>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r="18548" b="19440"/>
          <a:stretch/>
        </p:blipFill>
        <p:spPr>
          <a:xfrm>
            <a:off x="11099912" y="5777880"/>
            <a:ext cx="1092088" cy="1080120"/>
          </a:xfrm>
          <a:prstGeom prst="rect">
            <a:avLst/>
          </a:prstGeom>
        </p:spPr>
      </p:pic>
    </p:spTree>
    <p:extLst>
      <p:ext uri="{BB962C8B-B14F-4D97-AF65-F5344CB8AC3E}">
        <p14:creationId xmlns:p14="http://schemas.microsoft.com/office/powerpoint/2010/main" val="16384898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asic">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8754" y="317500"/>
            <a:ext cx="10625046"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562521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ransition Slide 1">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4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9" name="Freeform: Shape 18"/>
          <p:cNvSpPr/>
          <p:nvPr userDrawn="1"/>
        </p:nvSpPr>
        <p:spPr>
          <a:xfrm flipV="1">
            <a:off x="7333860" y="-1"/>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Text Placeholder 7"/>
          <p:cNvSpPr>
            <a:spLocks noGrp="1"/>
          </p:cNvSpPr>
          <p:nvPr>
            <p:ph type="body" sz="quarter" idx="14" hasCustomPrompt="1"/>
          </p:nvPr>
        </p:nvSpPr>
        <p:spPr>
          <a:xfrm>
            <a:off x="8000322" y="235007"/>
            <a:ext cx="3528392" cy="1643438"/>
          </a:xfrm>
          <a:prstGeom prst="rect">
            <a:avLst/>
          </a:prstGeom>
        </p:spPr>
        <p:txBody>
          <a:bodyPr anchor="ctr">
            <a:noAutofit/>
          </a:bodyPr>
          <a:lstStyle>
            <a:lvl1pPr marL="0" indent="0" algn="ctr">
              <a:buNone/>
              <a:defRPr sz="8800" cap="all" baseline="0">
                <a:solidFill>
                  <a:schemeClr val="accent3"/>
                </a:solidFill>
              </a:defRPr>
            </a:lvl1pPr>
          </a:lstStyle>
          <a:p>
            <a:pPr lvl="0"/>
            <a:r>
              <a:rPr lang="en-US"/>
              <a:t>#00</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‹N°›</a:t>
            </a:fld>
            <a:endParaRPr lang="en-US">
              <a:solidFill>
                <a:srgbClr val="E9E5DC">
                  <a:lumMod val="75000"/>
                </a:srgbClr>
              </a:solidFill>
            </a:endParaRPr>
          </a:p>
        </p:txBody>
      </p:sp>
    </p:spTree>
    <p:extLst>
      <p:ext uri="{BB962C8B-B14F-4D97-AF65-F5344CB8AC3E}">
        <p14:creationId xmlns:p14="http://schemas.microsoft.com/office/powerpoint/2010/main" val="23051098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asic w content">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8754" y="317500"/>
            <a:ext cx="10625046"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1" name="Content Placeholder 2"/>
          <p:cNvSpPr>
            <a:spLocks noGrp="1"/>
          </p:cNvSpPr>
          <p:nvPr>
            <p:ph idx="1"/>
          </p:nvPr>
        </p:nvSpPr>
        <p:spPr>
          <a:xfrm>
            <a:off x="728754" y="1825625"/>
            <a:ext cx="10625046"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2812534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List">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09800" y="317500"/>
            <a:ext cx="9144000"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1481046"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List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Tree>
    <p:extLst>
      <p:ext uri="{BB962C8B-B14F-4D97-AF65-F5344CB8AC3E}">
        <p14:creationId xmlns:p14="http://schemas.microsoft.com/office/powerpoint/2010/main" val="280328970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ycle">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762250" y="317500"/>
            <a:ext cx="8591549"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2604996"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Cycle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30407609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Hierarchy">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543300" y="317500"/>
            <a:ext cx="7810499"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3071722"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Hierarchy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vert="horz" wrap="square" lIns="91440" tIns="45720" rIns="91440" bIns="45720" rtlCol="0">
            <a:spAutoFit/>
          </a:bodyPr>
          <a:lstStyle>
            <a:lvl1pPr>
              <a:defRPr lang="en-US" sz="1800" dirty="0"/>
            </a:lvl1pPr>
          </a:lstStyle>
          <a:p>
            <a:pPr marL="0" lvl="0" indent="0">
              <a:buNone/>
            </a:pPr>
            <a:r>
              <a:rPr lang="en-US" dirty="0"/>
              <a:t>Click to edit Master text styles</a:t>
            </a:r>
          </a:p>
        </p:txBody>
      </p:sp>
      <p:sp>
        <p:nvSpPr>
          <p:cNvPr id="21" name="Footer Placeholder 3"/>
          <p:cNvSpPr>
            <a:spLocks noGrp="1"/>
          </p:cNvSpPr>
          <p:nvPr>
            <p:ph type="ftr" sz="quarter" idx="11"/>
          </p:nvPr>
        </p:nvSpPr>
        <p:spPr>
          <a:xfrm>
            <a:off x="1089506"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5356104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Relationship">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199467" y="317500"/>
            <a:ext cx="7154332"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3" y="629415"/>
            <a:ext cx="35977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Relationship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163656880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Matrix">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988733" y="317500"/>
            <a:ext cx="8365066"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2480114"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Matrix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9161520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Pyramid">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344333" y="317500"/>
            <a:ext cx="8009466" cy="1325563"/>
          </a:xfrm>
        </p:spPr>
        <p:txBody>
          <a:bodyPr/>
          <a:lstStyle>
            <a:lvl1pPr>
              <a:defRPr b="1"/>
            </a:lvl1pPr>
          </a:lstStyle>
          <a:p>
            <a:r>
              <a:rPr lang="en-US" dirty="0"/>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28611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Pyramid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0967540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Misc">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599267" y="317500"/>
            <a:ext cx="8754532" cy="1325563"/>
          </a:xfrm>
        </p:spPr>
        <p:txBody>
          <a:bodyPr/>
          <a:lstStyle>
            <a:lvl1pPr>
              <a:defRPr b="1"/>
            </a:lvl1pPr>
          </a:lstStyle>
          <a:p>
            <a:r>
              <a:rPr lang="en-US" dirty="0"/>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20229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err="1">
                <a:solidFill>
                  <a:schemeClr val="bg1">
                    <a:lumMod val="75000"/>
                  </a:schemeClr>
                </a:solidFill>
              </a:rPr>
              <a:t>Misc</a:t>
            </a:r>
            <a:r>
              <a:rPr lang="en-US" b="1" dirty="0">
                <a:solidFill>
                  <a:schemeClr val="bg1">
                    <a:lumMod val="75000"/>
                  </a:schemeClr>
                </a:solidFill>
              </a:rPr>
              <a:t>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152569332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2"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2" y="5172813"/>
            <a:ext cx="6964465" cy="407890"/>
          </a:xfrm>
          <a:prstGeom prst="rect">
            <a:avLst/>
          </a:prstGeom>
        </p:spPr>
        <p:txBody>
          <a:bodyPr lIns="274320" rIns="0"/>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1" name="Freeform: Shape 30"/>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Picture Placeholder 24"/>
          <p:cNvSpPr>
            <a:spLocks noGrp="1"/>
          </p:cNvSpPr>
          <p:nvPr>
            <p:ph type="pic" sz="quarter" idx="13"/>
          </p:nvPr>
        </p:nvSpPr>
        <p:spPr>
          <a:xfrm>
            <a:off x="0" y="0"/>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2825806" y="6356349"/>
            <a:ext cx="1931877" cy="365125"/>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4"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38640171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B19459A9-BF71-4869-8140-0A694E4B773B}" type="datetime1">
              <a:rPr lang="en-US" smtClean="0"/>
              <a:t>1/9/2020</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399649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ransition Slide 2">
    <p:spTree>
      <p:nvGrpSpPr>
        <p:cNvPr id="1" name=""/>
        <p:cNvGrpSpPr/>
        <p:nvPr/>
      </p:nvGrpSpPr>
      <p:grpSpPr>
        <a:xfrm>
          <a:off x="0" y="0"/>
          <a:ext cx="0" cy="0"/>
          <a:chOff x="0" y="0"/>
          <a:chExt cx="0" cy="0"/>
        </a:xfrm>
      </p:grpSpPr>
      <p:sp>
        <p:nvSpPr>
          <p:cNvPr id="37" name="Freeform: Shape 36"/>
          <p:cNvSpPr/>
          <p:nvPr userDrawn="1"/>
        </p:nvSpPr>
        <p:spPr>
          <a:xfrm>
            <a:off x="4064000" y="3200400"/>
            <a:ext cx="8128000" cy="36576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6" name="Picture Placeholder 35"/>
          <p:cNvSpPr>
            <a:spLocks noGrp="1"/>
          </p:cNvSpPr>
          <p:nvPr>
            <p:ph type="pic" sz="quarter" idx="13"/>
          </p:nvPr>
        </p:nvSpPr>
        <p:spPr>
          <a:xfrm>
            <a:off x="0" y="1371600"/>
            <a:ext cx="8129016"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8000 w 8129016"/>
              <a:gd name="connsiteY3" fmla="*/ 1828800 h 3657600"/>
              <a:gd name="connsiteX4" fmla="*/ 4064000 w 8129016"/>
              <a:gd name="connsiteY4" fmla="*/ 1828800 h 3657600"/>
              <a:gd name="connsiteX5" fmla="*/ 4064000 w 8129016"/>
              <a:gd name="connsiteY5" fmla="*/ 3657600 h 3657600"/>
              <a:gd name="connsiteX6" fmla="*/ 0 w 8129016"/>
              <a:gd name="connsiteY6"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9016" h="3657600">
                <a:moveTo>
                  <a:pt x="0" y="0"/>
                </a:moveTo>
                <a:lnTo>
                  <a:pt x="8129016" y="0"/>
                </a:lnTo>
                <a:lnTo>
                  <a:pt x="8129016" y="1828800"/>
                </a:lnTo>
                <a:lnTo>
                  <a:pt x="8128000" y="1828800"/>
                </a:lnTo>
                <a:lnTo>
                  <a:pt x="4064000" y="18288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9" name="Rectangle 8"/>
          <p:cNvSpPr/>
          <p:nvPr userDrawn="1"/>
        </p:nvSpPr>
        <p:spPr>
          <a:xfrm>
            <a:off x="8128000" y="1371600"/>
            <a:ext cx="4064000"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4064000" y="3975732"/>
            <a:ext cx="8128000" cy="1067644"/>
          </a:xfrm>
          <a:prstGeom prst="rect">
            <a:avLst/>
          </a:prstGeom>
        </p:spPr>
        <p:txBody>
          <a:bodyPr lIns="274320" rIns="274320" anchor="b">
            <a:noAutofit/>
          </a:bodyPr>
          <a:lstStyle>
            <a:lvl1pPr algn="ctr">
              <a:defRPr sz="4400" b="1" cap="all" baseline="0">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r">
              <a:defRPr>
                <a:solidFill>
                  <a:schemeClr val="accent1">
                    <a:lumMod val="75000"/>
                  </a:schemeClr>
                </a:solidFill>
              </a:defRPr>
            </a:lvl1pPr>
          </a:lstStyle>
          <a:p>
            <a:r>
              <a:rPr lang="en-US">
                <a:solidFill>
                  <a:srgbClr val="D34817">
                    <a:lumMod val="75000"/>
                  </a:srgbClr>
                </a:solidFill>
              </a:rPr>
              <a:t>Your Date Here</a:t>
            </a:r>
          </a:p>
        </p:txBody>
      </p:sp>
      <p:sp>
        <p:nvSpPr>
          <p:cNvPr id="5" name="Footer Placeholder 4"/>
          <p:cNvSpPr>
            <a:spLocks noGrp="1"/>
          </p:cNvSpPr>
          <p:nvPr>
            <p:ph type="ftr" sz="quarter" idx="11"/>
          </p:nvPr>
        </p:nvSpPr>
        <p:spPr>
          <a:xfrm>
            <a:off x="0" y="6356350"/>
            <a:ext cx="4064000" cy="365125"/>
          </a:xfrm>
          <a:prstGeom prst="rect">
            <a:avLst/>
          </a:prstGeom>
        </p:spPr>
        <p:txBody>
          <a:bodyPr/>
          <a:lstStyle>
            <a:lvl1pPr>
              <a:defRPr cap="none" baseline="0">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4064000" y="6356350"/>
            <a:ext cx="4064000" cy="365125"/>
          </a:xfrm>
          <a:prstGeom prst="rect">
            <a:avLst/>
          </a:prstGeom>
        </p:spPr>
        <p:txBody>
          <a:bodyPr/>
          <a:lstStyle>
            <a:lvl1pPr algn="ctr">
              <a:defRPr>
                <a:solidFill>
                  <a:schemeClr val="accent1">
                    <a:lumMod val="75000"/>
                  </a:schemeClr>
                </a:solidFill>
              </a:defRPr>
            </a:lvl1pPr>
          </a:lstStyle>
          <a:p>
            <a:fld id="{FC1CF07D-8B3F-4D32-B059-0039CEA46DB1}" type="slidenum">
              <a:rPr lang="en-US" smtClean="0">
                <a:solidFill>
                  <a:srgbClr val="D34817">
                    <a:lumMod val="75000"/>
                  </a:srgbClr>
                </a:solidFill>
              </a:rPr>
              <a:pPr/>
              <a:t>‹N°›</a:t>
            </a:fld>
            <a:endParaRPr lang="en-US">
              <a:solidFill>
                <a:srgbClr val="D34817">
                  <a:lumMod val="75000"/>
                </a:srgbClr>
              </a:solidFill>
            </a:endParaRPr>
          </a:p>
        </p:txBody>
      </p:sp>
      <p:sp>
        <p:nvSpPr>
          <p:cNvPr id="3" name="Subtitle 2"/>
          <p:cNvSpPr>
            <a:spLocks noGrp="1"/>
          </p:cNvSpPr>
          <p:nvPr>
            <p:ph type="subTitle" idx="1"/>
          </p:nvPr>
        </p:nvSpPr>
        <p:spPr>
          <a:xfrm>
            <a:off x="4064000" y="5296049"/>
            <a:ext cx="8128000" cy="480131"/>
          </a:xfrm>
          <a:prstGeom prst="rect">
            <a:avLst/>
          </a:prstGeom>
        </p:spPr>
        <p:txBody>
          <a:bodyPr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7"/>
          <p:cNvSpPr>
            <a:spLocks noGrp="1"/>
          </p:cNvSpPr>
          <p:nvPr>
            <p:ph type="body" sz="quarter" idx="14" hasCustomPrompt="1"/>
          </p:nvPr>
        </p:nvSpPr>
        <p:spPr>
          <a:xfrm>
            <a:off x="8396312" y="1673729"/>
            <a:ext cx="3528392" cy="1223963"/>
          </a:xfrm>
          <a:prstGeom prst="rect">
            <a:avLst/>
          </a:prstGeom>
        </p:spPr>
        <p:txBody>
          <a:bodyPr anchor="ctr">
            <a:noAutofit/>
          </a:bodyPr>
          <a:lstStyle>
            <a:lvl1pPr marL="0" indent="0" algn="ctr">
              <a:buNone/>
              <a:defRPr sz="8800" cap="all" baseline="0">
                <a:solidFill>
                  <a:schemeClr val="bg1">
                    <a:lumMod val="95000"/>
                  </a:schemeClr>
                </a:solidFill>
              </a:defRPr>
            </a:lvl1pPr>
          </a:lstStyle>
          <a:p>
            <a:pPr lvl="0"/>
            <a:r>
              <a:rPr lang="en-US"/>
              <a:t>#00</a:t>
            </a:r>
          </a:p>
        </p:txBody>
      </p:sp>
    </p:spTree>
    <p:extLst>
      <p:ext uri="{BB962C8B-B14F-4D97-AF65-F5344CB8AC3E}">
        <p14:creationId xmlns:p14="http://schemas.microsoft.com/office/powerpoint/2010/main" val="283849995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C764DE79-268F-4C1A-8933-263129D2AF90}" type="datetimeFigureOut">
              <a:rPr lang="en-US" smtClean="0"/>
              <a:t>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‹N°›</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F171329F-B78C-4AF9-B3B1-BD709DEFB53D}"/>
              </a:ext>
            </a:extLst>
          </p:cNvPr>
          <p:cNvSpPr/>
          <p:nvPr userDrawn="1"/>
        </p:nvSpPr>
        <p:spPr>
          <a:xfrm>
            <a:off x="0" y="6021288"/>
            <a:ext cx="1219200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hlinkClick r:id="rId2"/>
            <a:extLst>
              <a:ext uri="{FF2B5EF4-FFF2-40B4-BE49-F238E27FC236}">
                <a16:creationId xmlns:a16="http://schemas.microsoft.com/office/drawing/2014/main" id="{4E8BA45A-3CA3-435C-9FBC-9783C7ED6A72}"/>
              </a:ext>
            </a:extLst>
          </p:cNvPr>
          <p:cNvPicPr>
            <a:picLocks noChangeAspect="1"/>
          </p:cNvPicPr>
          <p:nvPr userDrawn="1"/>
        </p:nvPicPr>
        <p:blipFill>
          <a:blip r:embed="rId3"/>
          <a:stretch>
            <a:fillRect/>
          </a:stretch>
        </p:blipFill>
        <p:spPr>
          <a:xfrm>
            <a:off x="10200456" y="6214072"/>
            <a:ext cx="1627773" cy="451143"/>
          </a:xfrm>
          <a:prstGeom prst="rect">
            <a:avLst/>
          </a:prstGeom>
        </p:spPr>
      </p:pic>
    </p:spTree>
    <p:extLst>
      <p:ext uri="{BB962C8B-B14F-4D97-AF65-F5344CB8AC3E}">
        <p14:creationId xmlns:p14="http://schemas.microsoft.com/office/powerpoint/2010/main" val="39779066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‹N°›</a:t>
            </a:fld>
            <a:endParaRPr lang="en-US"/>
          </a:p>
        </p:txBody>
      </p:sp>
    </p:spTree>
    <p:extLst>
      <p:ext uri="{BB962C8B-B14F-4D97-AF65-F5344CB8AC3E}">
        <p14:creationId xmlns:p14="http://schemas.microsoft.com/office/powerpoint/2010/main" val="300587374"/>
      </p:ext>
    </p:extLst>
  </p:cSld>
  <p:clrMapOvr>
    <a:masterClrMapping/>
  </p:clrMapOvr>
  <p:hf hdr="0" dt="0"/>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‹N°›</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7756415"/>
      </p:ext>
    </p:extLst>
  </p:cSld>
  <p:clrMapOvr>
    <a:masterClrMapping/>
  </p:clrMapOvr>
  <p:hf hdr="0" dt="0"/>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PowerPoint SmartArt Graphics - The complete ready-to-use collection</a:t>
            </a:r>
          </a:p>
        </p:txBody>
      </p:sp>
      <p:sp>
        <p:nvSpPr>
          <p:cNvPr id="7" name="Slide Number Placeholder 6"/>
          <p:cNvSpPr>
            <a:spLocks noGrp="1"/>
          </p:cNvSpPr>
          <p:nvPr>
            <p:ph type="sldNum" sz="quarter" idx="12"/>
          </p:nvPr>
        </p:nvSpPr>
        <p:spPr/>
        <p:txBody>
          <a:bodyPr/>
          <a:lstStyle/>
          <a:p>
            <a:fld id="{F68327C5-B821-4FE9-A59A-A60D9EB59A9A}" type="slidenum">
              <a:rPr lang="en-US" smtClean="0"/>
              <a:t>‹N°›</a:t>
            </a:fld>
            <a:endParaRPr lang="en-US"/>
          </a:p>
        </p:txBody>
      </p:sp>
    </p:spTree>
    <p:extLst>
      <p:ext uri="{BB962C8B-B14F-4D97-AF65-F5344CB8AC3E}">
        <p14:creationId xmlns:p14="http://schemas.microsoft.com/office/powerpoint/2010/main" val="425184936"/>
      </p:ext>
    </p:extLst>
  </p:cSld>
  <p:clrMapOvr>
    <a:masterClrMapping/>
  </p:clrMapOvr>
  <p:hf hdr="0" dt="0"/>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a:t>PowerPoint SmartArt Graphics - The complete ready-to-use collection</a:t>
            </a:r>
          </a:p>
        </p:txBody>
      </p:sp>
      <p:sp>
        <p:nvSpPr>
          <p:cNvPr id="9" name="Slide Number Placeholder 8"/>
          <p:cNvSpPr>
            <a:spLocks noGrp="1"/>
          </p:cNvSpPr>
          <p:nvPr>
            <p:ph type="sldNum" sz="quarter" idx="12"/>
          </p:nvPr>
        </p:nvSpPr>
        <p:spPr/>
        <p:txBody>
          <a:bodyPr/>
          <a:lstStyle/>
          <a:p>
            <a:fld id="{F68327C5-B821-4FE9-A59A-A60D9EB59A9A}" type="slidenum">
              <a:rPr lang="en-US" smtClean="0"/>
              <a:t>‹N°›</a:t>
            </a:fld>
            <a:endParaRPr lang="en-US"/>
          </a:p>
        </p:txBody>
      </p:sp>
    </p:spTree>
    <p:extLst>
      <p:ext uri="{BB962C8B-B14F-4D97-AF65-F5344CB8AC3E}">
        <p14:creationId xmlns:p14="http://schemas.microsoft.com/office/powerpoint/2010/main" val="2345776748"/>
      </p:ext>
    </p:extLst>
  </p:cSld>
  <p:clrMapOvr>
    <a:masterClrMapping/>
  </p:clrMapOvr>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a:t>PowerPoint SmartArt Graphics - The complete ready-to-use collection</a:t>
            </a:r>
          </a:p>
        </p:txBody>
      </p:sp>
      <p:sp>
        <p:nvSpPr>
          <p:cNvPr id="5" name="Slide Number Placeholder 4"/>
          <p:cNvSpPr>
            <a:spLocks noGrp="1"/>
          </p:cNvSpPr>
          <p:nvPr>
            <p:ph type="sldNum" sz="quarter" idx="12"/>
          </p:nvPr>
        </p:nvSpPr>
        <p:spPr/>
        <p:txBody>
          <a:bodyPr/>
          <a:lstStyle/>
          <a:p>
            <a:fld id="{F68327C5-B821-4FE9-A59A-A60D9EB59A9A}" type="slidenum">
              <a:rPr lang="en-US" smtClean="0"/>
              <a:t>‹N°›</a:t>
            </a:fld>
            <a:endParaRPr lang="en-US"/>
          </a:p>
        </p:txBody>
      </p:sp>
    </p:spTree>
    <p:extLst>
      <p:ext uri="{BB962C8B-B14F-4D97-AF65-F5344CB8AC3E}">
        <p14:creationId xmlns:p14="http://schemas.microsoft.com/office/powerpoint/2010/main" val="2575992356"/>
      </p:ext>
    </p:extLst>
  </p:cSld>
  <p:clrMapOvr>
    <a:masterClrMapping/>
  </p:clrMapOvr>
  <p:hf hdr="0" dt="0"/>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9459A9-BF71-4869-8140-0A694E4B773B}" type="datetime1">
              <a:rPr lang="en-US" smtClean="0"/>
              <a:t>1/9/2020</a:t>
            </a:fld>
            <a:endParaRPr lang="en-US"/>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B6F15528-21DE-4FAA-801E-634DDDAF4B2B}" type="slidenum">
              <a:rPr lang="fr-FR" smtClean="0"/>
              <a:t>‹N°›</a:t>
            </a:fld>
            <a:endParaRPr lang="fr-FR"/>
          </a:p>
        </p:txBody>
      </p:sp>
    </p:spTree>
    <p:extLst>
      <p:ext uri="{BB962C8B-B14F-4D97-AF65-F5344CB8AC3E}">
        <p14:creationId xmlns:p14="http://schemas.microsoft.com/office/powerpoint/2010/main" val="260772208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PowerPoint SmartArt Graphics - The complete ready-to-use collection</a:t>
            </a:r>
          </a:p>
        </p:txBody>
      </p:sp>
      <p:sp>
        <p:nvSpPr>
          <p:cNvPr id="7" name="Slide Number Placeholder 6"/>
          <p:cNvSpPr>
            <a:spLocks noGrp="1"/>
          </p:cNvSpPr>
          <p:nvPr>
            <p:ph type="sldNum" sz="quarter" idx="12"/>
          </p:nvPr>
        </p:nvSpPr>
        <p:spPr/>
        <p:txBody>
          <a:bodyPr/>
          <a:lstStyle/>
          <a:p>
            <a:fld id="{F68327C5-B821-4FE9-A59A-A60D9EB59A9A}" type="slidenum">
              <a:rPr lang="en-US" smtClean="0"/>
              <a:t>‹N°›</a:t>
            </a:fld>
            <a:endParaRPr lang="en-US"/>
          </a:p>
        </p:txBody>
      </p:sp>
    </p:spTree>
    <p:extLst>
      <p:ext uri="{BB962C8B-B14F-4D97-AF65-F5344CB8AC3E}">
        <p14:creationId xmlns:p14="http://schemas.microsoft.com/office/powerpoint/2010/main" val="1132697587"/>
      </p:ext>
    </p:extLst>
  </p:cSld>
  <p:clrMapOvr>
    <a:masterClrMapping/>
  </p:clrMapOvr>
  <p:hf hdr="0" dt="0"/>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PowerPoint SmartArt Graphics - The complete ready-to-use collection</a:t>
            </a:r>
          </a:p>
        </p:txBody>
      </p:sp>
      <p:sp>
        <p:nvSpPr>
          <p:cNvPr id="7" name="Slide Number Placeholder 6"/>
          <p:cNvSpPr>
            <a:spLocks noGrp="1"/>
          </p:cNvSpPr>
          <p:nvPr>
            <p:ph type="sldNum" sz="quarter" idx="12"/>
          </p:nvPr>
        </p:nvSpPr>
        <p:spPr/>
        <p:txBody>
          <a:bodyPr/>
          <a:lstStyle/>
          <a:p>
            <a:fld id="{F68327C5-B821-4FE9-A59A-A60D9EB59A9A}" type="slidenum">
              <a:rPr lang="en-US" smtClean="0"/>
              <a:t>‹N°›</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9452828"/>
      </p:ext>
    </p:extLst>
  </p:cSld>
  <p:clrMapOvr>
    <a:masterClrMapping/>
  </p:clrMapOvr>
  <p:hf hdr="0" dt="0"/>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‹N°›</a:t>
            </a:fld>
            <a:endParaRPr lang="en-US"/>
          </a:p>
        </p:txBody>
      </p:sp>
    </p:spTree>
    <p:extLst>
      <p:ext uri="{BB962C8B-B14F-4D97-AF65-F5344CB8AC3E}">
        <p14:creationId xmlns:p14="http://schemas.microsoft.com/office/powerpoint/2010/main" val="3194834825"/>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ransition Slide 3">
    <p:spTree>
      <p:nvGrpSpPr>
        <p:cNvPr id="1" name=""/>
        <p:cNvGrpSpPr/>
        <p:nvPr/>
      </p:nvGrpSpPr>
      <p:grpSpPr>
        <a:xfrm>
          <a:off x="0" y="0"/>
          <a:ext cx="0" cy="0"/>
          <a:chOff x="0" y="0"/>
          <a:chExt cx="0" cy="0"/>
        </a:xfrm>
      </p:grpSpPr>
      <p:sp>
        <p:nvSpPr>
          <p:cNvPr id="10" name="Picture Placeholder 9"/>
          <p:cNvSpPr>
            <a:spLocks noGrp="1"/>
          </p:cNvSpPr>
          <p:nvPr>
            <p:ph type="pic" sz="quarter" idx="15"/>
          </p:nvPr>
        </p:nvSpPr>
        <p:spPr>
          <a:xfrm>
            <a:off x="0" y="0"/>
            <a:ext cx="12192000" cy="6858000"/>
          </a:xfrm>
          <a:prstGeom prst="rect">
            <a:avLst/>
          </a:prstGeom>
        </p:spPr>
        <p:txBody>
          <a:bodyPr/>
          <a:lstStyle/>
          <a:p>
            <a:endParaRPr lang="en-US"/>
          </a:p>
        </p:txBody>
      </p:sp>
      <p:sp>
        <p:nvSpPr>
          <p:cNvPr id="2" name="Title 1"/>
          <p:cNvSpPr>
            <a:spLocks noGrp="1"/>
          </p:cNvSpPr>
          <p:nvPr>
            <p:ph type="ctrTitle"/>
          </p:nvPr>
        </p:nvSpPr>
        <p:spPr>
          <a:xfrm>
            <a:off x="2032000" y="4397394"/>
            <a:ext cx="8128000" cy="1067644"/>
          </a:xfrm>
          <a:prstGeom prst="rect">
            <a:avLst/>
          </a:prstGeom>
        </p:spPr>
        <p:txBody>
          <a:bodyPr lIns="274320" rIns="274320" anchor="b">
            <a:noAutofit/>
          </a:bodyPr>
          <a:lstStyle>
            <a:lvl1pPr algn="ctr">
              <a:defRPr sz="4400" b="1">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r">
              <a:defRPr>
                <a:solidFill>
                  <a:schemeClr val="bg2">
                    <a:lumMod val="90000"/>
                  </a:schemeClr>
                </a:solidFill>
              </a:defRPr>
            </a:lvl1pPr>
          </a:lstStyle>
          <a:p>
            <a:r>
              <a:rPr lang="en-US">
                <a:solidFill>
                  <a:srgbClr val="E9E5DC">
                    <a:lumMod val="90000"/>
                  </a:srgbClr>
                </a:solidFill>
              </a:rPr>
              <a:t>Your Date Here</a:t>
            </a:r>
          </a:p>
        </p:txBody>
      </p:sp>
      <p:sp>
        <p:nvSpPr>
          <p:cNvPr id="5" name="Footer Placeholder 4"/>
          <p:cNvSpPr>
            <a:spLocks noGrp="1"/>
          </p:cNvSpPr>
          <p:nvPr>
            <p:ph type="ftr" sz="quarter" idx="11"/>
          </p:nvPr>
        </p:nvSpPr>
        <p:spPr>
          <a:xfrm>
            <a:off x="4064000" y="6356350"/>
            <a:ext cx="4064000" cy="365125"/>
          </a:xfrm>
          <a:prstGeom prst="rect">
            <a:avLst/>
          </a:prstGeom>
        </p:spPr>
        <p:txBody>
          <a:bodyPr/>
          <a:lstStyle>
            <a:lvl1pPr>
              <a:defRPr cap="none" baseline="0">
                <a:solidFill>
                  <a:schemeClr val="bg2">
                    <a:lumMod val="90000"/>
                  </a:schemeClr>
                </a:solidFill>
              </a:defRPr>
            </a:lvl1pPr>
          </a:lstStyle>
          <a:p>
            <a:r>
              <a:rPr lang="en-US">
                <a:solidFill>
                  <a:srgbClr val="E9E5DC">
                    <a:lumMod val="90000"/>
                  </a:srgbClr>
                </a:solidFill>
              </a:rPr>
              <a:t>Your Footer Here</a:t>
            </a:r>
          </a:p>
        </p:txBody>
      </p:sp>
      <p:sp>
        <p:nvSpPr>
          <p:cNvPr id="6" name="Slide Number Placeholder 5"/>
          <p:cNvSpPr>
            <a:spLocks noGrp="1"/>
          </p:cNvSpPr>
          <p:nvPr>
            <p:ph type="sldNum" sz="quarter" idx="12"/>
          </p:nvPr>
        </p:nvSpPr>
        <p:spPr>
          <a:xfrm>
            <a:off x="0" y="6356350"/>
            <a:ext cx="4064000" cy="365125"/>
          </a:xfrm>
          <a:prstGeom prst="rect">
            <a:avLst/>
          </a:prstGeom>
        </p:spPr>
        <p:txBody>
          <a:bodyPr vert="horz" lIns="91440" tIns="45720" rIns="91440" bIns="45720" rtlCol="0" anchor="ctr"/>
          <a:lstStyle>
            <a:lvl1pPr algn="l">
              <a:defRPr lang="en-US" cap="none" baseline="0" smtClean="0">
                <a:solidFill>
                  <a:schemeClr val="bg2">
                    <a:lumMod val="90000"/>
                  </a:schemeClr>
                </a:solidFill>
              </a:defRPr>
            </a:lvl1pPr>
          </a:lstStyle>
          <a:p>
            <a:fld id="{FC1CF07D-8B3F-4D32-B059-0039CEA46DB1}" type="slidenum">
              <a:rPr>
                <a:solidFill>
                  <a:srgbClr val="E9E5DC">
                    <a:lumMod val="90000"/>
                  </a:srgbClr>
                </a:solidFill>
              </a:rPr>
              <a:pPr/>
              <a:t>‹N°›</a:t>
            </a:fld>
            <a:endParaRPr>
              <a:solidFill>
                <a:srgbClr val="E9E5DC">
                  <a:lumMod val="90000"/>
                </a:srgbClr>
              </a:solidFill>
            </a:endParaRPr>
          </a:p>
        </p:txBody>
      </p:sp>
      <p:sp>
        <p:nvSpPr>
          <p:cNvPr id="3" name="Subtitle 2"/>
          <p:cNvSpPr>
            <a:spLocks noGrp="1"/>
          </p:cNvSpPr>
          <p:nvPr>
            <p:ph type="subTitle" idx="1"/>
          </p:nvPr>
        </p:nvSpPr>
        <p:spPr>
          <a:xfrm>
            <a:off x="2032000" y="5717711"/>
            <a:ext cx="8128000" cy="480131"/>
          </a:xfrm>
          <a:prstGeom prst="rect">
            <a:avLst/>
          </a:prstGeom>
        </p:spPr>
        <p:txBody>
          <a:bodyPr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7"/>
          <p:cNvSpPr>
            <a:spLocks noGrp="1"/>
          </p:cNvSpPr>
          <p:nvPr>
            <p:ph type="body" sz="quarter" idx="14" hasCustomPrompt="1"/>
          </p:nvPr>
        </p:nvSpPr>
        <p:spPr>
          <a:xfrm>
            <a:off x="4331804" y="3345071"/>
            <a:ext cx="3528392" cy="1223963"/>
          </a:xfrm>
          <a:prstGeom prst="rect">
            <a:avLst/>
          </a:prstGeom>
        </p:spPr>
        <p:txBody>
          <a:bodyPr anchor="ctr">
            <a:noAutofit/>
          </a:bodyPr>
          <a:lstStyle>
            <a:lvl1pPr marL="0" indent="0" algn="ctr">
              <a:buNone/>
              <a:defRPr sz="8800" cap="all" baseline="0">
                <a:solidFill>
                  <a:schemeClr val="bg1">
                    <a:lumMod val="95000"/>
                  </a:schemeClr>
                </a:solidFill>
              </a:defRPr>
            </a:lvl1pPr>
          </a:lstStyle>
          <a:p>
            <a:pPr lvl="0"/>
            <a:r>
              <a:rPr lang="en-US"/>
              <a:t>#00</a:t>
            </a:r>
          </a:p>
        </p:txBody>
      </p:sp>
    </p:spTree>
    <p:extLst>
      <p:ext uri="{BB962C8B-B14F-4D97-AF65-F5344CB8AC3E}">
        <p14:creationId xmlns:p14="http://schemas.microsoft.com/office/powerpoint/2010/main" val="20786949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‹N°›</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6665152"/>
      </p:ext>
    </p:extLst>
  </p:cSld>
  <p:clrMapOvr>
    <a:masterClrMapping/>
  </p:clrMapOvr>
  <p:hf hdr="0" dt="0"/>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2"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2" y="5172813"/>
            <a:ext cx="6964465" cy="407890"/>
          </a:xfrm>
          <a:prstGeom prst="rect">
            <a:avLst/>
          </a:prstGeom>
        </p:spPr>
        <p:txBody>
          <a:bodyPr lIns="274320" rIns="0"/>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1" name="Freeform: Shape 30"/>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Picture Placeholder 24"/>
          <p:cNvSpPr>
            <a:spLocks noGrp="1"/>
          </p:cNvSpPr>
          <p:nvPr>
            <p:ph type="pic" sz="quarter" idx="13"/>
          </p:nvPr>
        </p:nvSpPr>
        <p:spPr>
          <a:xfrm>
            <a:off x="0" y="0"/>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2825806" y="6356349"/>
            <a:ext cx="1931877" cy="365125"/>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4"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15248626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1" y="2125980"/>
            <a:ext cx="10363200" cy="892552"/>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1" y="3840480"/>
            <a:ext cx="8534400" cy="1523494"/>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5EDE1F89-3D7A-465F-877C-AC05988B69E5}" type="datetime1">
              <a:rPr lang="en-US" smtClean="0"/>
              <a:t>1/9/2020</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316611858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8912830" y="907856"/>
            <a:ext cx="1799117" cy="1017582"/>
          </a:xfrm>
        </p:spPr>
        <p:txBody>
          <a:bodyPr lIns="0" tIns="0" rIns="0" bIns="0"/>
          <a:lstStyle>
            <a:lvl1pPr>
              <a:defRPr sz="6612" b="1" i="0">
                <a:solidFill>
                  <a:srgbClr val="56595A"/>
                </a:solidFill>
                <a:latin typeface="Trebuchet MS"/>
                <a:cs typeface="Trebuchet MS"/>
              </a:defRPr>
            </a:lvl1pPr>
          </a:lstStyle>
          <a:p>
            <a:endParaRPr/>
          </a:p>
        </p:txBody>
      </p:sp>
      <p:sp>
        <p:nvSpPr>
          <p:cNvPr id="3" name="Holder 3"/>
          <p:cNvSpPr>
            <a:spLocks noGrp="1"/>
          </p:cNvSpPr>
          <p:nvPr>
            <p:ph type="body" idx="1"/>
          </p:nvPr>
        </p:nvSpPr>
        <p:spPr>
          <a:xfrm>
            <a:off x="4737185" y="2392697"/>
            <a:ext cx="6434828" cy="1736942"/>
          </a:xfrm>
        </p:spPr>
        <p:txBody>
          <a:bodyPr lIns="0" tIns="0" rIns="0" bIns="0"/>
          <a:lstStyle>
            <a:lvl1pPr>
              <a:defRPr sz="11287" b="1" i="0">
                <a:solidFill>
                  <a:srgbClr val="184578"/>
                </a:solidFill>
                <a:latin typeface="Trebuchet MS"/>
                <a:cs typeface="Trebuchet MS"/>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AE8A6078-5532-4B56-8212-E9510AD7A7B3}" type="datetime1">
              <a:rPr lang="en-US" smtClean="0"/>
              <a:t>1/9/2020</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136209739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8912830" y="907856"/>
            <a:ext cx="1799117" cy="1017582"/>
          </a:xfrm>
        </p:spPr>
        <p:txBody>
          <a:bodyPr lIns="0" tIns="0" rIns="0" bIns="0"/>
          <a:lstStyle>
            <a:lvl1pPr>
              <a:defRPr sz="6612" b="1" i="0">
                <a:solidFill>
                  <a:srgbClr val="56595A"/>
                </a:solidFill>
                <a:latin typeface="Trebuchet MS"/>
                <a:cs typeface="Trebuchet MS"/>
              </a:defRPr>
            </a:lvl1pPr>
          </a:lstStyle>
          <a:p>
            <a:endParaRPr/>
          </a:p>
        </p:txBody>
      </p:sp>
      <p:sp>
        <p:nvSpPr>
          <p:cNvPr id="3" name="Holder 3"/>
          <p:cNvSpPr>
            <a:spLocks noGrp="1"/>
          </p:cNvSpPr>
          <p:nvPr>
            <p:ph sz="half" idx="2"/>
          </p:nvPr>
        </p:nvSpPr>
        <p:spPr>
          <a:xfrm>
            <a:off x="609601" y="1577340"/>
            <a:ext cx="5303520" cy="152349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1" y="1577340"/>
            <a:ext cx="5303520" cy="152349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64F12D79-D2D8-469F-95BE-6011E5FD98DB}" type="datetime1">
              <a:rPr lang="en-US" smtClean="0"/>
              <a:t>1/9/2020</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66539364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8912830" y="907856"/>
            <a:ext cx="1799117" cy="1017582"/>
          </a:xfrm>
        </p:spPr>
        <p:txBody>
          <a:bodyPr lIns="0" tIns="0" rIns="0" bIns="0"/>
          <a:lstStyle>
            <a:lvl1pPr>
              <a:defRPr sz="6612" b="1" i="0">
                <a:solidFill>
                  <a:srgbClr val="56595A"/>
                </a:solidFill>
                <a:latin typeface="Trebuchet MS"/>
                <a:cs typeface="Trebuchet M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338901E3-7144-43CC-B827-DDE335A2BF5A}" type="datetime1">
              <a:rPr lang="en-US" smtClean="0"/>
              <a:t>1/9/2020</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370625873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B19459A9-BF71-4869-8140-0A694E4B773B}" type="datetime1">
              <a:rPr lang="en-US" smtClean="0"/>
              <a:t>1/9/2020</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61824600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3"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3" y="5172814"/>
            <a:ext cx="6964465" cy="369391"/>
          </a:xfrm>
          <a:prstGeom prst="rect">
            <a:avLst/>
          </a:prstGeom>
        </p:spPr>
        <p:txBody>
          <a:bodyPr lIns="274320" rIns="0"/>
          <a:lstStyle>
            <a:lvl1pPr marL="0" indent="0" algn="l">
              <a:buNone/>
              <a:defRPr sz="2400">
                <a:solidFill>
                  <a:schemeClr val="accent3"/>
                </a:solidFill>
              </a:defRPr>
            </a:lvl1pPr>
            <a:lvl2pPr marL="457199" indent="0" algn="ctr">
              <a:buNone/>
              <a:defRPr sz="1999"/>
            </a:lvl2pPr>
            <a:lvl3pPr marL="914399" indent="0" algn="ctr">
              <a:buNone/>
              <a:defRPr sz="1800"/>
            </a:lvl3pPr>
            <a:lvl4pPr marL="1371598" indent="0" algn="ctr">
              <a:buNone/>
              <a:defRPr sz="1600"/>
            </a:lvl4pPr>
            <a:lvl5pPr marL="1828797" indent="0" algn="ctr">
              <a:buNone/>
              <a:defRPr sz="1600"/>
            </a:lvl5pPr>
            <a:lvl6pPr marL="2285998" indent="0" algn="ctr">
              <a:buNone/>
              <a:defRPr sz="1600"/>
            </a:lvl6pPr>
            <a:lvl7pPr marL="2743197" indent="0" algn="ctr">
              <a:buNone/>
              <a:defRPr sz="1600"/>
            </a:lvl7pPr>
            <a:lvl8pPr marL="3200396" indent="0" algn="ctr">
              <a:buNone/>
              <a:defRPr sz="1600"/>
            </a:lvl8pPr>
            <a:lvl9pPr marL="3657596" indent="0" algn="ctr">
              <a:buNone/>
              <a:defRPr sz="1600"/>
            </a:lvl9pPr>
          </a:lstStyle>
          <a:p>
            <a:r>
              <a:rPr lang="en-US"/>
              <a:t>Click to edit Master subtitle style</a:t>
            </a:r>
          </a:p>
        </p:txBody>
      </p:sp>
      <p:sp>
        <p:nvSpPr>
          <p:cNvPr id="31" name="Freeform: Shape 30"/>
          <p:cNvSpPr/>
          <p:nvPr userDrawn="1"/>
        </p:nvSpPr>
        <p:spPr>
          <a:xfrm rot="5400000">
            <a:off x="-487320" y="3075509"/>
            <a:ext cx="4269815" cy="3295171"/>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5" name="Picture Placeholder 24"/>
          <p:cNvSpPr>
            <a:spLocks noGrp="1"/>
          </p:cNvSpPr>
          <p:nvPr>
            <p:ph type="pic" sz="quarter" idx="13"/>
          </p:nvPr>
        </p:nvSpPr>
        <p:spPr>
          <a:xfrm>
            <a:off x="0" y="1"/>
            <a:ext cx="9962167"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8"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40" name="Date Placeholder 3"/>
          <p:cNvSpPr>
            <a:spLocks noGrp="1"/>
          </p:cNvSpPr>
          <p:nvPr>
            <p:ph type="dt" sz="half" idx="11"/>
          </p:nvPr>
        </p:nvSpPr>
        <p:spPr>
          <a:xfrm>
            <a:off x="2825808" y="6356351"/>
            <a:ext cx="1931877" cy="276999"/>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5" y="6356352"/>
            <a:ext cx="5647713" cy="276999"/>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142704647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586750"/>
            <a:ext cx="9144000" cy="923213"/>
          </a:xfrm>
        </p:spPr>
        <p:txBody>
          <a:bodyPr anchor="b"/>
          <a:lstStyle>
            <a:lvl1pPr algn="ctr">
              <a:defRPr sz="5999"/>
            </a:lvl1pPr>
          </a:lstStyle>
          <a:p>
            <a:r>
              <a:rPr lang="fr-FR"/>
              <a:t>Modifiez le style du titre</a:t>
            </a:r>
          </a:p>
        </p:txBody>
      </p:sp>
      <p:sp>
        <p:nvSpPr>
          <p:cNvPr id="3" name="Sous-titre 2"/>
          <p:cNvSpPr>
            <a:spLocks noGrp="1"/>
          </p:cNvSpPr>
          <p:nvPr>
            <p:ph type="subTitle" idx="1"/>
          </p:nvPr>
        </p:nvSpPr>
        <p:spPr>
          <a:xfrm>
            <a:off x="1524000" y="3602038"/>
            <a:ext cx="9144000" cy="369216"/>
          </a:xfrm>
        </p:spPr>
        <p:txBody>
          <a:bodyPr/>
          <a:lstStyle>
            <a:lvl1pPr marL="0" indent="0" algn="ctr">
              <a:buNone/>
              <a:defRPr sz="2399"/>
            </a:lvl1pPr>
            <a:lvl2pPr marL="457167" indent="0" algn="ctr">
              <a:buNone/>
              <a:defRPr sz="1999"/>
            </a:lvl2pPr>
            <a:lvl3pPr marL="914335" indent="0" algn="ctr">
              <a:buNone/>
              <a:defRPr sz="1800"/>
            </a:lvl3pPr>
            <a:lvl4pPr marL="1371501" indent="0" algn="ctr">
              <a:buNone/>
              <a:defRPr sz="1600"/>
            </a:lvl4pPr>
            <a:lvl5pPr marL="1828669" indent="0" algn="ctr">
              <a:buNone/>
              <a:defRPr sz="1600"/>
            </a:lvl5pPr>
            <a:lvl6pPr marL="2285836" indent="0" algn="ctr">
              <a:buNone/>
              <a:defRPr sz="1600"/>
            </a:lvl6pPr>
            <a:lvl7pPr marL="2743004" indent="0" algn="ctr">
              <a:buNone/>
              <a:defRPr sz="1600"/>
            </a:lvl7pPr>
            <a:lvl8pPr marL="3200171" indent="0" algn="ctr">
              <a:buNone/>
              <a:defRPr sz="1600"/>
            </a:lvl8pPr>
            <a:lvl9pPr marL="3657338"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16F43116-EAA9-4117-8433-77C862DC28BE}" type="datetimeFigureOut">
              <a:rPr lang="fr-FR" smtClean="0"/>
              <a:t>09/01/2020</a:t>
            </a:fld>
            <a:endParaRPr lang="fr-FR" dirty="0"/>
          </a:p>
        </p:txBody>
      </p:sp>
      <p:sp>
        <p:nvSpPr>
          <p:cNvPr id="5" name="Espace réservé du pied de page 4"/>
          <p:cNvSpPr>
            <a:spLocks noGrp="1"/>
          </p:cNvSpPr>
          <p:nvPr>
            <p:ph type="ftr" sz="quarter" idx="11"/>
          </p:nvPr>
        </p:nvSpPr>
        <p:spPr/>
        <p:txBody>
          <a:bodyPr/>
          <a:lstStyle/>
          <a:p>
            <a:endParaRPr lang="fr-FR"/>
          </a:p>
        </p:txBody>
      </p:sp>
      <p:sp>
        <p:nvSpPr>
          <p:cNvPr id="7" name="Rectangle 6"/>
          <p:cNvSpPr/>
          <p:nvPr userDrawn="1"/>
        </p:nvSpPr>
        <p:spPr>
          <a:xfrm>
            <a:off x="0" y="22107"/>
            <a:ext cx="12192000" cy="941463"/>
          </a:xfrm>
          <a:prstGeom prst="rect">
            <a:avLst/>
          </a:prstGeom>
          <a:solidFill>
            <a:schemeClr val="accent1">
              <a:lumMod val="75000"/>
            </a:schemeClr>
          </a:solidFill>
          <a:ln w="6350">
            <a:solidFill>
              <a:srgbClr val="FFFF00"/>
            </a:solidFill>
          </a:ln>
          <a:effectLst>
            <a:outerShdw blurRad="50800" dir="5400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6" name="Espace réservé du numéro de diapositive 5"/>
          <p:cNvSpPr>
            <a:spLocks noGrp="1"/>
          </p:cNvSpPr>
          <p:nvPr>
            <p:ph type="sldNum" sz="quarter" idx="12"/>
          </p:nvPr>
        </p:nvSpPr>
        <p:spPr/>
        <p:txBody>
          <a:bodyPr/>
          <a:lstStyle/>
          <a:p>
            <a:fld id="{AC0B681C-06C0-44AF-AEC8-B22DC60E85E2}" type="slidenum">
              <a:rPr lang="fr-FR" smtClean="0"/>
              <a:t>‹N°›</a:t>
            </a:fld>
            <a:endParaRPr lang="fr-FR"/>
          </a:p>
        </p:txBody>
      </p:sp>
    </p:spTree>
    <p:extLst>
      <p:ext uri="{BB962C8B-B14F-4D97-AF65-F5344CB8AC3E}">
        <p14:creationId xmlns:p14="http://schemas.microsoft.com/office/powerpoint/2010/main" val="193874790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7791545B-F645-4792-9AC7-8476DBFC1B62}" type="datetimeFigureOut">
              <a:rPr lang="fr-FR" smtClean="0"/>
              <a:t>09/01/2020</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CA32CEC-E4D9-4413-9775-FE348116B435}" type="slidenum">
              <a:rPr lang="fr-FR" smtClean="0"/>
              <a:t>‹N°›</a:t>
            </a:fld>
            <a:endParaRPr lang="fr-FR"/>
          </a:p>
        </p:txBody>
      </p:sp>
    </p:spTree>
    <p:extLst>
      <p:ext uri="{BB962C8B-B14F-4D97-AF65-F5344CB8AC3E}">
        <p14:creationId xmlns:p14="http://schemas.microsoft.com/office/powerpoint/2010/main" val="215092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ransition Slide 4">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9" name="Freeform: Shape 18"/>
          <p:cNvSpPr/>
          <p:nvPr userDrawn="1"/>
        </p:nvSpPr>
        <p:spPr>
          <a:xfrm flipV="1">
            <a:off x="7333860" y="-1"/>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Text Placeholder 7"/>
          <p:cNvSpPr>
            <a:spLocks noGrp="1"/>
          </p:cNvSpPr>
          <p:nvPr>
            <p:ph type="body" sz="quarter" idx="14" hasCustomPrompt="1"/>
          </p:nvPr>
        </p:nvSpPr>
        <p:spPr>
          <a:xfrm>
            <a:off x="8000322" y="235007"/>
            <a:ext cx="3528392" cy="1643438"/>
          </a:xfrm>
          <a:prstGeom prst="rect">
            <a:avLst/>
          </a:prstGeom>
        </p:spPr>
        <p:txBody>
          <a:bodyPr anchor="ctr">
            <a:noAutofit/>
          </a:bodyPr>
          <a:lstStyle>
            <a:lvl1pPr marL="0" indent="0" algn="ctr">
              <a:buNone/>
              <a:defRPr sz="8800" cap="all" baseline="0">
                <a:solidFill>
                  <a:schemeClr val="tx2"/>
                </a:solidFill>
              </a:defRPr>
            </a:lvl1pPr>
          </a:lstStyle>
          <a:p>
            <a:pPr lvl="0"/>
            <a:r>
              <a:rPr lang="en-US"/>
              <a:t>#00</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‹N°›</a:t>
            </a:fld>
            <a:endParaRPr lang="en-US">
              <a:solidFill>
                <a:srgbClr val="E9E5DC">
                  <a:lumMod val="75000"/>
                </a:srgbClr>
              </a:solidFill>
            </a:endParaRPr>
          </a:p>
        </p:txBody>
      </p:sp>
    </p:spTree>
    <p:extLst>
      <p:ext uri="{BB962C8B-B14F-4D97-AF65-F5344CB8AC3E}">
        <p14:creationId xmlns:p14="http://schemas.microsoft.com/office/powerpoint/2010/main" val="240181300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8"/>
            <a:ext cx="9578280" cy="892552"/>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1"/>
            <a:ext cx="1297360" cy="553998"/>
          </a:xfrm>
          <a:prstGeom prst="rect">
            <a:avLst/>
          </a:prstGeom>
        </p:spPr>
        <p:txBody>
          <a:bodyPr lIns="0" rIns="0"/>
          <a:lstStyle>
            <a:lvl1pPr>
              <a:defRPr>
                <a:solidFill>
                  <a:schemeClr val="bg2">
                    <a:lumMod val="75000"/>
                  </a:schemeClr>
                </a:solidFill>
              </a:defRPr>
            </a:lvl1pPr>
          </a:lstStyle>
          <a:p>
            <a:r>
              <a:rPr lang="en-US"/>
              <a:t>Your Date Here</a:t>
            </a:r>
          </a:p>
        </p:txBody>
      </p:sp>
      <p:sp>
        <p:nvSpPr>
          <p:cNvPr id="5" name="Footer Placeholder 4"/>
          <p:cNvSpPr>
            <a:spLocks noGrp="1"/>
          </p:cNvSpPr>
          <p:nvPr>
            <p:ph type="ftr" sz="quarter" idx="11"/>
          </p:nvPr>
        </p:nvSpPr>
        <p:spPr>
          <a:xfrm>
            <a:off x="2638638" y="6356351"/>
            <a:ext cx="6914724" cy="276999"/>
          </a:xfrm>
          <a:prstGeom prst="rect">
            <a:avLst/>
          </a:prstGeom>
        </p:spPr>
        <p:txBody>
          <a:bodyPr rIns="365760"/>
          <a:lstStyle>
            <a:lvl1pPr algn="ctr">
              <a:defRPr>
                <a:solidFill>
                  <a:schemeClr val="bg2">
                    <a:lumMod val="75000"/>
                  </a:schemeClr>
                </a:solidFill>
              </a:defRPr>
            </a:lvl1pPr>
          </a:lstStyle>
          <a:p>
            <a:r>
              <a:rPr lang="en-US"/>
              <a:t>Your Footer Here</a:t>
            </a:r>
          </a:p>
        </p:txBody>
      </p:sp>
      <p:sp>
        <p:nvSpPr>
          <p:cNvPr id="6" name="Slide Number Placeholder 5"/>
          <p:cNvSpPr>
            <a:spLocks noGrp="1"/>
          </p:cNvSpPr>
          <p:nvPr>
            <p:ph type="sldNum" sz="quarter" idx="12"/>
          </p:nvPr>
        </p:nvSpPr>
        <p:spPr>
          <a:xfrm>
            <a:off x="10488489" y="6354248"/>
            <a:ext cx="865312" cy="369332"/>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lang="en-US" smtClean="0"/>
              <a:pPr/>
              <a:t>‹N°›</a:t>
            </a:fld>
            <a:endParaRPr lang="en-US"/>
          </a:p>
        </p:txBody>
      </p:sp>
      <p:cxnSp>
        <p:nvCxnSpPr>
          <p:cNvPr id="13" name="Straight Connector 12"/>
          <p:cNvCxnSpPr>
            <a:cxnSpLocks/>
          </p:cNvCxnSpPr>
          <p:nvPr userDrawn="1"/>
        </p:nvCxnSpPr>
        <p:spPr>
          <a:xfrm>
            <a:off x="10374766" y="6356351"/>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1440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ransition Slide 5">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59091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ransition Slide 6">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6285413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ransition Slide 7">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4">
                    <a:lumMod val="20000"/>
                    <a:lumOff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991968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theme" Target="../theme/theme3.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9.xml"/><Relationship Id="rId3" Type="http://schemas.openxmlformats.org/officeDocument/2006/relationships/slideLayout" Target="../slideLayouts/slideLayout54.xml"/><Relationship Id="rId7" Type="http://schemas.openxmlformats.org/officeDocument/2006/relationships/slideLayout" Target="../slideLayouts/slideLayout58.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5" Type="http://schemas.openxmlformats.org/officeDocument/2006/relationships/slideLayout" Target="../slideLayouts/slideLayout56.xml"/><Relationship Id="rId10" Type="http://schemas.openxmlformats.org/officeDocument/2006/relationships/theme" Target="../theme/theme4.xml"/><Relationship Id="rId4" Type="http://schemas.openxmlformats.org/officeDocument/2006/relationships/slideLayout" Target="../slideLayouts/slideLayout55.xml"/><Relationship Id="rId9" Type="http://schemas.openxmlformats.org/officeDocument/2006/relationships/slideLayout" Target="../slideLayouts/slideLayout6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solidFill>
                  <a:prstClr val="black">
                    <a:tint val="75000"/>
                  </a:prstClr>
                </a:solidFill>
              </a:rPr>
              <a:t>Your Date Here</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Your Footer Here</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1CF07D-8B3F-4D32-B059-0039CEA46DB1}" type="slidenum">
              <a:rPr lang="en-US" smtClean="0">
                <a:solidFill>
                  <a:prstClr val="black">
                    <a:tint val="75000"/>
                  </a:prstClr>
                </a:solidFill>
              </a:rPr>
              <a:pPr/>
              <a:t>‹N°›</a:t>
            </a:fld>
            <a:endParaRPr lang="en-US">
              <a:solidFill>
                <a:prstClr val="black">
                  <a:tint val="75000"/>
                </a:prstClr>
              </a:solidFill>
            </a:endParaRPr>
          </a:p>
        </p:txBody>
      </p:sp>
      <p:sp>
        <p:nvSpPr>
          <p:cNvPr id="14" name="Rectangle 13"/>
          <p:cNvSpPr/>
          <p:nvPr userDrawn="1"/>
        </p:nvSpPr>
        <p:spPr>
          <a:xfrm rot="5400000">
            <a:off x="11604686" y="5799924"/>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3846654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705" r:id="rId24"/>
    <p:sldLayoutId id="2147483690" r:id="rId25"/>
    <p:sldLayoutId id="2147483691" r:id="rId26"/>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PowerPoint SmartArt Graphics - The complete ready-to-use collection</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8327C5-B821-4FE9-A59A-A60D9EB59A9A}" type="slidenum">
              <a:rPr lang="en-US" smtClean="0"/>
              <a:t>‹N°›</a:t>
            </a:fld>
            <a:endParaRPr lang="en-US"/>
          </a:p>
        </p:txBody>
      </p:sp>
      <p:sp>
        <p:nvSpPr>
          <p:cNvPr id="7" name="Rectangle 6"/>
          <p:cNvSpPr/>
          <p:nvPr userDrawn="1"/>
        </p:nvSpPr>
        <p:spPr>
          <a:xfrm rot="5400000">
            <a:off x="11604686"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131396053"/>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9" r:id="rId6"/>
    <p:sldLayoutId id="2147483700" r:id="rId7"/>
    <p:sldLayoutId id="2147483701" r:id="rId8"/>
    <p:sldLayoutId id="2147483702" r:id="rId9"/>
    <p:sldLayoutId id="2147483703" r:id="rId10"/>
    <p:sldLayoutId id="2147483704" r:id="rId11"/>
    <p:sldLayoutId id="2147483706" r:id="rId12"/>
    <p:sldLayoutId id="2147483707" r:id="rId1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r>
              <a:rPr lang="en-US">
                <a:solidFill>
                  <a:prstClr val="black">
                    <a:tint val="75000"/>
                  </a:prstClr>
                </a:solidFill>
              </a:rPr>
              <a:t>Your Date Here</a:t>
            </a:r>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r>
              <a:rPr lang="en-US">
                <a:solidFill>
                  <a:prstClr val="black">
                    <a:tint val="75000"/>
                  </a:prstClr>
                </a:solidFill>
              </a:rPr>
              <a:t>Your Footer Here</a:t>
            </a:r>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FC1CF07D-8B3F-4D32-B059-0039CEA46DB1}" type="slidenum">
              <a:rPr lang="en-US" smtClean="0">
                <a:solidFill>
                  <a:prstClr val="black">
                    <a:tint val="75000"/>
                  </a:prstClr>
                </a:solidFill>
              </a:rPr>
              <a:pPr/>
              <a:t>‹N°›</a:t>
            </a:fld>
            <a:endParaRPr lang="en-US">
              <a:solidFill>
                <a:prstClr val="black">
                  <a:tint val="75000"/>
                </a:prstClr>
              </a:solidFill>
            </a:endParaRPr>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138F4F0F-00DC-4873-A943-701DA68B5942}"/>
              </a:ext>
            </a:extLst>
          </p:cNvPr>
          <p:cNvSpPr/>
          <p:nvPr userDrawn="1"/>
        </p:nvSpPr>
        <p:spPr>
          <a:xfrm rot="5400000">
            <a:off x="11604686"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784768174"/>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Lst>
  <p:hf hdr="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8912830" y="907856"/>
            <a:ext cx="1799117" cy="892552"/>
          </a:xfrm>
          <a:prstGeom prst="rect">
            <a:avLst/>
          </a:prstGeom>
        </p:spPr>
        <p:txBody>
          <a:bodyPr wrap="square" lIns="0" tIns="0" rIns="0" bIns="0">
            <a:spAutoFit/>
          </a:bodyPr>
          <a:lstStyle>
            <a:lvl1pPr>
              <a:defRPr sz="5800" b="1" i="0">
                <a:solidFill>
                  <a:srgbClr val="56595A"/>
                </a:solidFill>
                <a:latin typeface="Trebuchet MS"/>
                <a:cs typeface="Trebuchet MS"/>
              </a:defRPr>
            </a:lvl1pPr>
          </a:lstStyle>
          <a:p>
            <a:endParaRPr/>
          </a:p>
        </p:txBody>
      </p:sp>
      <p:sp>
        <p:nvSpPr>
          <p:cNvPr id="3" name="Holder 3"/>
          <p:cNvSpPr>
            <a:spLocks noGrp="1"/>
          </p:cNvSpPr>
          <p:nvPr>
            <p:ph type="body" idx="1"/>
          </p:nvPr>
        </p:nvSpPr>
        <p:spPr>
          <a:xfrm>
            <a:off x="4737185" y="2392697"/>
            <a:ext cx="6434828" cy="1523494"/>
          </a:xfrm>
          <a:prstGeom prst="rect">
            <a:avLst/>
          </a:prstGeom>
        </p:spPr>
        <p:txBody>
          <a:bodyPr wrap="square" lIns="0" tIns="0" rIns="0" bIns="0">
            <a:spAutoFit/>
          </a:bodyPr>
          <a:lstStyle>
            <a:lvl1pPr>
              <a:defRPr sz="9900" b="1" i="0">
                <a:solidFill>
                  <a:srgbClr val="184578"/>
                </a:solidFill>
                <a:latin typeface="Trebuchet MS"/>
                <a:cs typeface="Trebuchet MS"/>
              </a:defRPr>
            </a:lvl1pPr>
          </a:lstStyle>
          <a:p>
            <a:endParaRPr/>
          </a:p>
        </p:txBody>
      </p:sp>
      <p:sp>
        <p:nvSpPr>
          <p:cNvPr id="4" name="Holder 4"/>
          <p:cNvSpPr>
            <a:spLocks noGrp="1"/>
          </p:cNvSpPr>
          <p:nvPr>
            <p:ph type="ftr" sz="quarter" idx="5"/>
          </p:nvPr>
        </p:nvSpPr>
        <p:spPr>
          <a:xfrm>
            <a:off x="4145280" y="6377940"/>
            <a:ext cx="3901440" cy="2769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276999"/>
          </a:xfrm>
          <a:prstGeom prst="rect">
            <a:avLst/>
          </a:prstGeom>
        </p:spPr>
        <p:txBody>
          <a:bodyPr wrap="square" lIns="0" tIns="0" rIns="0" bIns="0">
            <a:spAutoFit/>
          </a:bodyPr>
          <a:lstStyle>
            <a:lvl1pPr algn="l">
              <a:defRPr>
                <a:solidFill>
                  <a:schemeClr val="tx1">
                    <a:tint val="75000"/>
                  </a:schemeClr>
                </a:solidFill>
              </a:defRPr>
            </a:lvl1pPr>
          </a:lstStyle>
          <a:p>
            <a:fld id="{D520CEE6-CE3C-41B5-AEF9-3329B5F0CC09}" type="datetime1">
              <a:rPr lang="en-US" smtClean="0"/>
              <a:t>1/9/2020</a:t>
            </a:fld>
            <a:endParaRPr lang="en-US"/>
          </a:p>
        </p:txBody>
      </p:sp>
      <p:sp>
        <p:nvSpPr>
          <p:cNvPr id="6" name="Holder 6"/>
          <p:cNvSpPr>
            <a:spLocks noGrp="1"/>
          </p:cNvSpPr>
          <p:nvPr>
            <p:ph type="sldNum" sz="quarter" idx="7"/>
          </p:nvPr>
        </p:nvSpPr>
        <p:spPr>
          <a:xfrm>
            <a:off x="8778240" y="6377940"/>
            <a:ext cx="2804160"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2417349930"/>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Lst>
  <p:hf hdr="0" ftr="0" dt="0"/>
  <p:txStyles>
    <p:titleStyle>
      <a:lvl1pPr>
        <a:defRPr>
          <a:latin typeface="+mj-lt"/>
          <a:ea typeface="+mj-ea"/>
          <a:cs typeface="+mj-cs"/>
        </a:defRPr>
      </a:lvl1pPr>
    </p:titleStyle>
    <p:bodyStyle>
      <a:lvl1pPr marL="0">
        <a:defRPr>
          <a:latin typeface="+mn-lt"/>
          <a:ea typeface="+mn-ea"/>
          <a:cs typeface="+mn-cs"/>
        </a:defRPr>
      </a:lvl1pPr>
      <a:lvl2pPr marL="521263">
        <a:defRPr>
          <a:latin typeface="+mn-lt"/>
          <a:ea typeface="+mn-ea"/>
          <a:cs typeface="+mn-cs"/>
        </a:defRPr>
      </a:lvl2pPr>
      <a:lvl3pPr marL="1042525">
        <a:defRPr>
          <a:latin typeface="+mn-lt"/>
          <a:ea typeface="+mn-ea"/>
          <a:cs typeface="+mn-cs"/>
        </a:defRPr>
      </a:lvl3pPr>
      <a:lvl4pPr marL="1563788">
        <a:defRPr>
          <a:latin typeface="+mn-lt"/>
          <a:ea typeface="+mn-ea"/>
          <a:cs typeface="+mn-cs"/>
        </a:defRPr>
      </a:lvl4pPr>
      <a:lvl5pPr marL="2085051">
        <a:defRPr>
          <a:latin typeface="+mn-lt"/>
          <a:ea typeface="+mn-ea"/>
          <a:cs typeface="+mn-cs"/>
        </a:defRPr>
      </a:lvl5pPr>
      <a:lvl6pPr marL="2606314">
        <a:defRPr>
          <a:latin typeface="+mn-lt"/>
          <a:ea typeface="+mn-ea"/>
          <a:cs typeface="+mn-cs"/>
        </a:defRPr>
      </a:lvl6pPr>
      <a:lvl7pPr marL="3127576">
        <a:defRPr>
          <a:latin typeface="+mn-lt"/>
          <a:ea typeface="+mn-ea"/>
          <a:cs typeface="+mn-cs"/>
        </a:defRPr>
      </a:lvl7pPr>
      <a:lvl8pPr marL="3648839">
        <a:defRPr>
          <a:latin typeface="+mn-lt"/>
          <a:ea typeface="+mn-ea"/>
          <a:cs typeface="+mn-cs"/>
        </a:defRPr>
      </a:lvl8pPr>
      <a:lvl9pPr marL="4170101">
        <a:defRPr>
          <a:latin typeface="+mn-lt"/>
          <a:ea typeface="+mn-ea"/>
          <a:cs typeface="+mn-cs"/>
        </a:defRPr>
      </a:lvl9pPr>
    </p:bodyStyle>
    <p:otherStyle>
      <a:lvl1pPr marL="0">
        <a:defRPr>
          <a:latin typeface="+mn-lt"/>
          <a:ea typeface="+mn-ea"/>
          <a:cs typeface="+mn-cs"/>
        </a:defRPr>
      </a:lvl1pPr>
      <a:lvl2pPr marL="521263">
        <a:defRPr>
          <a:latin typeface="+mn-lt"/>
          <a:ea typeface="+mn-ea"/>
          <a:cs typeface="+mn-cs"/>
        </a:defRPr>
      </a:lvl2pPr>
      <a:lvl3pPr marL="1042525">
        <a:defRPr>
          <a:latin typeface="+mn-lt"/>
          <a:ea typeface="+mn-ea"/>
          <a:cs typeface="+mn-cs"/>
        </a:defRPr>
      </a:lvl3pPr>
      <a:lvl4pPr marL="1563788">
        <a:defRPr>
          <a:latin typeface="+mn-lt"/>
          <a:ea typeface="+mn-ea"/>
          <a:cs typeface="+mn-cs"/>
        </a:defRPr>
      </a:lvl4pPr>
      <a:lvl5pPr marL="2085051">
        <a:defRPr>
          <a:latin typeface="+mn-lt"/>
          <a:ea typeface="+mn-ea"/>
          <a:cs typeface="+mn-cs"/>
        </a:defRPr>
      </a:lvl5pPr>
      <a:lvl6pPr marL="2606314">
        <a:defRPr>
          <a:latin typeface="+mn-lt"/>
          <a:ea typeface="+mn-ea"/>
          <a:cs typeface="+mn-cs"/>
        </a:defRPr>
      </a:lvl6pPr>
      <a:lvl7pPr marL="3127576">
        <a:defRPr>
          <a:latin typeface="+mn-lt"/>
          <a:ea typeface="+mn-ea"/>
          <a:cs typeface="+mn-cs"/>
        </a:defRPr>
      </a:lvl7pPr>
      <a:lvl8pPr marL="3648839">
        <a:defRPr>
          <a:latin typeface="+mn-lt"/>
          <a:ea typeface="+mn-ea"/>
          <a:cs typeface="+mn-cs"/>
        </a:defRPr>
      </a:lvl8pPr>
      <a:lvl9pPr marL="417010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5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56.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5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6.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56.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56.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56.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5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6.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56.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6.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56.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56.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46.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3.xml"/><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46.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51.xml"/><Relationship Id="rId6" Type="http://schemas.openxmlformats.org/officeDocument/2006/relationships/image" Target="../media/image15.png"/><Relationship Id="rId5" Type="http://schemas.microsoft.com/office/2007/relationships/hdphoto" Target="../media/hdphoto1.wdp"/><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3.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60.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6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0.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5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a:extLst>
              <a:ext uri="{28A0092B-C50C-407E-A947-70E740481C1C}">
                <a14:useLocalDpi xmlns:a14="http://schemas.microsoft.com/office/drawing/2010/main" val="0"/>
              </a:ext>
            </a:extLst>
          </a:blip>
          <a:srcRect t="7506" b="7329"/>
          <a:stretch/>
        </p:blipFill>
        <p:spPr>
          <a:xfrm>
            <a:off x="4852232" y="58409"/>
            <a:ext cx="2604074" cy="1850430"/>
          </a:xfrm>
          <a:prstGeom prst="rect">
            <a:avLst/>
          </a:prstGeom>
        </p:spPr>
      </p:pic>
      <p:sp>
        <p:nvSpPr>
          <p:cNvPr id="2" name="Rectangle 1"/>
          <p:cNvSpPr/>
          <p:nvPr/>
        </p:nvSpPr>
        <p:spPr>
          <a:xfrm>
            <a:off x="0" y="-311697"/>
            <a:ext cx="12192000" cy="7103355"/>
          </a:xfrm>
          <a:prstGeom prst="rect">
            <a:avLst/>
          </a:prstGeom>
          <a:ln w="12700">
            <a:noFill/>
          </a:ln>
          <a:effectLst>
            <a:outerShdw blurRad="1270000" dist="2540000" dir="21540000" sx="200000" sy="200000" algn="ctr" rotWithShape="0">
              <a:srgbClr val="000000">
                <a:alpha val="0"/>
              </a:srgbClr>
            </a:outerShdw>
          </a:effectLst>
        </p:spPr>
        <p:txBody>
          <a:bodyPr wrap="square" anchor="ctr">
            <a:spAutoFit/>
          </a:bodyPr>
          <a:lstStyle/>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r>
              <a:rPr lang="fr-FR" sz="2539" b="1" dirty="0">
                <a:solidFill>
                  <a:schemeClr val="accent1">
                    <a:lumMod val="50000"/>
                  </a:schemeClr>
                </a:solidFill>
                <a:latin typeface="Calibri" panose="020F0502020204030204" pitchFamily="34" charset="0"/>
              </a:rPr>
              <a:t>Réunion de pré-soumission de la consultation </a:t>
            </a:r>
          </a:p>
          <a:p>
            <a:pPr algn="ctr"/>
            <a:r>
              <a:rPr lang="fr-FR" sz="2539" b="1" dirty="0">
                <a:solidFill>
                  <a:schemeClr val="accent1">
                    <a:lumMod val="50000"/>
                  </a:schemeClr>
                </a:solidFill>
                <a:latin typeface="Calibri" panose="020F0502020204030204" pitchFamily="34" charset="0"/>
              </a:rPr>
              <a:t>n°</a:t>
            </a:r>
            <a:r>
              <a:rPr lang="es-ES" sz="2539" b="1" dirty="0">
                <a:solidFill>
                  <a:schemeClr val="accent1">
                    <a:lumMod val="50000"/>
                  </a:schemeClr>
                </a:solidFill>
                <a:latin typeface="Calibri" panose="020F0502020204030204" pitchFamily="34" charset="0"/>
              </a:rPr>
              <a:t>DP/QCBS/MCA-M/EW-25-C/Compact-PP-08</a:t>
            </a:r>
          </a:p>
          <a:p>
            <a:pPr algn="ctr"/>
            <a:r>
              <a:rPr lang="fr-FR" sz="1814" b="1" dirty="0">
                <a:latin typeface="Calibri" panose="020F0502020204030204" pitchFamily="34" charset="0"/>
              </a:rPr>
              <a:t>Contrat QCBS  </a:t>
            </a:r>
            <a:endParaRPr lang="fr-FR" sz="1814" b="1" dirty="0">
              <a:latin typeface="Corbel" panose="020B0503020204020204" pitchFamily="34" charset="0"/>
            </a:endParaRPr>
          </a:p>
          <a:p>
            <a:pPr algn="ctr"/>
            <a:r>
              <a:rPr lang="fr-FR" sz="2400" b="1" dirty="0">
                <a:latin typeface="Corbel" panose="020B0503020204020204" pitchFamily="34" charset="0"/>
              </a:rPr>
              <a:t>			</a:t>
            </a:r>
          </a:p>
          <a:p>
            <a:pPr algn="ctr">
              <a:spcAft>
                <a:spcPts val="0"/>
              </a:spcAft>
            </a:pPr>
            <a:r>
              <a:rPr lang="fr-FR" sz="2800" b="1" dirty="0">
                <a:latin typeface="Calibri" panose="020F0502020204030204" pitchFamily="34" charset="0"/>
                <a:ea typeface="Calibri" panose="020F0502020204030204" pitchFamily="34" charset="0"/>
                <a:cs typeface="Calibri" panose="020F0502020204030204" pitchFamily="34" charset="0"/>
              </a:rPr>
              <a:t>La sélection d’un cabinet de consultants chargé d’appuyer l’Agence MCA-Morocco dans la mise place d’un système d’évaluation et d’assurance qualité dans le dispositif de la Formation Professionnelle</a:t>
            </a:r>
            <a:endParaRPr lang="fr-FR" sz="2800" dirty="0">
              <a:latin typeface="Calibri" panose="020F0502020204030204" pitchFamily="34" charset="0"/>
              <a:ea typeface="Calibri" panose="020F0502020204030204" pitchFamily="34" charset="0"/>
              <a:cs typeface="Times New Roman" panose="02020603050405020304" pitchFamily="18" charset="0"/>
            </a:endParaRPr>
          </a:p>
          <a:p>
            <a:pPr algn="ctr"/>
            <a:r>
              <a:rPr lang="fr-FR" sz="2800" b="1" dirty="0">
                <a:solidFill>
                  <a:srgbClr val="3494BA">
                    <a:lumMod val="50000"/>
                  </a:srgbClr>
                </a:solidFill>
                <a:latin typeface="Corbel" panose="020B0503020204020204" pitchFamily="34" charset="0"/>
              </a:rPr>
              <a:t>	</a:t>
            </a:r>
            <a:r>
              <a:rPr lang="fr-FR" sz="3200" b="1" dirty="0">
                <a:solidFill>
                  <a:srgbClr val="3494BA">
                    <a:lumMod val="50000"/>
                  </a:srgbClr>
                </a:solidFill>
                <a:latin typeface="Corbel" panose="020B0503020204020204" pitchFamily="34" charset="0"/>
              </a:rPr>
              <a:t>		</a:t>
            </a:r>
            <a:endParaRPr lang="fr-FR" sz="1632" b="1" dirty="0">
              <a:solidFill>
                <a:srgbClr val="3494BA">
                  <a:lumMod val="50000"/>
                </a:srgbClr>
              </a:solidFill>
              <a:latin typeface="Corbel" panose="020B0503020204020204" pitchFamily="34" charset="0"/>
            </a:endParaRPr>
          </a:p>
          <a:p>
            <a:pPr lvl="0" algn="ctr"/>
            <a:endParaRPr lang="fr-FR" sz="1632" b="1" dirty="0">
              <a:solidFill>
                <a:srgbClr val="3494BA">
                  <a:lumMod val="50000"/>
                </a:srgbClr>
              </a:solidFill>
              <a:latin typeface="Corbel" panose="020B0503020204020204" pitchFamily="34" charset="0"/>
            </a:endParaRPr>
          </a:p>
          <a:p>
            <a:pPr lvl="0" algn="ctr"/>
            <a:r>
              <a:rPr lang="fr-FR" sz="1632" b="1" dirty="0">
                <a:latin typeface="Corbel" panose="020B0503020204020204" pitchFamily="34" charset="0"/>
              </a:rPr>
              <a:t>							Le 07 Janvier 2020</a:t>
            </a:r>
            <a:endParaRPr lang="fr-FR" sz="1814" b="1" kern="0" dirty="0">
              <a:latin typeface="Sakkal Majalla" panose="02000000000000000000" pitchFamily="2" charset="-78"/>
              <a:cs typeface="Sakkal Majalla" panose="02000000000000000000" pitchFamily="2" charset="-78"/>
            </a:endParaRPr>
          </a:p>
          <a:p>
            <a:pPr marL="342900" indent="-342900" algn="ctr">
              <a:buFont typeface="Wingdings" panose="05000000000000000000" pitchFamily="2" charset="2"/>
              <a:buChar char="§"/>
            </a:pPr>
            <a:endParaRPr lang="fr-FR" sz="1814" b="1" dirty="0">
              <a:solidFill>
                <a:schemeClr val="accent1">
                  <a:lumMod val="50000"/>
                </a:schemeClr>
              </a:solidFill>
              <a:latin typeface="Corbel" panose="020B0503020204020204" pitchFamily="34" charset="0"/>
            </a:endParaRPr>
          </a:p>
          <a:p>
            <a:endParaRPr lang="fr-FR" sz="1814" b="1" dirty="0">
              <a:solidFill>
                <a:schemeClr val="accent1">
                  <a:lumMod val="50000"/>
                </a:schemeClr>
              </a:solidFill>
              <a:latin typeface="Corbel" panose="020B0503020204020204" pitchFamily="34" charset="0"/>
            </a:endParaRPr>
          </a:p>
        </p:txBody>
      </p:sp>
    </p:spTree>
    <p:extLst>
      <p:ext uri="{BB962C8B-B14F-4D97-AF65-F5344CB8AC3E}">
        <p14:creationId xmlns:p14="http://schemas.microsoft.com/office/powerpoint/2010/main" val="1882558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10</a:t>
            </a:fld>
            <a:r>
              <a:rPr lang="fr-FR" sz="1270" b="1" dirty="0">
                <a:solidFill>
                  <a:schemeClr val="accent2">
                    <a:lumMod val="50000"/>
                  </a:schemeClr>
                </a:solidFill>
              </a:rPr>
              <a:t>-</a:t>
            </a:r>
          </a:p>
        </p:txBody>
      </p:sp>
      <p:sp>
        <p:nvSpPr>
          <p:cNvPr id="5" name="Rectangle 4"/>
          <p:cNvSpPr/>
          <p:nvPr/>
        </p:nvSpPr>
        <p:spPr>
          <a:xfrm>
            <a:off x="240" y="1"/>
            <a:ext cx="12191521" cy="53483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400" b="1" dirty="0"/>
              <a:t>1. Volet Technique : </a:t>
            </a:r>
            <a:r>
              <a:rPr lang="fr-FR" sz="2400" b="1" dirty="0">
                <a:solidFill>
                  <a:srgbClr val="FFC000"/>
                </a:solidFill>
              </a:rPr>
              <a:t>Description de la prestation </a:t>
            </a:r>
          </a:p>
        </p:txBody>
      </p:sp>
      <p:sp>
        <p:nvSpPr>
          <p:cNvPr id="4" name="Rectangle 3">
            <a:extLst>
              <a:ext uri="{FF2B5EF4-FFF2-40B4-BE49-F238E27FC236}">
                <a16:creationId xmlns:a16="http://schemas.microsoft.com/office/drawing/2014/main" id="{7A1DD71F-CDD2-47BD-A7EC-7BEB65306582}"/>
              </a:ext>
            </a:extLst>
          </p:cNvPr>
          <p:cNvSpPr/>
          <p:nvPr/>
        </p:nvSpPr>
        <p:spPr>
          <a:xfrm>
            <a:off x="588978" y="1725284"/>
            <a:ext cx="11014043" cy="4801314"/>
          </a:xfrm>
          <a:prstGeom prst="rect">
            <a:avLst/>
          </a:prstGeom>
        </p:spPr>
        <p:txBody>
          <a:bodyPr wrap="square">
            <a:spAutoFit/>
          </a:bodyPr>
          <a:lstStyle/>
          <a:p>
            <a:r>
              <a:rPr lang="fr-FR" dirty="0"/>
              <a:t>L’intervention du consultant pour l’appui à la mise en place d’un système d’évaluation et d’assurance qualité dans le dispositif de la FP s’articule autour de </a:t>
            </a:r>
            <a:r>
              <a:rPr lang="fr-FR" b="1" i="1" dirty="0"/>
              <a:t>six missions de base (missions 1 à 6) et de deux missions optionnelles (missions 7 et 8)</a:t>
            </a:r>
            <a:r>
              <a:rPr lang="fr-FR" dirty="0"/>
              <a:t>: </a:t>
            </a:r>
          </a:p>
          <a:p>
            <a:endParaRPr lang="fr-FR" b="1" dirty="0"/>
          </a:p>
          <a:p>
            <a:pPr marL="1258888" indent="-1258888"/>
            <a:r>
              <a:rPr lang="fr-FR" b="1" dirty="0"/>
              <a:t>Mission n°1 : </a:t>
            </a:r>
            <a:r>
              <a:rPr lang="fr-FR" dirty="0"/>
              <a:t>Lancement et cadrage du projet.</a:t>
            </a:r>
          </a:p>
          <a:p>
            <a:pPr marL="1258888" indent="-1258888"/>
            <a:r>
              <a:rPr lang="fr-FR" b="1" dirty="0"/>
              <a:t>Mission n°2 : </a:t>
            </a:r>
            <a:r>
              <a:rPr lang="fr-FR" dirty="0"/>
              <a:t>Conception d’un système d’évaluation externe, basé sur le système intégré d’auto-évaluation, et permettant l’amélioration continue de la qualité de la formation dispensée par les établissements de formation relevant des opérateurs publics et privés.</a:t>
            </a:r>
          </a:p>
          <a:p>
            <a:pPr marL="1258888" indent="-1258888"/>
            <a:r>
              <a:rPr lang="fr-FR" b="1" dirty="0"/>
              <a:t>Mission n°3 : </a:t>
            </a:r>
            <a:r>
              <a:rPr lang="fr-FR" dirty="0"/>
              <a:t>Elaboration d’un référentiel qualité et d’une procédure de labellisation des établissements de formation.</a:t>
            </a:r>
          </a:p>
          <a:p>
            <a:pPr marL="1258888" indent="-1258888"/>
            <a:r>
              <a:rPr lang="fr-FR" b="1" dirty="0"/>
              <a:t>Mission n°4 </a:t>
            </a:r>
            <a:r>
              <a:rPr lang="fr-FR" dirty="0"/>
              <a:t>: Conception d’un système d’assurance qualité systématique, récurent et formalisé</a:t>
            </a:r>
          </a:p>
          <a:p>
            <a:pPr marL="1258888" indent="-1258888"/>
            <a:r>
              <a:rPr lang="fr-FR" b="1" dirty="0"/>
              <a:t>Mission n°5 : </a:t>
            </a:r>
            <a:r>
              <a:rPr lang="fr-FR" dirty="0"/>
              <a:t>Proposition d’une assise réglementaire et juridique institutionnalisant l’évaluation et la labellisation.</a:t>
            </a:r>
          </a:p>
          <a:p>
            <a:pPr marL="1258888" indent="-1258888"/>
            <a:r>
              <a:rPr lang="fr-FR" b="1" dirty="0"/>
              <a:t>Mission n°6 : </a:t>
            </a:r>
            <a:r>
              <a:rPr lang="fr-FR" dirty="0"/>
              <a:t>Conception et production d’une identité visuelle et d’un film institutionnel sur le système d’évaluation et d’assurance qualité de la FP.</a:t>
            </a:r>
          </a:p>
          <a:p>
            <a:pPr marL="1258888" indent="-1258888"/>
            <a:r>
              <a:rPr lang="fr-FR" b="1" dirty="0">
                <a:solidFill>
                  <a:srgbClr val="0070C0"/>
                </a:solidFill>
              </a:rPr>
              <a:t>Mission n° 7 : Conception et mise en place d’un système d’assurance qualité propre au dispositif de FP </a:t>
            </a:r>
          </a:p>
          <a:p>
            <a:pPr marL="1258888" indent="-1258888"/>
            <a:r>
              <a:rPr lang="fr-FR" b="1" dirty="0">
                <a:solidFill>
                  <a:srgbClr val="0070C0"/>
                </a:solidFill>
              </a:rPr>
              <a:t>Mission n°8 :  Conception, développement et implémentation d’un système d’information pour le système d’assurance qualité.</a:t>
            </a:r>
          </a:p>
        </p:txBody>
      </p:sp>
      <p:sp>
        <p:nvSpPr>
          <p:cNvPr id="6" name="Parallelogram 6">
            <a:extLst>
              <a:ext uri="{FF2B5EF4-FFF2-40B4-BE49-F238E27FC236}">
                <a16:creationId xmlns:a16="http://schemas.microsoft.com/office/drawing/2014/main" id="{3826DCA4-84D6-456A-A499-0B3BE65A64B7}"/>
              </a:ext>
            </a:extLst>
          </p:cNvPr>
          <p:cNvSpPr/>
          <p:nvPr/>
        </p:nvSpPr>
        <p:spPr>
          <a:xfrm>
            <a:off x="240" y="958250"/>
            <a:ext cx="2991075" cy="466413"/>
          </a:xfrm>
          <a:prstGeom prst="parallelogram">
            <a:avLst>
              <a:gd name="adj" fmla="val 0"/>
            </a:avLst>
          </a:prstGeom>
          <a:solidFill>
            <a:srgbClr val="2683C6">
              <a:lumMod val="75000"/>
            </a:srgbClr>
          </a:solidFill>
          <a:ln w="25400" cap="flat" cmpd="sng" algn="ctr">
            <a:noFill/>
            <a:prstDash val="solid"/>
          </a:ln>
          <a:effectLst/>
        </p:spPr>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gn="ctr">
              <a:lnSpc>
                <a:spcPct val="90000"/>
              </a:lnSpc>
              <a:spcBef>
                <a:spcPct val="0"/>
              </a:spcBef>
            </a:pPr>
            <a:r>
              <a:rPr lang="fr-FR" sz="2400" b="1" dirty="0">
                <a:solidFill>
                  <a:schemeClr val="bg1"/>
                </a:solidFill>
                <a:cs typeface="Sakkal Majalla" panose="02000000000000000000" pitchFamily="2" charset="-78"/>
              </a:rPr>
              <a:t>CONSISTANCE</a:t>
            </a:r>
          </a:p>
        </p:txBody>
      </p:sp>
    </p:spTree>
    <p:extLst>
      <p:ext uri="{BB962C8B-B14F-4D97-AF65-F5344CB8AC3E}">
        <p14:creationId xmlns:p14="http://schemas.microsoft.com/office/powerpoint/2010/main" val="32738577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11</a:t>
            </a:fld>
            <a:r>
              <a:rPr lang="fr-FR" sz="1270" b="1" dirty="0">
                <a:solidFill>
                  <a:schemeClr val="accent2">
                    <a:lumMod val="50000"/>
                  </a:schemeClr>
                </a:solidFill>
              </a:rPr>
              <a:t>-</a:t>
            </a:r>
          </a:p>
        </p:txBody>
      </p:sp>
      <p:sp>
        <p:nvSpPr>
          <p:cNvPr id="6" name="Rectangle 5">
            <a:extLst>
              <a:ext uri="{FF2B5EF4-FFF2-40B4-BE49-F238E27FC236}">
                <a16:creationId xmlns:a16="http://schemas.microsoft.com/office/drawing/2014/main" id="{7A1DD71F-CDD2-47BD-A7EC-7BEB65306582}"/>
              </a:ext>
            </a:extLst>
          </p:cNvPr>
          <p:cNvSpPr/>
          <p:nvPr/>
        </p:nvSpPr>
        <p:spPr>
          <a:xfrm>
            <a:off x="627114" y="2200887"/>
            <a:ext cx="10937771" cy="2831544"/>
          </a:xfrm>
          <a:prstGeom prst="rect">
            <a:avLst/>
          </a:prstGeom>
        </p:spPr>
        <p:txBody>
          <a:bodyPr wrap="square">
            <a:spAutoFit/>
          </a:bodyPr>
          <a:lstStyle/>
          <a:p>
            <a:r>
              <a:rPr lang="fr-FR" dirty="0"/>
              <a:t>Dans le cadre de sa démarche, le consultant est tenu de mener des consultations auprès de tous les acteurs du système de la FP notamment :</a:t>
            </a:r>
          </a:p>
          <a:p>
            <a:endParaRPr lang="fr-FR" dirty="0"/>
          </a:p>
          <a:p>
            <a:pPr marL="801688" lvl="0" indent="-285750">
              <a:buFont typeface="Wingdings" panose="05000000000000000000" pitchFamily="2" charset="2"/>
              <a:buChar char="§"/>
            </a:pPr>
            <a:r>
              <a:rPr lang="fr-FR" dirty="0"/>
              <a:t>Le Département de la Formation Professionnelle ;</a:t>
            </a:r>
          </a:p>
          <a:p>
            <a:pPr marL="801688" indent="-285750">
              <a:buFont typeface="Wingdings" panose="05000000000000000000" pitchFamily="2" charset="2"/>
              <a:buChar char="§"/>
            </a:pPr>
            <a:r>
              <a:rPr lang="fr-FR" dirty="0"/>
              <a:t>L’OFPPT et les principaux opérateurs publics concernés ;</a:t>
            </a:r>
          </a:p>
          <a:p>
            <a:pPr marL="801688" lvl="0" indent="-285750">
              <a:buFont typeface="Wingdings" panose="05000000000000000000" pitchFamily="2" charset="2"/>
              <a:buChar char="§"/>
            </a:pPr>
            <a:r>
              <a:rPr lang="fr-FR" dirty="0"/>
              <a:t>Le Ministère de l’Economie et des Finances ;</a:t>
            </a:r>
          </a:p>
          <a:p>
            <a:pPr marL="801688" lvl="0" indent="-285750">
              <a:buFont typeface="Wingdings" panose="05000000000000000000" pitchFamily="2" charset="2"/>
              <a:buChar char="§"/>
            </a:pPr>
            <a:r>
              <a:rPr lang="fr-FR" dirty="0"/>
              <a:t>Le Ministère du Travail et de l’Insertion Professionnelle ;</a:t>
            </a:r>
          </a:p>
          <a:p>
            <a:pPr marL="801688" lvl="0" indent="-285750">
              <a:buFont typeface="Wingdings" panose="05000000000000000000" pitchFamily="2" charset="2"/>
              <a:buChar char="§"/>
            </a:pPr>
            <a:r>
              <a:rPr lang="fr-FR" dirty="0"/>
              <a:t>La fédération du secteur de la FP privée ;</a:t>
            </a:r>
          </a:p>
          <a:p>
            <a:pPr marL="801688" lvl="0" indent="-285750">
              <a:buFont typeface="Wingdings" panose="05000000000000000000" pitchFamily="2" charset="2"/>
              <a:buChar char="§"/>
            </a:pPr>
            <a:r>
              <a:rPr lang="fr-FR" dirty="0"/>
              <a:t>L’instance nationale de l’Evaluation.</a:t>
            </a:r>
          </a:p>
          <a:p>
            <a:endParaRPr lang="fr-FR" sz="1600" dirty="0"/>
          </a:p>
        </p:txBody>
      </p:sp>
      <p:sp>
        <p:nvSpPr>
          <p:cNvPr id="7" name="Parallelogram 6">
            <a:extLst>
              <a:ext uri="{FF2B5EF4-FFF2-40B4-BE49-F238E27FC236}">
                <a16:creationId xmlns:a16="http://schemas.microsoft.com/office/drawing/2014/main" id="{3826DCA4-84D6-456A-A499-0B3BE65A64B7}"/>
              </a:ext>
            </a:extLst>
          </p:cNvPr>
          <p:cNvSpPr/>
          <p:nvPr/>
        </p:nvSpPr>
        <p:spPr>
          <a:xfrm>
            <a:off x="240" y="855969"/>
            <a:ext cx="3471008" cy="466413"/>
          </a:xfrm>
          <a:prstGeom prst="parallelogram">
            <a:avLst>
              <a:gd name="adj" fmla="val 0"/>
            </a:avLst>
          </a:prstGeom>
          <a:solidFill>
            <a:srgbClr val="2683C6">
              <a:lumMod val="75000"/>
            </a:srgbClr>
          </a:solidFill>
          <a:ln w="25400" cap="flat" cmpd="sng" algn="ctr">
            <a:noFill/>
            <a:prstDash val="solid"/>
          </a:ln>
          <a:effectLst/>
        </p:spPr>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gn="ctr">
              <a:lnSpc>
                <a:spcPct val="90000"/>
              </a:lnSpc>
              <a:spcBef>
                <a:spcPct val="0"/>
              </a:spcBef>
            </a:pPr>
            <a:r>
              <a:rPr lang="fr-FR" sz="2400" b="1" dirty="0">
                <a:solidFill>
                  <a:schemeClr val="bg1"/>
                </a:solidFill>
                <a:cs typeface="Sakkal Majalla" panose="02000000000000000000" pitchFamily="2" charset="-78"/>
              </a:rPr>
              <a:t>Parties prenantes</a:t>
            </a:r>
          </a:p>
        </p:txBody>
      </p:sp>
      <p:sp>
        <p:nvSpPr>
          <p:cNvPr id="9" name="Rectangle 8"/>
          <p:cNvSpPr/>
          <p:nvPr/>
        </p:nvSpPr>
        <p:spPr>
          <a:xfrm>
            <a:off x="240" y="1"/>
            <a:ext cx="12191521" cy="53483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1. Volet Technique : </a:t>
            </a:r>
            <a:r>
              <a:rPr lang="fr-FR" sz="2902" b="1" dirty="0">
                <a:solidFill>
                  <a:srgbClr val="FFC000"/>
                </a:solidFill>
              </a:rPr>
              <a:t>Description de la prestation </a:t>
            </a:r>
          </a:p>
        </p:txBody>
      </p:sp>
    </p:spTree>
    <p:extLst>
      <p:ext uri="{BB962C8B-B14F-4D97-AF65-F5344CB8AC3E}">
        <p14:creationId xmlns:p14="http://schemas.microsoft.com/office/powerpoint/2010/main" val="28566046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430849" y="3659839"/>
            <a:ext cx="3597010" cy="2225447"/>
          </a:xfrm>
          <a:prstGeom prst="rect">
            <a:avLst/>
          </a:prstGeom>
        </p:spPr>
      </p:pic>
      <p:sp>
        <p:nvSpPr>
          <p:cNvPr id="2" name="Slide Number Placeholder 1"/>
          <p:cNvSpPr>
            <a:spLocks noGrp="1"/>
          </p:cNvSpPr>
          <p:nvPr>
            <p:ph type="sldNum" sz="quarter" idx="4294967295"/>
          </p:nvPr>
        </p:nvSpPr>
        <p:spPr>
          <a:xfrm>
            <a:off x="9041519" y="5634805"/>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12</a:t>
            </a:fld>
            <a:r>
              <a:rPr lang="fr-FR" sz="1270" b="1" dirty="0">
                <a:solidFill>
                  <a:schemeClr val="accent2">
                    <a:lumMod val="50000"/>
                  </a:schemeClr>
                </a:solidFill>
              </a:rPr>
              <a:t>-</a:t>
            </a:r>
          </a:p>
        </p:txBody>
      </p:sp>
      <p:graphicFrame>
        <p:nvGraphicFramePr>
          <p:cNvPr id="9" name="Tableau 8"/>
          <p:cNvGraphicFramePr>
            <a:graphicFrameLocks noGrp="1"/>
          </p:cNvGraphicFramePr>
          <p:nvPr>
            <p:extLst>
              <p:ext uri="{D42A27DB-BD31-4B8C-83A1-F6EECF244321}">
                <p14:modId xmlns:p14="http://schemas.microsoft.com/office/powerpoint/2010/main" val="2516927473"/>
              </p:ext>
            </p:extLst>
          </p:nvPr>
        </p:nvGraphicFramePr>
        <p:xfrm>
          <a:off x="404291" y="1983889"/>
          <a:ext cx="10888022" cy="3561334"/>
        </p:xfrm>
        <a:graphic>
          <a:graphicData uri="http://schemas.openxmlformats.org/drawingml/2006/table">
            <a:tbl>
              <a:tblPr/>
              <a:tblGrid>
                <a:gridCol w="2641478">
                  <a:extLst>
                    <a:ext uri="{9D8B030D-6E8A-4147-A177-3AD203B41FA5}">
                      <a16:colId xmlns:a16="http://schemas.microsoft.com/office/drawing/2014/main" val="4174833191"/>
                    </a:ext>
                  </a:extLst>
                </a:gridCol>
                <a:gridCol w="4998631">
                  <a:extLst>
                    <a:ext uri="{9D8B030D-6E8A-4147-A177-3AD203B41FA5}">
                      <a16:colId xmlns:a16="http://schemas.microsoft.com/office/drawing/2014/main" val="2211118662"/>
                    </a:ext>
                  </a:extLst>
                </a:gridCol>
                <a:gridCol w="3247913">
                  <a:extLst>
                    <a:ext uri="{9D8B030D-6E8A-4147-A177-3AD203B41FA5}">
                      <a16:colId xmlns:a16="http://schemas.microsoft.com/office/drawing/2014/main" val="837256478"/>
                    </a:ext>
                  </a:extLst>
                </a:gridCol>
              </a:tblGrid>
              <a:tr h="244614">
                <a:tc>
                  <a:txBody>
                    <a:bodyPr/>
                    <a:lstStyle/>
                    <a:p>
                      <a:pPr algn="l">
                        <a:lnSpc>
                          <a:spcPct val="107000"/>
                        </a:lnSpc>
                        <a:spcAft>
                          <a:spcPts val="0"/>
                        </a:spcAft>
                      </a:pPr>
                      <a:r>
                        <a:rPr lang="en-US" sz="1600" b="1" i="1" dirty="0">
                          <a:solidFill>
                            <a:schemeClr val="bg1"/>
                          </a:solidFill>
                          <a:effectLst/>
                          <a:latin typeface="Calibri" panose="020F0502020204030204" pitchFamily="34" charset="0"/>
                          <a:ea typeface="SimSun" panose="02010600030101010101" pitchFamily="2" charset="-122"/>
                          <a:cs typeface="Calibri" panose="020F0502020204030204" pitchFamily="34" charset="0"/>
                        </a:rPr>
                        <a:t>Mission</a:t>
                      </a:r>
                      <a:endParaRPr lang="fr-FR" sz="1600" dirty="0">
                        <a:solidFill>
                          <a:schemeClr val="bg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l">
                        <a:lnSpc>
                          <a:spcPct val="107000"/>
                        </a:lnSpc>
                        <a:spcAft>
                          <a:spcPts val="0"/>
                        </a:spcAft>
                      </a:pPr>
                      <a:r>
                        <a:rPr lang="fr-FR" sz="1600" b="1" i="1" dirty="0">
                          <a:solidFill>
                            <a:schemeClr val="bg1"/>
                          </a:solidFill>
                          <a:effectLst/>
                          <a:latin typeface="Calibri" panose="020F0502020204030204" pitchFamily="34" charset="0"/>
                          <a:ea typeface="SimSun" panose="02010600030101010101" pitchFamily="2" charset="-122"/>
                          <a:cs typeface="Calibri" panose="020F0502020204030204" pitchFamily="34" charset="0"/>
                        </a:rPr>
                        <a:t>Activités</a:t>
                      </a:r>
                      <a:endParaRPr lang="fr-FR" sz="1600" dirty="0">
                        <a:solidFill>
                          <a:schemeClr val="bg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l">
                        <a:lnSpc>
                          <a:spcPct val="107000"/>
                        </a:lnSpc>
                        <a:spcAft>
                          <a:spcPts val="0"/>
                        </a:spcAft>
                      </a:pPr>
                      <a:r>
                        <a:rPr lang="en-US" sz="1600" b="1" i="1" dirty="0">
                          <a:solidFill>
                            <a:schemeClr val="bg1"/>
                          </a:solidFill>
                          <a:effectLst/>
                          <a:latin typeface="Calibri" panose="020F0502020204030204" pitchFamily="34" charset="0"/>
                          <a:ea typeface="SimSun" panose="02010600030101010101" pitchFamily="2" charset="-122"/>
                          <a:cs typeface="Calibri" panose="020F0502020204030204" pitchFamily="34" charset="0"/>
                        </a:rPr>
                        <a:t>Livrables</a:t>
                      </a:r>
                      <a:endParaRPr lang="fr-FR" sz="1600" dirty="0">
                        <a:solidFill>
                          <a:schemeClr val="bg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4126742670"/>
                  </a:ext>
                </a:extLst>
              </a:tr>
              <a:tr h="3044989">
                <a:tc>
                  <a:txBody>
                    <a:bodyPr/>
                    <a:lstStyle/>
                    <a:p>
                      <a:pPr algn="ctr">
                        <a:lnSpc>
                          <a:spcPct val="107000"/>
                        </a:lnSpc>
                        <a:spcAft>
                          <a:spcPts val="0"/>
                        </a:spcAft>
                      </a:pPr>
                      <a:r>
                        <a:rPr lang="fr-FR" sz="1600" b="1" u="none" strike="noStrike"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Mission n°1 : </a:t>
                      </a:r>
                    </a:p>
                    <a:p>
                      <a:pPr algn="ctr">
                        <a:lnSpc>
                          <a:spcPct val="107000"/>
                        </a:lnSpc>
                        <a:spcAft>
                          <a:spcPts val="0"/>
                        </a:spcAft>
                      </a:pPr>
                      <a:endParaRPr lang="fr-FR" sz="1600" b="1" u="none" strike="noStrike"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p>
                      <a:pPr algn="ctr">
                        <a:lnSpc>
                          <a:spcPct val="107000"/>
                        </a:lnSpc>
                        <a:spcAft>
                          <a:spcPts val="0"/>
                        </a:spcAft>
                      </a:pPr>
                      <a:r>
                        <a:rPr lang="fr-FR" sz="1600" b="1" u="none" strike="noStrike"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Lancement et cadrage du projet  </a:t>
                      </a:r>
                    </a:p>
                    <a:p>
                      <a:pPr marL="0" marR="0" lvl="0" indent="0" algn="ctr" defTabSz="914400" rtl="0" eaLnBrk="1" fontAlgn="auto" latinLnBrk="0" hangingPunct="1">
                        <a:lnSpc>
                          <a:spcPct val="107000"/>
                        </a:lnSpc>
                        <a:spcBef>
                          <a:spcPts val="0"/>
                        </a:spcBef>
                        <a:spcAft>
                          <a:spcPts val="0"/>
                        </a:spcAft>
                        <a:buClrTx/>
                        <a:buSzTx/>
                        <a:buFontTx/>
                        <a:buNone/>
                        <a:tabLst/>
                        <a:defRPr/>
                      </a:pPr>
                      <a:endParaRPr lang="en-US" sz="1600" b="1" kern="1200" dirty="0">
                        <a:solidFill>
                          <a:schemeClr val="tx1"/>
                        </a:solidFill>
                        <a:effectLst/>
                        <a:latin typeface="+mn-lt"/>
                        <a:ea typeface="+mn-ea"/>
                        <a:cs typeface="+mn-cs"/>
                      </a:endParaRPr>
                    </a:p>
                    <a:p>
                      <a:pPr marL="0" marR="0" lvl="0" indent="0" algn="ctr" defTabSz="914400" rtl="0" eaLnBrk="1" fontAlgn="auto" latinLnBrk="0" hangingPunct="1">
                        <a:lnSpc>
                          <a:spcPct val="107000"/>
                        </a:lnSpc>
                        <a:spcBef>
                          <a:spcPts val="0"/>
                        </a:spcBef>
                        <a:spcAft>
                          <a:spcPts val="0"/>
                        </a:spcAft>
                        <a:buClrTx/>
                        <a:buSzTx/>
                        <a:buFontTx/>
                        <a:buNone/>
                        <a:tabLst/>
                        <a:defRPr/>
                      </a:pPr>
                      <a:endParaRPr lang="en-US" sz="1600" b="1" kern="1200" dirty="0">
                        <a:solidFill>
                          <a:schemeClr val="tx1"/>
                        </a:solidFill>
                        <a:effectLst/>
                        <a:latin typeface="+mn-lt"/>
                        <a:ea typeface="+mn-ea"/>
                        <a:cs typeface="+mn-cs"/>
                      </a:endParaRPr>
                    </a:p>
                    <a:p>
                      <a:pPr algn="ctr">
                        <a:lnSpc>
                          <a:spcPct val="107000"/>
                        </a:lnSpc>
                        <a:spcAft>
                          <a:spcPts val="0"/>
                        </a:spcAft>
                      </a:pPr>
                      <a:endParaRPr lang="fr-FR" sz="1600" b="1" u="none" strike="noStrike"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p>
                      <a:pPr algn="ctr">
                        <a:lnSpc>
                          <a:spcPct val="107000"/>
                        </a:lnSpc>
                        <a:spcAft>
                          <a:spcPts val="0"/>
                        </a:spcAft>
                      </a:pPr>
                      <a:endParaRPr lang="fr-FR" sz="1600" b="1" u="none" strike="noStrike"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F0E7"/>
                    </a:solidFill>
                  </a:tcPr>
                </a:tc>
                <a:tc>
                  <a:txBody>
                    <a:bodyPr/>
                    <a:lstStyle/>
                    <a:p>
                      <a:pPr marL="179388" indent="-179388" algn="l">
                        <a:lnSpc>
                          <a:spcPct val="107000"/>
                        </a:lnSpc>
                        <a:spcAft>
                          <a:spcPts val="0"/>
                        </a:spcAft>
                        <a:buFont typeface="Arial" panose="020B0604020202020204" pitchFamily="34" charset="0"/>
                        <a:buChar char="•"/>
                      </a:pPr>
                      <a:r>
                        <a:rPr lang="fr-FR" sz="16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Mener des consultations auprès de tous les acteurs dans le système,</a:t>
                      </a:r>
                    </a:p>
                    <a:p>
                      <a:pPr marL="0" indent="0" algn="l">
                        <a:lnSpc>
                          <a:spcPct val="107000"/>
                        </a:lnSpc>
                        <a:spcAft>
                          <a:spcPts val="0"/>
                        </a:spcAft>
                        <a:buFont typeface="Arial" panose="020B0604020202020204" pitchFamily="34" charset="0"/>
                        <a:buNone/>
                      </a:pPr>
                      <a:r>
                        <a:rPr lang="fr-FR" sz="16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p>
                    <a:p>
                      <a:pPr marL="179388" indent="-179388" algn="l">
                        <a:lnSpc>
                          <a:spcPct val="107000"/>
                        </a:lnSpc>
                        <a:spcAft>
                          <a:spcPts val="0"/>
                        </a:spcAft>
                        <a:buFont typeface="Arial" panose="020B0604020202020204" pitchFamily="34" charset="0"/>
                        <a:buChar char="•"/>
                      </a:pPr>
                      <a:r>
                        <a:rPr lang="fr-FR" sz="1600" b="0" kern="12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Animer des séances de lancement et de cadrage du projet qui seront consacrées à la présentation de la méthodologie d’intervention pour la réalisation des différentes missions objet du présent contrat.</a:t>
                      </a:r>
                    </a:p>
                    <a:p>
                      <a:pPr marL="179388" indent="-179388" algn="l">
                        <a:lnSpc>
                          <a:spcPct val="107000"/>
                        </a:lnSpc>
                        <a:spcAft>
                          <a:spcPts val="0"/>
                        </a:spcAft>
                        <a:buFont typeface="Arial" panose="020B0604020202020204" pitchFamily="34" charset="0"/>
                        <a:buChar char="•"/>
                      </a:pPr>
                      <a:endParaRPr lang="fr-FR" sz="1600" b="0" kern="12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p>
                      <a:r>
                        <a:rPr lang="fr-FR" sz="1600" dirty="0">
                          <a:solidFill>
                            <a:schemeClr val="tx1"/>
                          </a:solidFill>
                          <a:effectLst/>
                          <a:latin typeface="+mn-lt"/>
                          <a:ea typeface="+mn-ea"/>
                          <a:cs typeface="+mn-cs"/>
                        </a:rPr>
                        <a:t>Le consultant est tenu, pour la réalisation de chaque mission, de mener une expérimentation des outils produits sur des sites pilotes (au minimum 5 établissements) dans l’objectif de tirer les enseignements et réviser ces outils.</a:t>
                      </a:r>
                    </a:p>
                    <a:p>
                      <a:pPr marL="0" indent="0" algn="l">
                        <a:lnSpc>
                          <a:spcPct val="107000"/>
                        </a:lnSpc>
                        <a:spcAft>
                          <a:spcPts val="0"/>
                        </a:spcAft>
                        <a:buFont typeface="Arial" panose="020B0604020202020204" pitchFamily="34" charset="0"/>
                        <a:buNone/>
                      </a:pPr>
                      <a:endParaRPr lang="fr-FR" sz="1600" b="0" kern="12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9607" marR="196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9388" indent="0" algn="l">
                        <a:lnSpc>
                          <a:spcPct val="107000"/>
                        </a:lnSpc>
                        <a:spcAft>
                          <a:spcPts val="0"/>
                        </a:spcAft>
                      </a:pPr>
                      <a:r>
                        <a:rPr lang="fr-FR" sz="1600" b="1" dirty="0">
                          <a:solidFill>
                            <a:schemeClr val="tx1"/>
                          </a:solidFill>
                          <a:effectLst/>
                          <a:latin typeface="Calibri" panose="020F0502020204030204" pitchFamily="34" charset="0"/>
                          <a:ea typeface="SimSun" panose="02010600030101010101" pitchFamily="2" charset="-122"/>
                          <a:cs typeface="Calibri" panose="020F0502020204030204" pitchFamily="34" charset="0"/>
                        </a:rPr>
                        <a:t>Rapport méthodologique </a:t>
                      </a:r>
                      <a:r>
                        <a:rPr lang="fr-FR" sz="1600" b="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présentant et expliquant la méthodologie, le planning de réalisation des missions/activités programmées, l’organisation de l’équipe projet, le contenu et la finalité de chaque mission.  </a:t>
                      </a:r>
                    </a:p>
                    <a:p>
                      <a:pPr marL="179388" indent="0" algn="l">
                        <a:lnSpc>
                          <a:spcPct val="107000"/>
                        </a:lnSpc>
                        <a:spcAft>
                          <a:spcPts val="0"/>
                        </a:spcAft>
                      </a:pPr>
                      <a:endParaRPr lang="fr-FR" sz="1600" b="1"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p>
                      <a:pPr marL="96838" indent="0" algn="l">
                        <a:lnSpc>
                          <a:spcPct val="107000"/>
                        </a:lnSpc>
                        <a:spcAft>
                          <a:spcPts val="0"/>
                        </a:spcAft>
                        <a:buFont typeface="Arial" panose="020B0604020202020204" pitchFamily="34" charset="0"/>
                        <a:buNone/>
                      </a:pPr>
                      <a:endParaRPr lang="fr-FR" sz="1600" b="1"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1295059"/>
                  </a:ext>
                </a:extLst>
              </a:tr>
            </a:tbl>
          </a:graphicData>
        </a:graphic>
      </p:graphicFrame>
      <p:sp>
        <p:nvSpPr>
          <p:cNvPr id="11" name="Parallelogram 6">
            <a:extLst>
              <a:ext uri="{FF2B5EF4-FFF2-40B4-BE49-F238E27FC236}">
                <a16:creationId xmlns:a16="http://schemas.microsoft.com/office/drawing/2014/main" id="{3826DCA4-84D6-456A-A499-0B3BE65A64B7}"/>
              </a:ext>
            </a:extLst>
          </p:cNvPr>
          <p:cNvSpPr/>
          <p:nvPr/>
        </p:nvSpPr>
        <p:spPr>
          <a:xfrm>
            <a:off x="240" y="803268"/>
            <a:ext cx="3182907" cy="417173"/>
          </a:xfrm>
          <a:prstGeom prst="parallelogram">
            <a:avLst>
              <a:gd name="adj" fmla="val 0"/>
            </a:avLst>
          </a:prstGeom>
          <a:solidFill>
            <a:srgbClr val="2683C6">
              <a:lumMod val="75000"/>
            </a:srgbClr>
          </a:solidFill>
          <a:ln w="25400" cap="flat" cmpd="sng" algn="ctr">
            <a:noFill/>
            <a:prstDash val="solid"/>
          </a:ln>
          <a:effectLst/>
        </p:spPr>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nSpc>
                <a:spcPct val="90000"/>
              </a:lnSpc>
              <a:spcBef>
                <a:spcPct val="0"/>
              </a:spcBef>
            </a:pPr>
            <a:r>
              <a:rPr lang="fr-FR" sz="1600" b="1" dirty="0">
                <a:solidFill>
                  <a:schemeClr val="bg1"/>
                </a:solidFill>
                <a:cs typeface="Sakkal Majalla" panose="02000000000000000000" pitchFamily="2" charset="-78"/>
              </a:rPr>
              <a:t>Missions/Activité/ livrables </a:t>
            </a:r>
          </a:p>
        </p:txBody>
      </p:sp>
      <p:sp>
        <p:nvSpPr>
          <p:cNvPr id="13" name="Rectangle 12"/>
          <p:cNvSpPr/>
          <p:nvPr/>
        </p:nvSpPr>
        <p:spPr>
          <a:xfrm>
            <a:off x="404290" y="1652765"/>
            <a:ext cx="10888023" cy="315599"/>
          </a:xfrm>
          <a:prstGeom prst="rect">
            <a:avLst/>
          </a:prstGeom>
          <a:solidFill>
            <a:srgbClr val="FFC000"/>
          </a:solidFill>
        </p:spPr>
        <p:txBody>
          <a:bodyPr wrap="square">
            <a:spAutoFit/>
          </a:bodyPr>
          <a:lstStyle/>
          <a:p>
            <a:pPr marL="163532" algn="just">
              <a:spcBef>
                <a:spcPts val="544"/>
              </a:spcBef>
              <a:spcAft>
                <a:spcPts val="272"/>
              </a:spcAft>
              <a:tabLst>
                <a:tab pos="408255" algn="l"/>
              </a:tabLst>
            </a:pPr>
            <a:r>
              <a:rPr lang="fr-FR" sz="1451" b="1" dirty="0">
                <a:solidFill>
                  <a:srgbClr val="000000"/>
                </a:solidFill>
                <a:latin typeface="Arial" panose="020B0604020202020204" pitchFamily="34" charset="0"/>
                <a:ea typeface="SimSun" panose="02010600030101010101" pitchFamily="2" charset="-122"/>
                <a:cs typeface="Arial" panose="020B0604020202020204" pitchFamily="34" charset="0"/>
              </a:rPr>
              <a:t>Missions de base:</a:t>
            </a:r>
            <a:endParaRPr lang="fr-FR" sz="1451" b="1" dirty="0">
              <a:latin typeface="Arial" panose="020B0604020202020204" pitchFamily="34" charset="0"/>
              <a:ea typeface="SimSun" panose="02010600030101010101" pitchFamily="2" charset="-122"/>
              <a:cs typeface="Arial" panose="020B0604020202020204" pitchFamily="34" charset="0"/>
            </a:endParaRPr>
          </a:p>
        </p:txBody>
      </p:sp>
      <p:sp>
        <p:nvSpPr>
          <p:cNvPr id="14" name="Rectangle 13"/>
          <p:cNvSpPr/>
          <p:nvPr/>
        </p:nvSpPr>
        <p:spPr>
          <a:xfrm>
            <a:off x="240" y="1"/>
            <a:ext cx="12191521" cy="53483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400" b="1" dirty="0"/>
              <a:t>1. Volet Technique : </a:t>
            </a:r>
            <a:r>
              <a:rPr lang="fr-FR" sz="2400" b="1" dirty="0">
                <a:solidFill>
                  <a:srgbClr val="FFC000"/>
                </a:solidFill>
              </a:rPr>
              <a:t>Description de la prestation </a:t>
            </a:r>
          </a:p>
        </p:txBody>
      </p:sp>
    </p:spTree>
    <p:extLst>
      <p:ext uri="{BB962C8B-B14F-4D97-AF65-F5344CB8AC3E}">
        <p14:creationId xmlns:p14="http://schemas.microsoft.com/office/powerpoint/2010/main" val="29264764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9188169" y="6555763"/>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13</a:t>
            </a:fld>
            <a:r>
              <a:rPr lang="fr-FR" sz="1270" b="1" dirty="0">
                <a:solidFill>
                  <a:schemeClr val="accent2">
                    <a:lumMod val="50000"/>
                  </a:schemeClr>
                </a:solidFill>
              </a:rPr>
              <a:t>-</a:t>
            </a:r>
          </a:p>
        </p:txBody>
      </p:sp>
      <p:graphicFrame>
        <p:nvGraphicFramePr>
          <p:cNvPr id="6" name="Tableau 5"/>
          <p:cNvGraphicFramePr>
            <a:graphicFrameLocks noGrp="1"/>
          </p:cNvGraphicFramePr>
          <p:nvPr>
            <p:extLst>
              <p:ext uri="{D42A27DB-BD31-4B8C-83A1-F6EECF244321}">
                <p14:modId xmlns:p14="http://schemas.microsoft.com/office/powerpoint/2010/main" val="1381185026"/>
              </p:ext>
            </p:extLst>
          </p:nvPr>
        </p:nvGraphicFramePr>
        <p:xfrm>
          <a:off x="214949" y="1351856"/>
          <a:ext cx="11777270" cy="5342077"/>
        </p:xfrm>
        <a:graphic>
          <a:graphicData uri="http://schemas.openxmlformats.org/drawingml/2006/table">
            <a:tbl>
              <a:tblPr/>
              <a:tblGrid>
                <a:gridCol w="2296988">
                  <a:extLst>
                    <a:ext uri="{9D8B030D-6E8A-4147-A177-3AD203B41FA5}">
                      <a16:colId xmlns:a16="http://schemas.microsoft.com/office/drawing/2014/main" val="4174833191"/>
                    </a:ext>
                  </a:extLst>
                </a:gridCol>
                <a:gridCol w="5994172">
                  <a:extLst>
                    <a:ext uri="{9D8B030D-6E8A-4147-A177-3AD203B41FA5}">
                      <a16:colId xmlns:a16="http://schemas.microsoft.com/office/drawing/2014/main" val="2211118662"/>
                    </a:ext>
                  </a:extLst>
                </a:gridCol>
                <a:gridCol w="3486110">
                  <a:extLst>
                    <a:ext uri="{9D8B030D-6E8A-4147-A177-3AD203B41FA5}">
                      <a16:colId xmlns:a16="http://schemas.microsoft.com/office/drawing/2014/main" val="837256478"/>
                    </a:ext>
                  </a:extLst>
                </a:gridCol>
              </a:tblGrid>
              <a:tr h="221437">
                <a:tc>
                  <a:txBody>
                    <a:bodyPr/>
                    <a:lstStyle/>
                    <a:p>
                      <a:pPr algn="ctr">
                        <a:lnSpc>
                          <a:spcPct val="107000"/>
                        </a:lnSpc>
                        <a:spcAft>
                          <a:spcPts val="0"/>
                        </a:spcAft>
                      </a:pPr>
                      <a:r>
                        <a:rPr lang="en-US" sz="1400" b="1" i="1" dirty="0">
                          <a:solidFill>
                            <a:schemeClr val="tx1"/>
                          </a:solidFill>
                          <a:effectLst/>
                          <a:latin typeface="Calibri" panose="020F0502020204030204" pitchFamily="34" charset="0"/>
                          <a:ea typeface="SimSun" panose="02010600030101010101" pitchFamily="2" charset="-122"/>
                          <a:cs typeface="Calibri" panose="020F0502020204030204" pitchFamily="34" charset="0"/>
                        </a:rPr>
                        <a:t>Mission</a:t>
                      </a:r>
                      <a:endParaRPr lang="fr-FR" sz="14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algn="ctr">
                        <a:lnSpc>
                          <a:spcPct val="107000"/>
                        </a:lnSpc>
                        <a:spcAft>
                          <a:spcPts val="0"/>
                        </a:spcAft>
                      </a:pPr>
                      <a:r>
                        <a:rPr lang="fr-FR" sz="1400" b="1" i="1" dirty="0">
                          <a:solidFill>
                            <a:schemeClr val="tx1"/>
                          </a:solidFill>
                          <a:effectLst/>
                          <a:latin typeface="Calibri" panose="020F0502020204030204" pitchFamily="34" charset="0"/>
                          <a:ea typeface="SimSun" panose="02010600030101010101" pitchFamily="2" charset="-122"/>
                          <a:cs typeface="Calibri" panose="020F0502020204030204" pitchFamily="34" charset="0"/>
                        </a:rPr>
                        <a:t>Activités</a:t>
                      </a:r>
                      <a:endParaRPr lang="fr-FR" sz="14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algn="ctr">
                        <a:lnSpc>
                          <a:spcPct val="107000"/>
                        </a:lnSpc>
                        <a:spcAft>
                          <a:spcPts val="0"/>
                        </a:spcAft>
                      </a:pPr>
                      <a:r>
                        <a:rPr lang="en-US" sz="1400" b="1" i="1" dirty="0">
                          <a:solidFill>
                            <a:schemeClr val="tx1"/>
                          </a:solidFill>
                          <a:effectLst/>
                          <a:latin typeface="Calibri" panose="020F0502020204030204" pitchFamily="34" charset="0"/>
                          <a:ea typeface="SimSun" panose="02010600030101010101" pitchFamily="2" charset="-122"/>
                          <a:cs typeface="Calibri" panose="020F0502020204030204" pitchFamily="34" charset="0"/>
                        </a:rPr>
                        <a:t>Livrables</a:t>
                      </a:r>
                      <a:endParaRPr lang="fr-FR" sz="14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extLst>
                  <a:ext uri="{0D108BD9-81ED-4DB2-BD59-A6C34878D82A}">
                    <a16:rowId xmlns:a16="http://schemas.microsoft.com/office/drawing/2014/main" val="4126742670"/>
                  </a:ext>
                </a:extLst>
              </a:tr>
              <a:tr h="1563140">
                <a:tc rowSpan="2">
                  <a:txBody>
                    <a:bodyPr/>
                    <a:lstStyle/>
                    <a:p>
                      <a:pPr algn="ctr">
                        <a:lnSpc>
                          <a:spcPct val="107000"/>
                        </a:lnSpc>
                        <a:spcAft>
                          <a:spcPts val="0"/>
                        </a:spcAft>
                      </a:pPr>
                      <a:r>
                        <a:rPr lang="fr-FR" sz="14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 </a:t>
                      </a:r>
                    </a:p>
                    <a:p>
                      <a:pPr algn="ctr">
                        <a:lnSpc>
                          <a:spcPct val="107000"/>
                        </a:lnSpc>
                        <a:spcAft>
                          <a:spcPts val="0"/>
                        </a:spcAft>
                      </a:pPr>
                      <a:r>
                        <a:rPr lang="fr-FR" sz="14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 </a:t>
                      </a:r>
                    </a:p>
                    <a:p>
                      <a:pPr algn="ctr">
                        <a:lnSpc>
                          <a:spcPct val="107000"/>
                        </a:lnSpc>
                        <a:spcAft>
                          <a:spcPts val="0"/>
                        </a:spcAft>
                      </a:pPr>
                      <a:r>
                        <a:rPr lang="fr-FR" sz="1400" b="1" u="sng"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Mission n°2 : </a:t>
                      </a:r>
                    </a:p>
                    <a:p>
                      <a:pPr algn="ctr">
                        <a:lnSpc>
                          <a:spcPct val="107000"/>
                        </a:lnSpc>
                        <a:spcAft>
                          <a:spcPts val="0"/>
                        </a:spcAft>
                      </a:pPr>
                      <a:endParaRPr lang="fr-FR" sz="14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p>
                      <a:pPr marL="85725" indent="0" algn="l">
                        <a:lnSpc>
                          <a:spcPct val="107000"/>
                        </a:lnSpc>
                        <a:spcAft>
                          <a:spcPts val="0"/>
                        </a:spcAft>
                      </a:pPr>
                      <a:r>
                        <a:rPr lang="fr-FR" sz="1400" b="1" dirty="0">
                          <a:solidFill>
                            <a:schemeClr val="tx1"/>
                          </a:solidFill>
                          <a:effectLst/>
                          <a:latin typeface="+mn-lt"/>
                          <a:ea typeface="+mn-ea"/>
                          <a:cs typeface="+mn-cs"/>
                        </a:rPr>
                        <a:t>Conception d’un système d’évaluation externe, basé sur le système intégré d’auto-évaluation, et permettant l’amélioration continue de la qualité de la formation dispensée par les établissements de formation professionnelle relevant des opérateurs publics et privés</a:t>
                      </a:r>
                      <a:endParaRPr lang="fr-FR" sz="105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marL="85725" lvl="0" indent="0" rtl="0"/>
                      <a:r>
                        <a:rPr lang="fr-FR" sz="1200" b="1" dirty="0">
                          <a:solidFill>
                            <a:schemeClr val="tx1"/>
                          </a:solidFill>
                          <a:effectLst/>
                          <a:latin typeface="+mn-lt"/>
                          <a:ea typeface="+mn-ea"/>
                          <a:cs typeface="+mn-cs"/>
                        </a:rPr>
                        <a:t>Activité n°1 : </a:t>
                      </a:r>
                      <a:r>
                        <a:rPr lang="fr-FR" sz="1200" dirty="0">
                          <a:solidFill>
                            <a:schemeClr val="tx1"/>
                          </a:solidFill>
                          <a:effectLst/>
                          <a:latin typeface="+mn-lt"/>
                          <a:ea typeface="+mn-ea"/>
                          <a:cs typeface="+mn-cs"/>
                        </a:rPr>
                        <a:t>Analyser le système actuel d'auto-évaluation des établissements de formation professionnelle et proposer les ajustements nécessaires ; </a:t>
                      </a:r>
                    </a:p>
                    <a:p>
                      <a:pPr marL="85725" lvl="0" indent="0"/>
                      <a:r>
                        <a:rPr lang="fr-FR" sz="1200" b="1" dirty="0">
                          <a:solidFill>
                            <a:schemeClr val="tx1"/>
                          </a:solidFill>
                          <a:effectLst/>
                          <a:latin typeface="+mn-lt"/>
                          <a:ea typeface="+mn-ea"/>
                          <a:cs typeface="+mn-cs"/>
                        </a:rPr>
                        <a:t>Activité n°2 : </a:t>
                      </a:r>
                    </a:p>
                    <a:p>
                      <a:pPr marL="180975" lvl="0" indent="-95250">
                        <a:buFont typeface="Arial" panose="020B0604020202020204" pitchFamily="34" charset="0"/>
                        <a:buChar char="•"/>
                      </a:pPr>
                      <a:r>
                        <a:rPr lang="fr-FR" sz="1200" dirty="0">
                          <a:solidFill>
                            <a:schemeClr val="tx1"/>
                          </a:solidFill>
                          <a:effectLst/>
                          <a:latin typeface="+mn-lt"/>
                          <a:ea typeface="+mn-ea"/>
                          <a:cs typeface="+mn-cs"/>
                        </a:rPr>
                        <a:t>Etablir la procédure d’évaluation externe des EFP y compris les documents à consulter et les personnes à rencontrer et Identifier/pondérer les indicateurs clés à vérifier. Cela devra aboutir à la production d’un référentiel d’évaluation externe des établissements de formation ; </a:t>
                      </a:r>
                    </a:p>
                    <a:p>
                      <a:pPr marL="180975" indent="-95250">
                        <a:buFont typeface="Arial" panose="020B0604020202020204" pitchFamily="34" charset="0"/>
                        <a:buChar char="•"/>
                      </a:pPr>
                      <a:r>
                        <a:rPr lang="fr-FR" sz="1200" dirty="0">
                          <a:solidFill>
                            <a:schemeClr val="tx1"/>
                          </a:solidFill>
                          <a:effectLst/>
                          <a:latin typeface="+mn-lt"/>
                          <a:ea typeface="+mn-ea"/>
                          <a:cs typeface="+mn-cs"/>
                        </a:rPr>
                        <a:t>Définir le processus d’évaluation externe des établissements de formation depuis la réception du rapport d'autoévaluation jusqu'à la production et la publication des résultats d’évaluation (avis, délais, retour des résultats, publication des résultats, etc.). Cela devra aboutir à la production d’un guide d’évaluation externe des établissements de formation. </a:t>
                      </a:r>
                    </a:p>
                    <a:p>
                      <a:pPr marL="180975" indent="-95250">
                        <a:buFont typeface="Arial" panose="020B0604020202020204" pitchFamily="34" charset="0"/>
                        <a:buChar char="•"/>
                      </a:pPr>
                      <a:r>
                        <a:rPr lang="fr-FR" sz="1200" dirty="0">
                          <a:solidFill>
                            <a:schemeClr val="tx1"/>
                          </a:solidFill>
                          <a:effectLst/>
                          <a:latin typeface="+mn-lt"/>
                          <a:ea typeface="+mn-ea"/>
                          <a:cs typeface="+mn-cs"/>
                        </a:rPr>
                        <a:t>Proposer des scénarii pour la conduite et l’opérationnalisation de l’évaluation externe </a:t>
                      </a:r>
                    </a:p>
                    <a:p>
                      <a:pPr marL="85725" lvl="0" indent="0" fontAlgn="base" hangingPunct="0"/>
                      <a:endParaRPr lang="fr-FR" sz="1200" b="1" dirty="0">
                        <a:solidFill>
                          <a:schemeClr val="tx1"/>
                        </a:solidFill>
                        <a:effectLst/>
                        <a:latin typeface="+mn-lt"/>
                        <a:ea typeface="+mn-ea"/>
                        <a:cs typeface="+mn-cs"/>
                      </a:endParaRPr>
                    </a:p>
                    <a:p>
                      <a:pPr marL="85725" lvl="0" indent="0" fontAlgn="base" hangingPunct="0"/>
                      <a:r>
                        <a:rPr lang="fr-FR" sz="1200" b="1" dirty="0">
                          <a:solidFill>
                            <a:schemeClr val="tx1"/>
                          </a:solidFill>
                          <a:effectLst/>
                          <a:latin typeface="+mn-lt"/>
                          <a:ea typeface="+mn-ea"/>
                          <a:cs typeface="+mn-cs"/>
                        </a:rPr>
                        <a:t>Activité n°3 : </a:t>
                      </a:r>
                      <a:r>
                        <a:rPr lang="fr-FR" sz="1200" dirty="0">
                          <a:solidFill>
                            <a:schemeClr val="tx1"/>
                          </a:solidFill>
                          <a:effectLst/>
                          <a:latin typeface="+mn-lt"/>
                          <a:ea typeface="+mn-ea"/>
                          <a:cs typeface="+mn-cs"/>
                        </a:rPr>
                        <a:t>Etablir la procédure et produire les outils de positionnement, par rapport au référentiel, des établissements sur la base des résultats de l’auto-évaluation et de l’évaluation externe. Il ne s’agit pas de classer les EFP mais de les positionner par rapport au référentiel et par catégorie. Cette activité devra aboutir à la production d’un manuel des procédures de positionnement des établissements de formation professionnelle ; </a:t>
                      </a:r>
                    </a:p>
                    <a:p>
                      <a:pPr marL="85725" lvl="0" indent="0" fontAlgn="base" hangingPunct="0"/>
                      <a:endParaRPr lang="fr-FR" sz="1200" b="1" dirty="0">
                        <a:solidFill>
                          <a:schemeClr val="tx1"/>
                        </a:solidFill>
                        <a:effectLst/>
                        <a:latin typeface="+mn-lt"/>
                        <a:ea typeface="+mn-ea"/>
                        <a:cs typeface="+mn-cs"/>
                      </a:endParaRPr>
                    </a:p>
                    <a:p>
                      <a:pPr marL="85725" lvl="0" indent="0" fontAlgn="base" hangingPunct="0"/>
                      <a:r>
                        <a:rPr lang="fr-FR" sz="1200" b="1" dirty="0">
                          <a:solidFill>
                            <a:schemeClr val="tx1"/>
                          </a:solidFill>
                          <a:effectLst/>
                          <a:latin typeface="+mn-lt"/>
                          <a:ea typeface="+mn-ea"/>
                          <a:cs typeface="+mn-cs"/>
                        </a:rPr>
                        <a:t>Activité n°4 : </a:t>
                      </a:r>
                      <a:r>
                        <a:rPr lang="fr-FR" sz="1200" dirty="0">
                          <a:solidFill>
                            <a:schemeClr val="tx1"/>
                          </a:solidFill>
                          <a:effectLst/>
                          <a:latin typeface="+mn-lt"/>
                          <a:ea typeface="+mn-ea"/>
                          <a:cs typeface="+mn-cs"/>
                        </a:rPr>
                        <a:t>Mener l’expérimentation au niveau d’un échantillon de 30 (2 par Opérateur de formation) établissements de formation professionnelle </a:t>
                      </a: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indent="0" algn="l">
                        <a:lnSpc>
                          <a:spcPct val="107000"/>
                        </a:lnSpc>
                        <a:spcAft>
                          <a:spcPts val="0"/>
                        </a:spcAft>
                      </a:pPr>
                      <a:r>
                        <a:rPr lang="fr-FR" sz="1300" b="1" dirty="0">
                          <a:solidFill>
                            <a:schemeClr val="tx1"/>
                          </a:solidFill>
                          <a:effectLst/>
                          <a:latin typeface="Calibri" panose="020F0502020204030204" pitchFamily="34" charset="0"/>
                          <a:ea typeface="SimSun" panose="02010600030101010101" pitchFamily="2" charset="-122"/>
                          <a:cs typeface="Calibri" panose="020F0502020204030204" pitchFamily="34" charset="0"/>
                        </a:rPr>
                        <a:t>Livrable 2.1: </a:t>
                      </a:r>
                      <a:r>
                        <a:rPr lang="fr-FR" sz="1300" b="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Rapport de l’activité n°1 relative à l’analyse du système actuel d’autoévaluation et aux propositions d’ajustement </a:t>
                      </a:r>
                    </a:p>
                    <a:p>
                      <a:pPr marL="85725" indent="0" algn="l">
                        <a:lnSpc>
                          <a:spcPct val="107000"/>
                        </a:lnSpc>
                        <a:spcAft>
                          <a:spcPts val="0"/>
                        </a:spcAft>
                      </a:pPr>
                      <a:endParaRPr lang="fr-FR" sz="1300" b="1"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p>
                      <a:pPr marL="85725" indent="0" algn="l">
                        <a:lnSpc>
                          <a:spcPct val="107000"/>
                        </a:lnSpc>
                        <a:spcAft>
                          <a:spcPts val="0"/>
                        </a:spcAft>
                      </a:pPr>
                      <a:r>
                        <a:rPr lang="fr-FR" sz="1300" b="1" dirty="0">
                          <a:solidFill>
                            <a:schemeClr val="tx1"/>
                          </a:solidFill>
                          <a:effectLst/>
                          <a:latin typeface="Calibri" panose="020F0502020204030204" pitchFamily="34" charset="0"/>
                          <a:ea typeface="SimSun" panose="02010600030101010101" pitchFamily="2" charset="-122"/>
                          <a:cs typeface="Calibri" panose="020F0502020204030204" pitchFamily="34" charset="0"/>
                        </a:rPr>
                        <a:t>Livrable 2.2 : </a:t>
                      </a:r>
                      <a:r>
                        <a:rPr lang="fr-FR" sz="1300" b="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Rapport de l’activité n°2 relative au référentiel et au guide d’évaluation externe </a:t>
                      </a:r>
                    </a:p>
                    <a:p>
                      <a:pPr marL="85725" indent="0" algn="l">
                        <a:lnSpc>
                          <a:spcPct val="107000"/>
                        </a:lnSpc>
                        <a:spcAft>
                          <a:spcPts val="0"/>
                        </a:spcAft>
                      </a:pPr>
                      <a:endParaRPr lang="fr-FR" sz="1300" b="1"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p>
                      <a:pPr marL="85725" indent="0" algn="l">
                        <a:lnSpc>
                          <a:spcPct val="107000"/>
                        </a:lnSpc>
                        <a:spcAft>
                          <a:spcPts val="0"/>
                        </a:spcAft>
                      </a:pPr>
                      <a:r>
                        <a:rPr lang="fr-FR" sz="1300" b="1" dirty="0">
                          <a:solidFill>
                            <a:schemeClr val="tx1"/>
                          </a:solidFill>
                          <a:effectLst/>
                          <a:latin typeface="Calibri" panose="020F0502020204030204" pitchFamily="34" charset="0"/>
                          <a:ea typeface="SimSun" panose="02010600030101010101" pitchFamily="2" charset="-122"/>
                          <a:cs typeface="Calibri" panose="020F0502020204030204" pitchFamily="34" charset="0"/>
                        </a:rPr>
                        <a:t>Livrable 2.3 : </a:t>
                      </a:r>
                      <a:r>
                        <a:rPr lang="fr-FR" sz="1300" b="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Rapport de l’activité n°3 relative au manuel des procédures pour le positionnement des établissements de FP</a:t>
                      </a:r>
                    </a:p>
                    <a:p>
                      <a:pPr marL="85725" indent="0" algn="l">
                        <a:lnSpc>
                          <a:spcPct val="107000"/>
                        </a:lnSpc>
                        <a:spcAft>
                          <a:spcPts val="0"/>
                        </a:spcAft>
                      </a:pPr>
                      <a:endParaRPr lang="fr-FR" sz="1300" b="1"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p>
                      <a:pPr marL="85725" indent="0" algn="l">
                        <a:lnSpc>
                          <a:spcPct val="107000"/>
                        </a:lnSpc>
                        <a:spcAft>
                          <a:spcPts val="0"/>
                        </a:spcAft>
                      </a:pPr>
                      <a:r>
                        <a:rPr lang="fr-FR" sz="1300" b="1" dirty="0">
                          <a:solidFill>
                            <a:schemeClr val="tx1"/>
                          </a:solidFill>
                          <a:effectLst/>
                          <a:latin typeface="Calibri" panose="020F0502020204030204" pitchFamily="34" charset="0"/>
                          <a:ea typeface="SimSun" panose="02010600030101010101" pitchFamily="2" charset="-122"/>
                          <a:cs typeface="Calibri" panose="020F0502020204030204" pitchFamily="34" charset="0"/>
                        </a:rPr>
                        <a:t>Livrable 2.4 : </a:t>
                      </a:r>
                      <a:r>
                        <a:rPr lang="fr-FR" sz="1300" b="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Rapport des activités n°4 relative à l’expérimentation précisant les enseignements tirés et les pistes d’amélioration </a:t>
                      </a: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1295059"/>
                  </a:ext>
                </a:extLst>
              </a:tr>
              <a:tr h="1149144">
                <a:tc vMerge="1">
                  <a:txBody>
                    <a:bodyPr/>
                    <a:lstStyle/>
                    <a:p>
                      <a:endParaRPr lang="fr-FR" dirty="0"/>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marL="85725" marR="0" lvl="0" indent="0" defTabSz="914400" eaLnBrk="1" fontAlgn="base" latinLnBrk="0" hangingPunct="0">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latin typeface="+mn-lt"/>
                          <a:ea typeface="+mn-ea"/>
                          <a:cs typeface="+mn-cs"/>
                        </a:rPr>
                        <a:t>Activité n°5 : </a:t>
                      </a:r>
                      <a:r>
                        <a:rPr kumimoji="0" lang="fr-FR" sz="1200" b="0" i="0" u="none" strike="noStrike" kern="0" cap="none" spc="0" normalizeH="0" baseline="0" noProof="0" dirty="0">
                          <a:ln>
                            <a:noFill/>
                          </a:ln>
                          <a:solidFill>
                            <a:prstClr val="black"/>
                          </a:solidFill>
                          <a:effectLst/>
                          <a:uLnTx/>
                          <a:uFillTx/>
                          <a:latin typeface="+mn-lt"/>
                          <a:ea typeface="+mn-ea"/>
                          <a:cs typeface="+mn-cs"/>
                        </a:rPr>
                        <a:t>Mener des actions de renforcement des capacités au profit de 50 représentants des acteurs concernés du dispositif de la FP (SEFP, Opérateur de formation professionnelle, Etablissements, etc.). Cette formation concernera notamment les activités 2, 3 et 4 ;</a:t>
                      </a:r>
                    </a:p>
                    <a:p>
                      <a:pPr marL="85725" marR="0" lvl="0" indent="0" defTabSz="914400" eaLnBrk="1" fontAlgn="base" latinLnBrk="0" hangingPunct="0">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black"/>
                          </a:solidFill>
                          <a:effectLst/>
                          <a:uLnTx/>
                          <a:uFillTx/>
                          <a:latin typeface="+mn-lt"/>
                          <a:ea typeface="+mn-ea"/>
                          <a:cs typeface="+mn-cs"/>
                        </a:rPr>
                        <a:t>Activité n°6 : </a:t>
                      </a:r>
                      <a:r>
                        <a:rPr kumimoji="0" lang="fr-FR" sz="1200" b="0" i="0" u="none" strike="noStrike" kern="0" cap="none" spc="0" normalizeH="0" baseline="0" noProof="0" dirty="0">
                          <a:ln>
                            <a:noFill/>
                          </a:ln>
                          <a:solidFill>
                            <a:prstClr val="black"/>
                          </a:solidFill>
                          <a:effectLst/>
                          <a:uLnTx/>
                          <a:uFillTx/>
                          <a:latin typeface="+mn-lt"/>
                          <a:ea typeface="+mn-ea"/>
                          <a:cs typeface="+mn-cs"/>
                        </a:rPr>
                        <a:t>organiser un séminaire de partage et de restitution des travaux. L’organisation et la logistique seront assumées par le consultant qui devra préparer au préalable un rapport sur la démarche d’animation, les thématiques, les supports et l’évaluation à approuver par MCA-Morocco.</a:t>
                      </a:r>
                      <a:endParaRPr lang="fr-FR" sz="1400" b="0" kern="12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marR="0" lvl="0" indent="0" algn="l" defTabSz="914400" rtl="0" eaLnBrk="1" fontAlgn="auto" latinLnBrk="0" hangingPunct="1">
                        <a:lnSpc>
                          <a:spcPct val="100000"/>
                        </a:lnSpc>
                        <a:spcBef>
                          <a:spcPts val="0"/>
                        </a:spcBef>
                        <a:spcAft>
                          <a:spcPts val="0"/>
                        </a:spcAft>
                        <a:buClrTx/>
                        <a:buSzTx/>
                        <a:buFontTx/>
                        <a:buNone/>
                        <a:tabLst/>
                        <a:defRPr/>
                      </a:pPr>
                      <a:r>
                        <a:rPr lang="fr-FR" sz="1300" b="1" dirty="0">
                          <a:solidFill>
                            <a:schemeClr val="tx1"/>
                          </a:solidFill>
                          <a:effectLst/>
                          <a:latin typeface="Calibri" panose="020F0502020204030204" pitchFamily="34" charset="0"/>
                          <a:ea typeface="SimSun" panose="02010600030101010101" pitchFamily="2" charset="-122"/>
                          <a:cs typeface="Calibri" panose="020F0502020204030204" pitchFamily="34" charset="0"/>
                        </a:rPr>
                        <a:t>Livrable 2.5 : </a:t>
                      </a:r>
                      <a:r>
                        <a:rPr lang="fr-FR" sz="1300" b="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Rapport des activités n°5 et 6 relatives aux actions de renforcement des capacités et au séminaire de partage</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300" b="1" kern="12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8678456"/>
                  </a:ext>
                </a:extLst>
              </a:tr>
            </a:tbl>
          </a:graphicData>
        </a:graphic>
      </p:graphicFrame>
      <p:sp>
        <p:nvSpPr>
          <p:cNvPr id="10" name="Rectangle 9"/>
          <p:cNvSpPr/>
          <p:nvPr/>
        </p:nvSpPr>
        <p:spPr>
          <a:xfrm>
            <a:off x="214949" y="1024344"/>
            <a:ext cx="11727598" cy="315599"/>
          </a:xfrm>
          <a:prstGeom prst="rect">
            <a:avLst/>
          </a:prstGeom>
          <a:solidFill>
            <a:srgbClr val="FFC000"/>
          </a:solidFill>
        </p:spPr>
        <p:txBody>
          <a:bodyPr wrap="square">
            <a:spAutoFit/>
          </a:bodyPr>
          <a:lstStyle/>
          <a:p>
            <a:pPr marL="163532" algn="just">
              <a:spcBef>
                <a:spcPts val="544"/>
              </a:spcBef>
              <a:spcAft>
                <a:spcPts val="272"/>
              </a:spcAft>
              <a:tabLst>
                <a:tab pos="408255" algn="l"/>
              </a:tabLst>
            </a:pPr>
            <a:r>
              <a:rPr lang="fr-FR" sz="1451" b="1" dirty="0">
                <a:solidFill>
                  <a:srgbClr val="000000"/>
                </a:solidFill>
                <a:latin typeface="Arial" panose="020B0604020202020204" pitchFamily="34" charset="0"/>
                <a:ea typeface="SimSun" panose="02010600030101010101" pitchFamily="2" charset="-122"/>
                <a:cs typeface="Arial" panose="020B0604020202020204" pitchFamily="34" charset="0"/>
              </a:rPr>
              <a:t>Missions de base</a:t>
            </a:r>
            <a:endParaRPr lang="fr-FR" sz="1451" b="1" dirty="0">
              <a:latin typeface="Arial" panose="020B0604020202020204" pitchFamily="34" charset="0"/>
              <a:ea typeface="SimSun" panose="02010600030101010101" pitchFamily="2" charset="-122"/>
              <a:cs typeface="Arial" panose="020B0604020202020204" pitchFamily="34" charset="0"/>
            </a:endParaRPr>
          </a:p>
        </p:txBody>
      </p:sp>
      <p:sp>
        <p:nvSpPr>
          <p:cNvPr id="11" name="Parallelogram 6">
            <a:extLst>
              <a:ext uri="{FF2B5EF4-FFF2-40B4-BE49-F238E27FC236}">
                <a16:creationId xmlns:a16="http://schemas.microsoft.com/office/drawing/2014/main" id="{3826DCA4-84D6-456A-A499-0B3BE65A64B7}"/>
              </a:ext>
            </a:extLst>
          </p:cNvPr>
          <p:cNvSpPr/>
          <p:nvPr/>
        </p:nvSpPr>
        <p:spPr>
          <a:xfrm>
            <a:off x="239" y="557802"/>
            <a:ext cx="4916817" cy="321889"/>
          </a:xfrm>
          <a:prstGeom prst="parallelogram">
            <a:avLst>
              <a:gd name="adj" fmla="val 0"/>
            </a:avLst>
          </a:prstGeom>
          <a:solidFill>
            <a:srgbClr val="2683C6">
              <a:lumMod val="75000"/>
            </a:srgbClr>
          </a:solidFill>
          <a:ln w="25400" cap="flat" cmpd="sng" algn="ctr">
            <a:noFill/>
            <a:prstDash val="solid"/>
          </a:ln>
          <a:effectLst/>
        </p:spPr>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nSpc>
                <a:spcPct val="90000"/>
              </a:lnSpc>
              <a:spcBef>
                <a:spcPct val="0"/>
              </a:spcBef>
            </a:pPr>
            <a:r>
              <a:rPr lang="fr-FR" sz="1600" b="1" dirty="0">
                <a:solidFill>
                  <a:schemeClr val="bg1"/>
                </a:solidFill>
                <a:cs typeface="Sakkal Majalla" panose="02000000000000000000" pitchFamily="2" charset="-78"/>
              </a:rPr>
              <a:t>Missions/Activité/ Niveau d’effort &amp; livrables </a:t>
            </a:r>
          </a:p>
        </p:txBody>
      </p:sp>
      <p:sp>
        <p:nvSpPr>
          <p:cNvPr id="12" name="Rectangle 11"/>
          <p:cNvSpPr/>
          <p:nvPr/>
        </p:nvSpPr>
        <p:spPr>
          <a:xfrm>
            <a:off x="240" y="1"/>
            <a:ext cx="12191521" cy="395896"/>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400" b="1" dirty="0"/>
              <a:t>1. Volet Technique : </a:t>
            </a:r>
            <a:r>
              <a:rPr lang="fr-FR" sz="2400" b="1" dirty="0">
                <a:solidFill>
                  <a:srgbClr val="FFC000"/>
                </a:solidFill>
              </a:rPr>
              <a:t>Description de la prestation </a:t>
            </a:r>
          </a:p>
        </p:txBody>
      </p:sp>
    </p:spTree>
    <p:extLst>
      <p:ext uri="{BB962C8B-B14F-4D97-AF65-F5344CB8AC3E}">
        <p14:creationId xmlns:p14="http://schemas.microsoft.com/office/powerpoint/2010/main" val="7594362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22674" y="661066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14</a:t>
            </a:fld>
            <a:r>
              <a:rPr lang="fr-FR" sz="1270" b="1" dirty="0">
                <a:solidFill>
                  <a:schemeClr val="accent2">
                    <a:lumMod val="50000"/>
                  </a:schemeClr>
                </a:solidFill>
              </a:rPr>
              <a:t>-</a:t>
            </a:r>
          </a:p>
        </p:txBody>
      </p:sp>
      <p:graphicFrame>
        <p:nvGraphicFramePr>
          <p:cNvPr id="6" name="Tableau 5"/>
          <p:cNvGraphicFramePr>
            <a:graphicFrameLocks noGrp="1"/>
          </p:cNvGraphicFramePr>
          <p:nvPr>
            <p:extLst>
              <p:ext uri="{D42A27DB-BD31-4B8C-83A1-F6EECF244321}">
                <p14:modId xmlns:p14="http://schemas.microsoft.com/office/powerpoint/2010/main" val="1745795973"/>
              </p:ext>
            </p:extLst>
          </p:nvPr>
        </p:nvGraphicFramePr>
        <p:xfrm>
          <a:off x="146651" y="1707920"/>
          <a:ext cx="11888700" cy="5075448"/>
        </p:xfrm>
        <a:graphic>
          <a:graphicData uri="http://schemas.openxmlformats.org/drawingml/2006/table">
            <a:tbl>
              <a:tblPr/>
              <a:tblGrid>
                <a:gridCol w="1897022">
                  <a:extLst>
                    <a:ext uri="{9D8B030D-6E8A-4147-A177-3AD203B41FA5}">
                      <a16:colId xmlns:a16="http://schemas.microsoft.com/office/drawing/2014/main" val="4174833191"/>
                    </a:ext>
                  </a:extLst>
                </a:gridCol>
                <a:gridCol w="6780865">
                  <a:extLst>
                    <a:ext uri="{9D8B030D-6E8A-4147-A177-3AD203B41FA5}">
                      <a16:colId xmlns:a16="http://schemas.microsoft.com/office/drawing/2014/main" val="3365451405"/>
                    </a:ext>
                  </a:extLst>
                </a:gridCol>
                <a:gridCol w="3210813">
                  <a:extLst>
                    <a:ext uri="{9D8B030D-6E8A-4147-A177-3AD203B41FA5}">
                      <a16:colId xmlns:a16="http://schemas.microsoft.com/office/drawing/2014/main" val="2211118662"/>
                    </a:ext>
                  </a:extLst>
                </a:gridCol>
              </a:tblGrid>
              <a:tr h="215771">
                <a:tc>
                  <a:txBody>
                    <a:bodyPr/>
                    <a:lstStyle/>
                    <a:p>
                      <a:pPr algn="ctr">
                        <a:lnSpc>
                          <a:spcPct val="107000"/>
                        </a:lnSpc>
                        <a:spcAft>
                          <a:spcPts val="0"/>
                        </a:spcAft>
                      </a:pPr>
                      <a:r>
                        <a:rPr lang="en-US" sz="1400" b="1" i="1" dirty="0">
                          <a:solidFill>
                            <a:schemeClr val="tx1"/>
                          </a:solidFill>
                          <a:effectLst/>
                          <a:latin typeface="Calibri" panose="020F0502020204030204" pitchFamily="34" charset="0"/>
                          <a:ea typeface="SimSun" panose="02010600030101010101" pitchFamily="2" charset="-122"/>
                          <a:cs typeface="Calibri" panose="020F0502020204030204" pitchFamily="34" charset="0"/>
                        </a:rPr>
                        <a:t>Mission</a:t>
                      </a:r>
                      <a:endParaRPr lang="fr-FR" sz="14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fr-FR" sz="1400" b="1" i="1" dirty="0">
                          <a:solidFill>
                            <a:schemeClr val="tx1"/>
                          </a:solidFill>
                          <a:effectLst/>
                          <a:latin typeface="Calibri" panose="020F0502020204030204" pitchFamily="34" charset="0"/>
                          <a:ea typeface="SimSun" panose="02010600030101010101" pitchFamily="2" charset="-122"/>
                          <a:cs typeface="Calibri" panose="020F0502020204030204" pitchFamily="34" charset="0"/>
                        </a:rPr>
                        <a:t>Activités</a:t>
                      </a:r>
                      <a:endParaRPr lang="fr-FR" sz="14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fr-FR" sz="1400" b="1" i="1" noProof="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Livrables</a:t>
                      </a:r>
                      <a:endParaRPr lang="fr-FR" sz="14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extLst>
                  <a:ext uri="{0D108BD9-81ED-4DB2-BD59-A6C34878D82A}">
                    <a16:rowId xmlns:a16="http://schemas.microsoft.com/office/drawing/2014/main" val="4126742670"/>
                  </a:ext>
                </a:extLst>
              </a:tr>
              <a:tr h="1510367">
                <a:tc rowSpan="3">
                  <a:txBody>
                    <a:bodyPr/>
                    <a:lstStyle/>
                    <a:p>
                      <a:pPr algn="ctr">
                        <a:lnSpc>
                          <a:spcPct val="107000"/>
                        </a:lnSpc>
                        <a:spcAft>
                          <a:spcPts val="0"/>
                        </a:spcAft>
                      </a:pPr>
                      <a:r>
                        <a:rPr lang="fr-FR" sz="14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 </a:t>
                      </a:r>
                    </a:p>
                    <a:p>
                      <a:pPr algn="ctr">
                        <a:lnSpc>
                          <a:spcPct val="107000"/>
                        </a:lnSpc>
                        <a:spcAft>
                          <a:spcPts val="0"/>
                        </a:spcAft>
                      </a:pPr>
                      <a:r>
                        <a:rPr lang="fr-FR" sz="1400" b="1" u="sng"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Mission n°3 : </a:t>
                      </a:r>
                      <a:endParaRPr lang="fr-FR" sz="14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p>
                      <a:pPr algn="ctr">
                        <a:lnSpc>
                          <a:spcPct val="107000"/>
                        </a:lnSpc>
                        <a:spcAft>
                          <a:spcPts val="0"/>
                        </a:spcAft>
                      </a:pPr>
                      <a:endParaRPr lang="fr-FR" sz="14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p>
                      <a:pPr marL="85725" indent="0" algn="l">
                        <a:lnSpc>
                          <a:spcPct val="107000"/>
                        </a:lnSpc>
                        <a:spcAft>
                          <a:spcPts val="0"/>
                        </a:spcAft>
                      </a:pPr>
                      <a:r>
                        <a:rPr lang="fr-FR" sz="14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Elaboration de la norme qualité de la FP et de la procédure de labellisation des établissements de formation professionnelle</a:t>
                      </a: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marL="85725" lvl="0" indent="0" rtl="0"/>
                      <a:r>
                        <a:rPr lang="fr-FR" sz="1600" b="1" dirty="0">
                          <a:solidFill>
                            <a:schemeClr val="tx1"/>
                          </a:solidFill>
                          <a:effectLst/>
                          <a:latin typeface="+mn-lt"/>
                          <a:ea typeface="+mn-ea"/>
                          <a:cs typeface="+mn-cs"/>
                        </a:rPr>
                        <a:t>Activité n°1 : </a:t>
                      </a:r>
                      <a:r>
                        <a:rPr lang="fr-FR" sz="1600" dirty="0">
                          <a:solidFill>
                            <a:schemeClr val="tx1"/>
                          </a:solidFill>
                          <a:effectLst/>
                          <a:latin typeface="+mn-lt"/>
                          <a:ea typeface="+mn-ea"/>
                          <a:cs typeface="+mn-cs"/>
                        </a:rPr>
                        <a:t>Etudier et analyser les normes existantes : textes juridiques réglementant le dispositif de la FP, normes chez les opérateurs de formation notamment l'OFPPT, norme IMANOR, normes internationales… </a:t>
                      </a:r>
                      <a:endParaRPr lang="fr-FR" sz="1600" dirty="0">
                        <a:effectLst/>
                      </a:endParaRPr>
                    </a:p>
                    <a:p>
                      <a:pPr lvl="0" fontAlgn="base" hangingPunct="0"/>
                      <a:endParaRPr lang="fr-FR" sz="1600" b="1" dirty="0">
                        <a:solidFill>
                          <a:schemeClr val="tx1"/>
                        </a:solidFill>
                        <a:effectLst/>
                        <a:latin typeface="+mn-lt"/>
                        <a:ea typeface="+mn-ea"/>
                        <a:cs typeface="+mn-cs"/>
                      </a:endParaRPr>
                    </a:p>
                    <a:p>
                      <a:pPr marL="85725" lvl="0" indent="0" fontAlgn="base" hangingPunct="0"/>
                      <a:r>
                        <a:rPr lang="fr-FR" sz="1600" b="1" dirty="0">
                          <a:solidFill>
                            <a:schemeClr val="tx1"/>
                          </a:solidFill>
                          <a:effectLst/>
                          <a:latin typeface="+mn-lt"/>
                          <a:ea typeface="+mn-ea"/>
                          <a:cs typeface="+mn-cs"/>
                        </a:rPr>
                        <a:t>Activité n°2 : </a:t>
                      </a:r>
                      <a:r>
                        <a:rPr lang="fr-FR" sz="1600" dirty="0">
                          <a:solidFill>
                            <a:schemeClr val="tx1"/>
                          </a:solidFill>
                          <a:effectLst/>
                          <a:latin typeface="+mn-lt"/>
                          <a:ea typeface="+mn-ea"/>
                          <a:cs typeface="+mn-cs"/>
                        </a:rPr>
                        <a:t>Etablir une « norme qualité » spécifique aux établissements de formation professionnelle au Maroc </a:t>
                      </a:r>
                      <a:endParaRPr lang="fr-FR" sz="16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9607" marR="196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marR="0" lvl="0" indent="0" algn="just" defTabSz="914400" rtl="0" eaLnBrk="1" fontAlgn="auto" latinLnBrk="0" hangingPunct="1">
                        <a:lnSpc>
                          <a:spcPct val="107000"/>
                        </a:lnSpc>
                        <a:spcBef>
                          <a:spcPts val="0"/>
                        </a:spcBef>
                        <a:spcAft>
                          <a:spcPts val="0"/>
                        </a:spcAft>
                        <a:buClrTx/>
                        <a:buSzTx/>
                        <a:buFontTx/>
                        <a:buNone/>
                        <a:tabLst/>
                        <a:defRPr/>
                      </a:pPr>
                      <a:r>
                        <a:rPr lang="fr-FR" sz="1400" b="1" dirty="0">
                          <a:solidFill>
                            <a:schemeClr val="tx1"/>
                          </a:solidFill>
                          <a:effectLst/>
                          <a:latin typeface="+mn-lt"/>
                          <a:ea typeface="+mn-ea"/>
                          <a:cs typeface="+mn-cs"/>
                        </a:rPr>
                        <a:t>Livrable 3.1: </a:t>
                      </a:r>
                      <a:r>
                        <a:rPr lang="fr-FR" sz="1400" b="0" dirty="0">
                          <a:solidFill>
                            <a:schemeClr val="tx1"/>
                          </a:solidFill>
                          <a:effectLst/>
                          <a:latin typeface="+mn-lt"/>
                          <a:ea typeface="+mn-ea"/>
                          <a:cs typeface="+mn-cs"/>
                        </a:rPr>
                        <a:t>Rapport des activités n°1 et n°2 relatives à la norme qualité de la FP</a:t>
                      </a:r>
                      <a:r>
                        <a:rPr lang="fr-FR" sz="1400" b="1" dirty="0">
                          <a:solidFill>
                            <a:schemeClr val="tx1"/>
                          </a:solidFill>
                          <a:effectLst/>
                          <a:latin typeface="+mn-lt"/>
                          <a:ea typeface="+mn-ea"/>
                          <a:cs typeface="+mn-cs"/>
                        </a:rPr>
                        <a:t> </a:t>
                      </a:r>
                    </a:p>
                    <a:p>
                      <a:pPr algn="just">
                        <a:lnSpc>
                          <a:spcPct val="107000"/>
                        </a:lnSpc>
                        <a:spcAft>
                          <a:spcPts val="0"/>
                        </a:spcAft>
                      </a:pPr>
                      <a:endParaRPr lang="fr-FR" sz="1400" b="1"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1295059"/>
                  </a:ext>
                </a:extLst>
              </a:tr>
              <a:tr h="789977">
                <a:tc vMerge="1">
                  <a:txBody>
                    <a:bodyPr/>
                    <a:lstStyle/>
                    <a:p>
                      <a:pPr algn="ctr">
                        <a:lnSpc>
                          <a:spcPct val="107000"/>
                        </a:lnSpc>
                        <a:spcAft>
                          <a:spcPts val="0"/>
                        </a:spcAft>
                      </a:pPr>
                      <a:endParaRPr lang="fr-FR" sz="14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marL="85725" marR="0" lvl="0" indent="0" algn="l" defTabSz="914400" eaLnBrk="1" fontAlgn="auto" latinLnBrk="0" hangingPunct="1">
                        <a:lnSpc>
                          <a:spcPct val="107000"/>
                        </a:lnSpc>
                        <a:spcBef>
                          <a:spcPts val="0"/>
                        </a:spcBef>
                        <a:spcAft>
                          <a:spcPts val="0"/>
                        </a:spcAft>
                        <a:buClrTx/>
                        <a:buSzTx/>
                        <a:buFont typeface="Arial" panose="020B0604020202020204" pitchFamily="34" charset="0"/>
                        <a:buNone/>
                        <a:tabLst/>
                        <a:defRPr/>
                      </a:pPr>
                      <a:r>
                        <a:rPr lang="fr-FR" sz="1600" b="1" dirty="0">
                          <a:solidFill>
                            <a:schemeClr val="tx1"/>
                          </a:solidFill>
                          <a:effectLst/>
                          <a:latin typeface="+mn-lt"/>
                          <a:ea typeface="+mn-ea"/>
                          <a:cs typeface="+mn-cs"/>
                        </a:rPr>
                        <a:t>Activité n°3 : </a:t>
                      </a:r>
                      <a:r>
                        <a:rPr lang="fr-FR" sz="1600" dirty="0">
                          <a:solidFill>
                            <a:schemeClr val="tx1"/>
                          </a:solidFill>
                          <a:effectLst/>
                          <a:latin typeface="+mn-lt"/>
                          <a:ea typeface="+mn-ea"/>
                          <a:cs typeface="+mn-cs"/>
                        </a:rPr>
                        <a:t>Définir les procédures et les outils pour vérifier la conformité par rapport aux normes de qualité et établir un système de labellisation des EFP </a:t>
                      </a:r>
                      <a:endParaRPr lang="fr-FR" sz="16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9607" marR="196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8900" marR="0" lvl="0" indent="0" algn="just" defTabSz="914400" eaLnBrk="1" fontAlgn="auto" latinLnBrk="0" hangingPunct="1">
                        <a:lnSpc>
                          <a:spcPct val="107000"/>
                        </a:lnSpc>
                        <a:spcBef>
                          <a:spcPts val="0"/>
                        </a:spcBef>
                        <a:spcAft>
                          <a:spcPts val="0"/>
                        </a:spcAft>
                        <a:buClrTx/>
                        <a:buSzTx/>
                        <a:buFontTx/>
                        <a:buNone/>
                        <a:tabLst/>
                        <a:defRPr/>
                      </a:pPr>
                      <a:r>
                        <a:rPr lang="fr-FR" sz="1400" b="1" dirty="0">
                          <a:solidFill>
                            <a:schemeClr val="tx1"/>
                          </a:solidFill>
                          <a:effectLst/>
                          <a:latin typeface="+mn-lt"/>
                          <a:ea typeface="+mn-ea"/>
                          <a:cs typeface="+mn-cs"/>
                        </a:rPr>
                        <a:t>Livrable 3.2 : </a:t>
                      </a:r>
                      <a:r>
                        <a:rPr lang="fr-FR" sz="1400" b="0" dirty="0">
                          <a:solidFill>
                            <a:schemeClr val="tx1"/>
                          </a:solidFill>
                          <a:effectLst/>
                          <a:latin typeface="+mn-lt"/>
                          <a:ea typeface="+mn-ea"/>
                          <a:cs typeface="+mn-cs"/>
                        </a:rPr>
                        <a:t>Rapport de l’activité n°3 relative au système de labellisation des EFP </a:t>
                      </a:r>
                    </a:p>
                    <a:p>
                      <a:pPr marL="88900" indent="0" algn="just">
                        <a:lnSpc>
                          <a:spcPct val="107000"/>
                        </a:lnSpc>
                        <a:spcAft>
                          <a:spcPts val="0"/>
                        </a:spcAft>
                      </a:pPr>
                      <a:endParaRPr lang="fr-FR" sz="1400" b="1"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7496932"/>
                  </a:ext>
                </a:extLst>
              </a:tr>
              <a:tr h="1644048">
                <a:tc vMerge="1">
                  <a:txBody>
                    <a:bodyPr/>
                    <a:lstStyle/>
                    <a:p>
                      <a:pPr algn="ctr">
                        <a:lnSpc>
                          <a:spcPct val="107000"/>
                        </a:lnSpc>
                        <a:spcAft>
                          <a:spcPts val="0"/>
                        </a:spcAft>
                      </a:pPr>
                      <a:endParaRPr lang="fr-FR" sz="14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marL="85725" lvl="0" indent="0" fontAlgn="base" hangingPunct="0"/>
                      <a:r>
                        <a:rPr lang="fr-FR" sz="1600" b="1" dirty="0">
                          <a:solidFill>
                            <a:schemeClr val="tx1"/>
                          </a:solidFill>
                          <a:effectLst/>
                          <a:latin typeface="+mn-lt"/>
                          <a:ea typeface="+mn-ea"/>
                          <a:cs typeface="+mn-cs"/>
                        </a:rPr>
                        <a:t>Activité n°4 : </a:t>
                      </a:r>
                      <a:r>
                        <a:rPr lang="fr-FR" sz="1600" dirty="0">
                          <a:solidFill>
                            <a:schemeClr val="tx1"/>
                          </a:solidFill>
                          <a:effectLst/>
                          <a:latin typeface="+mn-lt"/>
                          <a:ea typeface="+mn-ea"/>
                          <a:cs typeface="+mn-cs"/>
                        </a:rPr>
                        <a:t>Mener des actions de renforcement des capacités au profit des acteurs concernés du dispositif de la FP (50 personnes représentants le SEFP, les Opérateurs de formation professionnelle, les EFP, etc.). Cette formation concernera notamment les activités 2, 3 et 4. </a:t>
                      </a:r>
                    </a:p>
                    <a:p>
                      <a:pPr lvl="0" fontAlgn="base" hangingPunct="0"/>
                      <a:endParaRPr lang="fr-FR" sz="1600" b="1" dirty="0">
                        <a:solidFill>
                          <a:schemeClr val="tx1"/>
                        </a:solidFill>
                        <a:effectLst/>
                        <a:latin typeface="+mn-lt"/>
                        <a:ea typeface="+mn-ea"/>
                        <a:cs typeface="+mn-cs"/>
                      </a:endParaRPr>
                    </a:p>
                    <a:p>
                      <a:pPr marL="85725" lvl="0" indent="0" fontAlgn="base" hangingPunct="0"/>
                      <a:r>
                        <a:rPr lang="fr-FR" sz="1600" b="1" dirty="0">
                          <a:solidFill>
                            <a:schemeClr val="tx1"/>
                          </a:solidFill>
                          <a:effectLst/>
                          <a:latin typeface="+mn-lt"/>
                          <a:ea typeface="+mn-ea"/>
                          <a:cs typeface="+mn-cs"/>
                        </a:rPr>
                        <a:t>Activité n°5 :</a:t>
                      </a:r>
                      <a:r>
                        <a:rPr lang="fr-FR" sz="1600" dirty="0">
                          <a:solidFill>
                            <a:schemeClr val="tx1"/>
                          </a:solidFill>
                          <a:effectLst/>
                          <a:latin typeface="+mn-lt"/>
                          <a:ea typeface="+mn-ea"/>
                          <a:cs typeface="+mn-cs"/>
                        </a:rPr>
                        <a:t> organiser un séminaire de partage et de restitution des travaux: l’organisation et la logistique seront assumées par le consultant qui devra préparer au préalable un rapport sur la démarche d’animation, les thématiques, les supports et l’évaluation à approuver par MCA.</a:t>
                      </a:r>
                    </a:p>
                    <a:p>
                      <a:pPr marL="0" indent="0" algn="l">
                        <a:lnSpc>
                          <a:spcPct val="107000"/>
                        </a:lnSpc>
                        <a:spcAft>
                          <a:spcPts val="0"/>
                        </a:spcAft>
                        <a:buFont typeface="Arial" panose="020B0604020202020204" pitchFamily="34" charset="0"/>
                        <a:buNone/>
                      </a:pPr>
                      <a:endParaRPr lang="fr-FR" sz="16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9607" marR="196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lvl="0" indent="0"/>
                      <a:r>
                        <a:rPr lang="fr-FR" sz="1400" b="1" dirty="0">
                          <a:solidFill>
                            <a:schemeClr val="tx1"/>
                          </a:solidFill>
                          <a:effectLst/>
                          <a:latin typeface="+mn-lt"/>
                          <a:ea typeface="+mn-ea"/>
                          <a:cs typeface="+mn-cs"/>
                        </a:rPr>
                        <a:t>Livrable 3.3 : </a:t>
                      </a:r>
                      <a:r>
                        <a:rPr lang="fr-FR" sz="1400" b="0" dirty="0">
                          <a:solidFill>
                            <a:schemeClr val="tx1"/>
                          </a:solidFill>
                          <a:effectLst/>
                          <a:latin typeface="+mn-lt"/>
                          <a:ea typeface="+mn-ea"/>
                          <a:cs typeface="+mn-cs"/>
                        </a:rPr>
                        <a:t>Rapport des activités n°4 et n°5 relatives aux actions de renforcement des capacités et au séminaire de partage</a:t>
                      </a:r>
                    </a:p>
                    <a:p>
                      <a:pPr marL="88900" indent="0" algn="just">
                        <a:lnSpc>
                          <a:spcPct val="107000"/>
                        </a:lnSpc>
                        <a:spcAft>
                          <a:spcPts val="0"/>
                        </a:spcAft>
                      </a:pPr>
                      <a:endParaRPr lang="fr-FR" sz="14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16634261"/>
                  </a:ext>
                </a:extLst>
              </a:tr>
            </a:tbl>
          </a:graphicData>
        </a:graphic>
      </p:graphicFrame>
      <p:sp>
        <p:nvSpPr>
          <p:cNvPr id="7" name="Rectangle 6"/>
          <p:cNvSpPr/>
          <p:nvPr/>
        </p:nvSpPr>
        <p:spPr>
          <a:xfrm>
            <a:off x="146650" y="1371413"/>
            <a:ext cx="11888701" cy="315599"/>
          </a:xfrm>
          <a:prstGeom prst="rect">
            <a:avLst/>
          </a:prstGeom>
          <a:solidFill>
            <a:srgbClr val="FFC000"/>
          </a:solidFill>
        </p:spPr>
        <p:txBody>
          <a:bodyPr wrap="square">
            <a:spAutoFit/>
          </a:bodyPr>
          <a:lstStyle/>
          <a:p>
            <a:pPr marL="163532" algn="just">
              <a:spcBef>
                <a:spcPts val="544"/>
              </a:spcBef>
              <a:spcAft>
                <a:spcPts val="272"/>
              </a:spcAft>
              <a:tabLst>
                <a:tab pos="408255" algn="l"/>
              </a:tabLst>
            </a:pPr>
            <a:r>
              <a:rPr lang="fr-FR" sz="1451" b="1" dirty="0">
                <a:solidFill>
                  <a:srgbClr val="000000"/>
                </a:solidFill>
                <a:latin typeface="Arial" panose="020B0604020202020204" pitchFamily="34" charset="0"/>
                <a:ea typeface="SimSun" panose="02010600030101010101" pitchFamily="2" charset="-122"/>
                <a:cs typeface="Arial" panose="020B0604020202020204" pitchFamily="34" charset="0"/>
              </a:rPr>
              <a:t>Missions de base</a:t>
            </a:r>
            <a:endParaRPr lang="fr-FR" sz="1451" b="1" dirty="0">
              <a:latin typeface="Arial" panose="020B0604020202020204" pitchFamily="34" charset="0"/>
              <a:ea typeface="SimSun" panose="02010600030101010101" pitchFamily="2" charset="-122"/>
              <a:cs typeface="Arial" panose="020B0604020202020204" pitchFamily="34" charset="0"/>
            </a:endParaRPr>
          </a:p>
        </p:txBody>
      </p:sp>
      <p:sp>
        <p:nvSpPr>
          <p:cNvPr id="9" name="Parallelogram 6">
            <a:extLst>
              <a:ext uri="{FF2B5EF4-FFF2-40B4-BE49-F238E27FC236}">
                <a16:creationId xmlns:a16="http://schemas.microsoft.com/office/drawing/2014/main" id="{3826DCA4-84D6-456A-A499-0B3BE65A64B7}"/>
              </a:ext>
            </a:extLst>
          </p:cNvPr>
          <p:cNvSpPr/>
          <p:nvPr/>
        </p:nvSpPr>
        <p:spPr>
          <a:xfrm>
            <a:off x="241" y="737806"/>
            <a:ext cx="3148401" cy="382130"/>
          </a:xfrm>
          <a:prstGeom prst="parallelogram">
            <a:avLst>
              <a:gd name="adj" fmla="val 2655"/>
            </a:avLst>
          </a:prstGeom>
          <a:solidFill>
            <a:srgbClr val="2683C6">
              <a:lumMod val="75000"/>
            </a:srgbClr>
          </a:solidFill>
          <a:ln w="25400" cap="flat" cmpd="sng" algn="ctr">
            <a:noFill/>
            <a:prstDash val="solid"/>
          </a:ln>
          <a:effectLst/>
        </p:spPr>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nSpc>
                <a:spcPct val="90000"/>
              </a:lnSpc>
              <a:spcBef>
                <a:spcPct val="0"/>
              </a:spcBef>
            </a:pPr>
            <a:r>
              <a:rPr lang="fr-FR" sz="1600" b="1" dirty="0">
                <a:solidFill>
                  <a:schemeClr val="bg1"/>
                </a:solidFill>
                <a:cs typeface="Sakkal Majalla" panose="02000000000000000000" pitchFamily="2" charset="-78"/>
              </a:rPr>
              <a:t>Missions/Activité/ livrables </a:t>
            </a:r>
          </a:p>
        </p:txBody>
      </p:sp>
      <p:sp>
        <p:nvSpPr>
          <p:cNvPr id="10" name="Rectangle 9"/>
          <p:cNvSpPr/>
          <p:nvPr/>
        </p:nvSpPr>
        <p:spPr>
          <a:xfrm>
            <a:off x="240" y="1"/>
            <a:ext cx="12191521" cy="37956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400" b="1" dirty="0"/>
              <a:t>1. Volet Technique : </a:t>
            </a:r>
            <a:r>
              <a:rPr lang="fr-FR" sz="2400" b="1" dirty="0">
                <a:solidFill>
                  <a:srgbClr val="FFC000"/>
                </a:solidFill>
              </a:rPr>
              <a:t>Description de la prestation </a:t>
            </a:r>
          </a:p>
        </p:txBody>
      </p:sp>
    </p:spTree>
    <p:extLst>
      <p:ext uri="{BB962C8B-B14F-4D97-AF65-F5344CB8AC3E}">
        <p14:creationId xmlns:p14="http://schemas.microsoft.com/office/powerpoint/2010/main" val="24481872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22674" y="661066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15</a:t>
            </a:fld>
            <a:r>
              <a:rPr lang="fr-FR" sz="1270" b="1" dirty="0">
                <a:solidFill>
                  <a:schemeClr val="accent2">
                    <a:lumMod val="50000"/>
                  </a:schemeClr>
                </a:solidFill>
              </a:rPr>
              <a:t>-</a:t>
            </a:r>
          </a:p>
        </p:txBody>
      </p:sp>
      <p:graphicFrame>
        <p:nvGraphicFramePr>
          <p:cNvPr id="6" name="Tableau 5"/>
          <p:cNvGraphicFramePr>
            <a:graphicFrameLocks noGrp="1"/>
          </p:cNvGraphicFramePr>
          <p:nvPr>
            <p:extLst>
              <p:ext uri="{D42A27DB-BD31-4B8C-83A1-F6EECF244321}">
                <p14:modId xmlns:p14="http://schemas.microsoft.com/office/powerpoint/2010/main" val="160442464"/>
              </p:ext>
            </p:extLst>
          </p:nvPr>
        </p:nvGraphicFramePr>
        <p:xfrm>
          <a:off x="146651" y="1837310"/>
          <a:ext cx="11888700" cy="3705615"/>
        </p:xfrm>
        <a:graphic>
          <a:graphicData uri="http://schemas.openxmlformats.org/drawingml/2006/table">
            <a:tbl>
              <a:tblPr/>
              <a:tblGrid>
                <a:gridCol w="1897022">
                  <a:extLst>
                    <a:ext uri="{9D8B030D-6E8A-4147-A177-3AD203B41FA5}">
                      <a16:colId xmlns:a16="http://schemas.microsoft.com/office/drawing/2014/main" val="4174833191"/>
                    </a:ext>
                  </a:extLst>
                </a:gridCol>
                <a:gridCol w="6780865">
                  <a:extLst>
                    <a:ext uri="{9D8B030D-6E8A-4147-A177-3AD203B41FA5}">
                      <a16:colId xmlns:a16="http://schemas.microsoft.com/office/drawing/2014/main" val="3365451405"/>
                    </a:ext>
                  </a:extLst>
                </a:gridCol>
                <a:gridCol w="3210813">
                  <a:extLst>
                    <a:ext uri="{9D8B030D-6E8A-4147-A177-3AD203B41FA5}">
                      <a16:colId xmlns:a16="http://schemas.microsoft.com/office/drawing/2014/main" val="2211118662"/>
                    </a:ext>
                  </a:extLst>
                </a:gridCol>
              </a:tblGrid>
              <a:tr h="215771">
                <a:tc>
                  <a:txBody>
                    <a:bodyPr/>
                    <a:lstStyle/>
                    <a:p>
                      <a:pPr algn="ctr">
                        <a:lnSpc>
                          <a:spcPct val="107000"/>
                        </a:lnSpc>
                        <a:spcAft>
                          <a:spcPts val="0"/>
                        </a:spcAft>
                      </a:pPr>
                      <a:r>
                        <a:rPr lang="en-US" sz="1400" b="1" i="1" dirty="0">
                          <a:solidFill>
                            <a:schemeClr val="tx1"/>
                          </a:solidFill>
                          <a:effectLst/>
                          <a:latin typeface="Calibri" panose="020F0502020204030204" pitchFamily="34" charset="0"/>
                          <a:ea typeface="SimSun" panose="02010600030101010101" pitchFamily="2" charset="-122"/>
                          <a:cs typeface="Calibri" panose="020F0502020204030204" pitchFamily="34" charset="0"/>
                        </a:rPr>
                        <a:t>Mission</a:t>
                      </a:r>
                      <a:endParaRPr lang="fr-FR" sz="14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fr-FR" sz="1400" b="1" i="1" dirty="0">
                          <a:solidFill>
                            <a:schemeClr val="tx1"/>
                          </a:solidFill>
                          <a:effectLst/>
                          <a:latin typeface="Calibri" panose="020F0502020204030204" pitchFamily="34" charset="0"/>
                          <a:ea typeface="SimSun" panose="02010600030101010101" pitchFamily="2" charset="-122"/>
                          <a:cs typeface="Calibri" panose="020F0502020204030204" pitchFamily="34" charset="0"/>
                        </a:rPr>
                        <a:t>Activités</a:t>
                      </a:r>
                      <a:endParaRPr lang="fr-FR" sz="14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fr-FR" sz="1400" b="1" i="1" noProof="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Livrables</a:t>
                      </a:r>
                      <a:endParaRPr lang="fr-FR" sz="14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extLst>
                  <a:ext uri="{0D108BD9-81ED-4DB2-BD59-A6C34878D82A}">
                    <a16:rowId xmlns:a16="http://schemas.microsoft.com/office/drawing/2014/main" val="4126742670"/>
                  </a:ext>
                </a:extLst>
              </a:tr>
              <a:tr h="1510367">
                <a:tc rowSpan="3">
                  <a:txBody>
                    <a:bodyPr/>
                    <a:lstStyle/>
                    <a:p>
                      <a:pPr algn="ctr">
                        <a:lnSpc>
                          <a:spcPct val="107000"/>
                        </a:lnSpc>
                        <a:spcAft>
                          <a:spcPts val="0"/>
                        </a:spcAft>
                      </a:pPr>
                      <a:r>
                        <a:rPr lang="fr-FR" sz="14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 </a:t>
                      </a:r>
                    </a:p>
                    <a:p>
                      <a:pPr algn="ctr">
                        <a:lnSpc>
                          <a:spcPct val="107000"/>
                        </a:lnSpc>
                        <a:spcAft>
                          <a:spcPts val="0"/>
                        </a:spcAft>
                      </a:pPr>
                      <a:r>
                        <a:rPr lang="fr-FR" sz="1400" b="1" u="sng"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Mission n°4 : </a:t>
                      </a:r>
                      <a:endParaRPr lang="fr-FR" sz="14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p>
                      <a:pPr algn="ctr">
                        <a:lnSpc>
                          <a:spcPct val="107000"/>
                        </a:lnSpc>
                        <a:spcAft>
                          <a:spcPts val="0"/>
                        </a:spcAft>
                      </a:pPr>
                      <a:endParaRPr lang="fr-FR" sz="14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p>
                      <a:pPr algn="l">
                        <a:lnSpc>
                          <a:spcPct val="107000"/>
                        </a:lnSpc>
                        <a:spcAft>
                          <a:spcPts val="0"/>
                        </a:spcAft>
                      </a:pPr>
                      <a:r>
                        <a:rPr lang="fr-FR" sz="14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Concevoir un système d’assurance qualité modèle systématique, récurent et formalisé </a:t>
                      </a: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marL="85725" lvl="0" indent="0" rtl="0"/>
                      <a:r>
                        <a:rPr lang="fr-FR" sz="1400" b="1" dirty="0">
                          <a:solidFill>
                            <a:schemeClr val="tx1"/>
                          </a:solidFill>
                          <a:effectLst/>
                          <a:latin typeface="+mn-lt"/>
                          <a:ea typeface="+mn-ea"/>
                          <a:cs typeface="+mn-cs"/>
                        </a:rPr>
                        <a:t>Activité n°1 : </a:t>
                      </a:r>
                      <a:r>
                        <a:rPr lang="fr-FR" sz="1800" dirty="0">
                          <a:solidFill>
                            <a:schemeClr val="tx1"/>
                          </a:solidFill>
                          <a:effectLst/>
                          <a:latin typeface="+mn-lt"/>
                          <a:ea typeface="+mn-ea"/>
                          <a:cs typeface="+mn-cs"/>
                        </a:rPr>
                        <a:t>proposer des scénarii d’un plan d’assurance qualité intégrant les différentes composantes suscitées. L’architecture du système proposé, le fonctionnement, les procédures, les outils, les rôles et les responsabilités des acteurs doivent être bien explicités.</a:t>
                      </a:r>
                      <a:endParaRPr lang="fr-FR" sz="1400" dirty="0">
                        <a:effectLst/>
                      </a:endParaRPr>
                    </a:p>
                  </a:txBody>
                  <a:tcPr marL="19607" marR="196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marR="0" lvl="0" indent="0" algn="l" defTabSz="914400" rtl="0" eaLnBrk="1" fontAlgn="auto" latinLnBrk="0" hangingPunct="1">
                        <a:lnSpc>
                          <a:spcPct val="107000"/>
                        </a:lnSpc>
                        <a:spcBef>
                          <a:spcPts val="0"/>
                        </a:spcBef>
                        <a:spcAft>
                          <a:spcPts val="0"/>
                        </a:spcAft>
                        <a:buClrTx/>
                        <a:buSzTx/>
                        <a:buFontTx/>
                        <a:buNone/>
                        <a:tabLst/>
                        <a:defRPr/>
                      </a:pPr>
                      <a:r>
                        <a:rPr lang="fr-FR" sz="1400" b="0" dirty="0">
                          <a:solidFill>
                            <a:schemeClr val="tx1"/>
                          </a:solidFill>
                          <a:effectLst/>
                          <a:latin typeface="+mn-lt"/>
                          <a:ea typeface="+mn-ea"/>
                          <a:cs typeface="+mn-cs"/>
                        </a:rPr>
                        <a:t>Livrable 4.1: Rapport de l’activité n°1 relative au plan d’assurance qualité de la FP </a:t>
                      </a:r>
                      <a:endParaRPr lang="fr-FR" sz="14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1295059"/>
                  </a:ext>
                </a:extLst>
              </a:tr>
              <a:tr h="789977">
                <a:tc vMerge="1">
                  <a:txBody>
                    <a:bodyPr/>
                    <a:lstStyle/>
                    <a:p>
                      <a:pPr algn="ctr">
                        <a:lnSpc>
                          <a:spcPct val="107000"/>
                        </a:lnSpc>
                        <a:spcAft>
                          <a:spcPts val="0"/>
                        </a:spcAft>
                      </a:pPr>
                      <a:endParaRPr lang="fr-FR" sz="14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marL="85725" lvl="0" indent="0" rtl="0"/>
                      <a:r>
                        <a:rPr lang="fr-FR" sz="1400" b="1" dirty="0">
                          <a:solidFill>
                            <a:schemeClr val="tx1"/>
                          </a:solidFill>
                          <a:effectLst/>
                          <a:latin typeface="+mn-lt"/>
                          <a:ea typeface="+mn-ea"/>
                          <a:cs typeface="+mn-cs"/>
                        </a:rPr>
                        <a:t>Activité n°2 : </a:t>
                      </a:r>
                      <a:r>
                        <a:rPr lang="fr-FR" sz="1800" dirty="0">
                          <a:solidFill>
                            <a:schemeClr val="tx1"/>
                          </a:solidFill>
                          <a:effectLst/>
                          <a:latin typeface="+mn-lt"/>
                          <a:ea typeface="+mn-ea"/>
                          <a:cs typeface="+mn-cs"/>
                        </a:rPr>
                        <a:t>établir un plan de contrôle pour vérifier la conformité par rapport au plan d’assurance qualité.</a:t>
                      </a:r>
                      <a:endParaRPr lang="fr-FR" sz="1400" dirty="0">
                        <a:effectLst/>
                      </a:endParaRPr>
                    </a:p>
                  </a:txBody>
                  <a:tcPr marL="19607" marR="196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8900" marR="0" lvl="0" indent="0" algn="l" defTabSz="914400" eaLnBrk="1" fontAlgn="auto" latinLnBrk="0" hangingPunct="1">
                        <a:lnSpc>
                          <a:spcPct val="107000"/>
                        </a:lnSpc>
                        <a:spcBef>
                          <a:spcPts val="0"/>
                        </a:spcBef>
                        <a:spcAft>
                          <a:spcPts val="0"/>
                        </a:spcAft>
                        <a:buClrTx/>
                        <a:buSzTx/>
                        <a:buFontTx/>
                        <a:buNone/>
                        <a:tabLst/>
                        <a:defRPr/>
                      </a:pPr>
                      <a:r>
                        <a:rPr lang="fr-FR" sz="1400" b="1" dirty="0">
                          <a:solidFill>
                            <a:schemeClr val="tx1"/>
                          </a:solidFill>
                          <a:effectLst/>
                          <a:latin typeface="+mn-lt"/>
                          <a:ea typeface="+mn-ea"/>
                          <a:cs typeface="+mn-cs"/>
                        </a:rPr>
                        <a:t>Livrable 4.2 : </a:t>
                      </a:r>
                      <a:r>
                        <a:rPr lang="fr-FR" sz="1400" b="0" dirty="0">
                          <a:solidFill>
                            <a:schemeClr val="tx1"/>
                          </a:solidFill>
                          <a:effectLst/>
                          <a:latin typeface="+mn-lt"/>
                          <a:ea typeface="+mn-ea"/>
                          <a:cs typeface="+mn-cs"/>
                        </a:rPr>
                        <a:t>Rapport de l’activité n°2 relative au plan de contrôle </a:t>
                      </a:r>
                      <a:endParaRPr lang="fr-FR" sz="14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7496932"/>
                  </a:ext>
                </a:extLst>
              </a:tr>
              <a:tr h="1187085">
                <a:tc vMerge="1">
                  <a:txBody>
                    <a:bodyPr/>
                    <a:lstStyle/>
                    <a:p>
                      <a:pPr algn="ctr">
                        <a:lnSpc>
                          <a:spcPct val="107000"/>
                        </a:lnSpc>
                        <a:spcAft>
                          <a:spcPts val="0"/>
                        </a:spcAft>
                      </a:pPr>
                      <a:endParaRPr lang="fr-FR" sz="14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marL="85725" lvl="0" indent="0" fontAlgn="base" hangingPunct="0"/>
                      <a:r>
                        <a:rPr lang="fr-FR" sz="1400" b="1" dirty="0">
                          <a:solidFill>
                            <a:schemeClr val="tx1"/>
                          </a:solidFill>
                          <a:effectLst/>
                          <a:latin typeface="+mn-lt"/>
                          <a:ea typeface="+mn-ea"/>
                          <a:cs typeface="+mn-cs"/>
                        </a:rPr>
                        <a:t>Activité n°3 : E</a:t>
                      </a:r>
                      <a:r>
                        <a:rPr lang="fr-FR" sz="1800" dirty="0">
                          <a:solidFill>
                            <a:schemeClr val="tx1"/>
                          </a:solidFill>
                          <a:effectLst/>
                          <a:latin typeface="+mn-lt"/>
                          <a:ea typeface="+mn-ea"/>
                          <a:cs typeface="+mn-cs"/>
                        </a:rPr>
                        <a:t>tablir un plan d’action budgétisé pour la mise en place du scénario retenu.</a:t>
                      </a:r>
                      <a:endParaRPr lang="fr-FR" sz="14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9607" marR="196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lvl="0" indent="0" algn="l"/>
                      <a:r>
                        <a:rPr lang="fr-FR" sz="1400" b="1" dirty="0">
                          <a:solidFill>
                            <a:schemeClr val="tx1"/>
                          </a:solidFill>
                          <a:effectLst/>
                          <a:latin typeface="+mn-lt"/>
                          <a:ea typeface="+mn-ea"/>
                          <a:cs typeface="+mn-cs"/>
                        </a:rPr>
                        <a:t>Livrable 4.3 : </a:t>
                      </a:r>
                      <a:r>
                        <a:rPr lang="fr-FR" sz="1400" b="0" dirty="0">
                          <a:solidFill>
                            <a:schemeClr val="tx1"/>
                          </a:solidFill>
                          <a:effectLst/>
                          <a:latin typeface="+mn-lt"/>
                          <a:ea typeface="+mn-ea"/>
                          <a:cs typeface="+mn-cs"/>
                        </a:rPr>
                        <a:t>Rapport de l’activité n°3 relative au Plan d’action budgétisé pour la mise en place du scénario retenu.</a:t>
                      </a:r>
                      <a:endParaRPr lang="fr-FR" sz="14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16634261"/>
                  </a:ext>
                </a:extLst>
              </a:tr>
            </a:tbl>
          </a:graphicData>
        </a:graphic>
      </p:graphicFrame>
      <p:sp>
        <p:nvSpPr>
          <p:cNvPr id="7" name="Rectangle 6"/>
          <p:cNvSpPr/>
          <p:nvPr/>
        </p:nvSpPr>
        <p:spPr>
          <a:xfrm>
            <a:off x="146651" y="1500803"/>
            <a:ext cx="11880074" cy="315599"/>
          </a:xfrm>
          <a:prstGeom prst="rect">
            <a:avLst/>
          </a:prstGeom>
          <a:solidFill>
            <a:srgbClr val="FFC000"/>
          </a:solidFill>
        </p:spPr>
        <p:txBody>
          <a:bodyPr wrap="square">
            <a:spAutoFit/>
          </a:bodyPr>
          <a:lstStyle/>
          <a:p>
            <a:pPr marL="163532" algn="just">
              <a:spcBef>
                <a:spcPts val="544"/>
              </a:spcBef>
              <a:spcAft>
                <a:spcPts val="272"/>
              </a:spcAft>
              <a:tabLst>
                <a:tab pos="408255" algn="l"/>
              </a:tabLst>
            </a:pPr>
            <a:r>
              <a:rPr lang="fr-FR" sz="1451" b="1" dirty="0">
                <a:solidFill>
                  <a:srgbClr val="000000"/>
                </a:solidFill>
                <a:latin typeface="Arial" panose="020B0604020202020204" pitchFamily="34" charset="0"/>
                <a:ea typeface="SimSun" panose="02010600030101010101" pitchFamily="2" charset="-122"/>
                <a:cs typeface="Arial" panose="020B0604020202020204" pitchFamily="34" charset="0"/>
              </a:rPr>
              <a:t>Missions de base</a:t>
            </a:r>
            <a:endParaRPr lang="fr-FR" sz="1451" b="1" dirty="0">
              <a:latin typeface="Arial" panose="020B0604020202020204" pitchFamily="34" charset="0"/>
              <a:ea typeface="SimSun" panose="02010600030101010101" pitchFamily="2" charset="-122"/>
              <a:cs typeface="Arial" panose="020B0604020202020204" pitchFamily="34" charset="0"/>
            </a:endParaRPr>
          </a:p>
        </p:txBody>
      </p:sp>
      <p:sp>
        <p:nvSpPr>
          <p:cNvPr id="9" name="Parallelogram 6">
            <a:extLst>
              <a:ext uri="{FF2B5EF4-FFF2-40B4-BE49-F238E27FC236}">
                <a16:creationId xmlns:a16="http://schemas.microsoft.com/office/drawing/2014/main" id="{3826DCA4-84D6-456A-A499-0B3BE65A64B7}"/>
              </a:ext>
            </a:extLst>
          </p:cNvPr>
          <p:cNvSpPr/>
          <p:nvPr/>
        </p:nvSpPr>
        <p:spPr>
          <a:xfrm>
            <a:off x="240" y="762061"/>
            <a:ext cx="3130627" cy="382130"/>
          </a:xfrm>
          <a:prstGeom prst="parallelogram">
            <a:avLst>
              <a:gd name="adj" fmla="val 0"/>
            </a:avLst>
          </a:prstGeom>
          <a:solidFill>
            <a:srgbClr val="2683C6">
              <a:lumMod val="75000"/>
            </a:srgbClr>
          </a:solidFill>
          <a:ln w="25400" cap="flat" cmpd="sng" algn="ctr">
            <a:noFill/>
            <a:prstDash val="solid"/>
          </a:ln>
          <a:effectLst/>
        </p:spPr>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nSpc>
                <a:spcPct val="90000"/>
              </a:lnSpc>
              <a:spcBef>
                <a:spcPct val="0"/>
              </a:spcBef>
            </a:pPr>
            <a:r>
              <a:rPr lang="fr-FR" sz="1600" b="1" dirty="0">
                <a:solidFill>
                  <a:schemeClr val="bg1"/>
                </a:solidFill>
                <a:cs typeface="Sakkal Majalla" panose="02000000000000000000" pitchFamily="2" charset="-78"/>
              </a:rPr>
              <a:t>Missions/Activité/ livrables </a:t>
            </a:r>
          </a:p>
        </p:txBody>
      </p:sp>
      <p:sp>
        <p:nvSpPr>
          <p:cNvPr id="10" name="Rectangle 9"/>
          <p:cNvSpPr/>
          <p:nvPr/>
        </p:nvSpPr>
        <p:spPr>
          <a:xfrm>
            <a:off x="240" y="1"/>
            <a:ext cx="12191521" cy="40544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400" b="1" dirty="0"/>
              <a:t>1. Volet Technique : </a:t>
            </a:r>
            <a:r>
              <a:rPr lang="fr-FR" sz="2400" b="1" dirty="0">
                <a:solidFill>
                  <a:srgbClr val="FFC000"/>
                </a:solidFill>
              </a:rPr>
              <a:t>Description de la prestation </a:t>
            </a:r>
          </a:p>
        </p:txBody>
      </p:sp>
    </p:spTree>
    <p:extLst>
      <p:ext uri="{BB962C8B-B14F-4D97-AF65-F5344CB8AC3E}">
        <p14:creationId xmlns:p14="http://schemas.microsoft.com/office/powerpoint/2010/main" val="1139961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Tw Cen MT Condensed" panose="020B0606020104020203"/>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Tw Cen MT Condensed" panose="020B0606020104020203"/>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16</a:t>
            </a:fld>
            <a:r>
              <a:rPr kumimoji="0" lang="fr-FR" sz="1270" b="1" i="0" u="none" strike="noStrike" kern="1200" cap="none" spc="0" normalizeH="0" baseline="0" noProof="0" dirty="0">
                <a:ln>
                  <a:noFill/>
                </a:ln>
                <a:solidFill>
                  <a:srgbClr val="2683C6">
                    <a:lumMod val="50000"/>
                  </a:srgbClr>
                </a:solidFill>
                <a:effectLst/>
                <a:uLnTx/>
                <a:uFillTx/>
                <a:latin typeface="Tw Cen MT Condensed" panose="020B0606020104020203"/>
                <a:ea typeface="+mn-ea"/>
                <a:cs typeface="+mn-cs"/>
              </a:rPr>
              <a:t>-</a:t>
            </a:r>
          </a:p>
        </p:txBody>
      </p:sp>
      <p:sp>
        <p:nvSpPr>
          <p:cNvPr id="7" name="Rectangle 6"/>
          <p:cNvSpPr/>
          <p:nvPr/>
        </p:nvSpPr>
        <p:spPr>
          <a:xfrm>
            <a:off x="120770" y="1591255"/>
            <a:ext cx="11602528" cy="315599"/>
          </a:xfrm>
          <a:prstGeom prst="rect">
            <a:avLst/>
          </a:prstGeom>
          <a:solidFill>
            <a:srgbClr val="FFC000"/>
          </a:solidFill>
        </p:spPr>
        <p:txBody>
          <a:bodyPr wrap="square">
            <a:spAutoFit/>
          </a:bodyPr>
          <a:lstStyle/>
          <a:p>
            <a:pPr marL="163532" algn="just">
              <a:spcBef>
                <a:spcPts val="544"/>
              </a:spcBef>
              <a:spcAft>
                <a:spcPts val="272"/>
              </a:spcAft>
              <a:tabLst>
                <a:tab pos="408255" algn="l"/>
              </a:tabLst>
            </a:pPr>
            <a:r>
              <a:rPr lang="fr-FR" sz="1451" b="1" dirty="0">
                <a:solidFill>
                  <a:srgbClr val="000000"/>
                </a:solidFill>
                <a:latin typeface="Arial" panose="020B0604020202020204" pitchFamily="34" charset="0"/>
                <a:ea typeface="SimSun" panose="02010600030101010101" pitchFamily="2" charset="-122"/>
                <a:cs typeface="Arial" panose="020B0604020202020204" pitchFamily="34" charset="0"/>
              </a:rPr>
              <a:t>Missions de base</a:t>
            </a:r>
            <a:endParaRPr lang="fr-FR" sz="1451" b="1" dirty="0">
              <a:latin typeface="Arial" panose="020B0604020202020204" pitchFamily="34" charset="0"/>
              <a:ea typeface="SimSun" panose="02010600030101010101" pitchFamily="2" charset="-122"/>
              <a:cs typeface="Arial" panose="020B0604020202020204" pitchFamily="34" charset="0"/>
            </a:endParaRPr>
          </a:p>
        </p:txBody>
      </p:sp>
      <p:sp>
        <p:nvSpPr>
          <p:cNvPr id="9" name="Parallelogram 6">
            <a:extLst>
              <a:ext uri="{FF2B5EF4-FFF2-40B4-BE49-F238E27FC236}">
                <a16:creationId xmlns:a16="http://schemas.microsoft.com/office/drawing/2014/main" id="{3826DCA4-84D6-456A-A499-0B3BE65A64B7}"/>
              </a:ext>
            </a:extLst>
          </p:cNvPr>
          <p:cNvSpPr/>
          <p:nvPr/>
        </p:nvSpPr>
        <p:spPr>
          <a:xfrm>
            <a:off x="240" y="816552"/>
            <a:ext cx="3200160" cy="389477"/>
          </a:xfrm>
          <a:prstGeom prst="parallelogram">
            <a:avLst>
              <a:gd name="adj" fmla="val 0"/>
            </a:avLst>
          </a:prstGeom>
          <a:solidFill>
            <a:srgbClr val="2683C6">
              <a:lumMod val="75000"/>
            </a:srgbClr>
          </a:solidFill>
          <a:ln w="25400" cap="flat" cmpd="sng" algn="ctr">
            <a:noFill/>
            <a:prstDash val="solid"/>
          </a:ln>
          <a:effectLst/>
        </p:spPr>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nSpc>
                <a:spcPct val="90000"/>
              </a:lnSpc>
              <a:spcBef>
                <a:spcPct val="0"/>
              </a:spcBef>
            </a:pPr>
            <a:r>
              <a:rPr lang="fr-FR" sz="1600" b="1" dirty="0">
                <a:solidFill>
                  <a:schemeClr val="bg1"/>
                </a:solidFill>
                <a:cs typeface="Sakkal Majalla" panose="02000000000000000000" pitchFamily="2" charset="-78"/>
              </a:rPr>
              <a:t>Missions/Activité/ livrables </a:t>
            </a:r>
          </a:p>
        </p:txBody>
      </p:sp>
      <p:graphicFrame>
        <p:nvGraphicFramePr>
          <p:cNvPr id="10" name="Tableau 9"/>
          <p:cNvGraphicFramePr>
            <a:graphicFrameLocks noGrp="1"/>
          </p:cNvGraphicFramePr>
          <p:nvPr>
            <p:extLst>
              <p:ext uri="{D42A27DB-BD31-4B8C-83A1-F6EECF244321}">
                <p14:modId xmlns:p14="http://schemas.microsoft.com/office/powerpoint/2010/main" val="3283801836"/>
              </p:ext>
            </p:extLst>
          </p:nvPr>
        </p:nvGraphicFramePr>
        <p:xfrm>
          <a:off x="120769" y="1906854"/>
          <a:ext cx="11602528" cy="2751410"/>
        </p:xfrm>
        <a:graphic>
          <a:graphicData uri="http://schemas.openxmlformats.org/drawingml/2006/table">
            <a:tbl>
              <a:tblPr/>
              <a:tblGrid>
                <a:gridCol w="2725948">
                  <a:extLst>
                    <a:ext uri="{9D8B030D-6E8A-4147-A177-3AD203B41FA5}">
                      <a16:colId xmlns:a16="http://schemas.microsoft.com/office/drawing/2014/main" val="4174833191"/>
                    </a:ext>
                  </a:extLst>
                </a:gridCol>
                <a:gridCol w="6469811">
                  <a:extLst>
                    <a:ext uri="{9D8B030D-6E8A-4147-A177-3AD203B41FA5}">
                      <a16:colId xmlns:a16="http://schemas.microsoft.com/office/drawing/2014/main" val="3365451405"/>
                    </a:ext>
                  </a:extLst>
                </a:gridCol>
                <a:gridCol w="2406769">
                  <a:extLst>
                    <a:ext uri="{9D8B030D-6E8A-4147-A177-3AD203B41FA5}">
                      <a16:colId xmlns:a16="http://schemas.microsoft.com/office/drawing/2014/main" val="2211118662"/>
                    </a:ext>
                  </a:extLst>
                </a:gridCol>
              </a:tblGrid>
              <a:tr h="299985">
                <a:tc>
                  <a:txBody>
                    <a:bodyPr/>
                    <a:lstStyle/>
                    <a:p>
                      <a:pPr algn="ctr">
                        <a:lnSpc>
                          <a:spcPct val="107000"/>
                        </a:lnSpc>
                        <a:spcAft>
                          <a:spcPts val="0"/>
                        </a:spcAft>
                      </a:pPr>
                      <a:r>
                        <a:rPr lang="en-US" sz="1400" b="1" i="1" dirty="0">
                          <a:solidFill>
                            <a:schemeClr val="tx1"/>
                          </a:solidFill>
                          <a:effectLst/>
                          <a:latin typeface="Calibri" panose="020F0502020204030204" pitchFamily="34" charset="0"/>
                          <a:ea typeface="SimSun" panose="02010600030101010101" pitchFamily="2" charset="-122"/>
                          <a:cs typeface="Calibri" panose="020F0502020204030204" pitchFamily="34" charset="0"/>
                        </a:rPr>
                        <a:t>Mission</a:t>
                      </a:r>
                      <a:endParaRPr lang="fr-FR" sz="14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fr-FR" sz="1400" b="1" i="1" dirty="0">
                          <a:solidFill>
                            <a:schemeClr val="tx1"/>
                          </a:solidFill>
                          <a:effectLst/>
                          <a:latin typeface="Calibri" panose="020F0502020204030204" pitchFamily="34" charset="0"/>
                          <a:ea typeface="SimSun" panose="02010600030101010101" pitchFamily="2" charset="-122"/>
                          <a:cs typeface="Calibri" panose="020F0502020204030204" pitchFamily="34" charset="0"/>
                        </a:rPr>
                        <a:t>Activités</a:t>
                      </a:r>
                      <a:endParaRPr lang="fr-FR" sz="14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fr-FR" sz="1400" b="1" i="1" noProof="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Livrables</a:t>
                      </a:r>
                      <a:endParaRPr lang="fr-FR" sz="1400" noProof="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extLst>
                  <a:ext uri="{0D108BD9-81ED-4DB2-BD59-A6C34878D82A}">
                    <a16:rowId xmlns:a16="http://schemas.microsoft.com/office/drawing/2014/main" val="4126742670"/>
                  </a:ext>
                </a:extLst>
              </a:tr>
              <a:tr h="1394316">
                <a:tc rowSpan="2">
                  <a:txBody>
                    <a:bodyPr/>
                    <a:lstStyle/>
                    <a:p>
                      <a:pPr algn="ctr">
                        <a:lnSpc>
                          <a:spcPct val="107000"/>
                        </a:lnSpc>
                        <a:spcAft>
                          <a:spcPts val="0"/>
                        </a:spcAft>
                      </a:pPr>
                      <a:r>
                        <a:rPr lang="fr-FR" sz="14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 </a:t>
                      </a:r>
                    </a:p>
                    <a:p>
                      <a:pPr algn="ctr">
                        <a:lnSpc>
                          <a:spcPct val="107000"/>
                        </a:lnSpc>
                        <a:spcAft>
                          <a:spcPts val="0"/>
                        </a:spcAft>
                      </a:pPr>
                      <a:r>
                        <a:rPr lang="fr-FR" sz="1400" b="1" u="sng"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Mission n°5 : </a:t>
                      </a:r>
                      <a:endParaRPr lang="fr-FR" sz="14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p>
                      <a:pPr marL="85725" indent="0">
                        <a:tabLst/>
                      </a:pPr>
                      <a:r>
                        <a:rPr lang="fr-FR" sz="1600" b="1" dirty="0">
                          <a:solidFill>
                            <a:schemeClr val="tx1"/>
                          </a:solidFill>
                          <a:effectLst/>
                          <a:latin typeface="+mn-lt"/>
                          <a:ea typeface="+mn-ea"/>
                          <a:cs typeface="+mn-cs"/>
                        </a:rPr>
                        <a:t>Institutionnalisation des différentes composantes du système d’assurance qualité</a:t>
                      </a:r>
                      <a:endParaRPr lang="fr-FR" sz="1600" dirty="0">
                        <a:solidFill>
                          <a:schemeClr val="tx1"/>
                        </a:solidFill>
                        <a:effectLst/>
                        <a:latin typeface="+mn-lt"/>
                        <a:ea typeface="+mn-ea"/>
                        <a:cs typeface="+mn-cs"/>
                      </a:endParaRPr>
                    </a:p>
                    <a:p>
                      <a:r>
                        <a:rPr lang="fr-FR" sz="1800" b="1" i="1" dirty="0">
                          <a:solidFill>
                            <a:schemeClr val="tx1"/>
                          </a:solidFill>
                          <a:effectLst/>
                          <a:latin typeface="+mn-lt"/>
                          <a:ea typeface="+mn-ea"/>
                          <a:cs typeface="+mn-cs"/>
                        </a:rPr>
                        <a:t> </a:t>
                      </a:r>
                      <a:endParaRPr lang="fr-FR" sz="1800" dirty="0">
                        <a:solidFill>
                          <a:schemeClr val="tx1"/>
                        </a:solidFill>
                        <a:effectLst/>
                        <a:latin typeface="+mn-lt"/>
                        <a:ea typeface="+mn-ea"/>
                        <a:cs typeface="+mn-cs"/>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marL="85725" indent="0"/>
                      <a:r>
                        <a:rPr lang="fr-FR" sz="1600" b="1" dirty="0">
                          <a:solidFill>
                            <a:schemeClr val="tx1"/>
                          </a:solidFill>
                          <a:effectLst/>
                          <a:latin typeface="+mn-lt"/>
                          <a:ea typeface="+mn-ea"/>
                          <a:cs typeface="+mn-cs"/>
                        </a:rPr>
                        <a:t>Activité n°1 : </a:t>
                      </a:r>
                      <a:r>
                        <a:rPr lang="fr-FR" sz="1600" dirty="0">
                          <a:solidFill>
                            <a:schemeClr val="tx1"/>
                          </a:solidFill>
                          <a:effectLst/>
                          <a:latin typeface="+mn-lt"/>
                          <a:ea typeface="+mn-ea"/>
                          <a:cs typeface="+mn-cs"/>
                        </a:rPr>
                        <a:t>Etudier les textes de référence en matière d’évaluation et d’assurance qualité de la FP. </a:t>
                      </a:r>
                      <a:endParaRPr lang="fr-FR" sz="1600" dirty="0">
                        <a:effectLst/>
                      </a:endParaRPr>
                    </a:p>
                  </a:txBody>
                  <a:tcPr marL="19607" marR="196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85725" marR="0" lvl="0" indent="0" defTabSz="914400" rtl="0" eaLnBrk="1" fontAlgn="auto" latinLnBrk="0" hangingPunct="1">
                        <a:lnSpc>
                          <a:spcPct val="100000"/>
                        </a:lnSpc>
                        <a:spcBef>
                          <a:spcPts val="0"/>
                        </a:spcBef>
                        <a:spcAft>
                          <a:spcPts val="0"/>
                        </a:spcAft>
                        <a:buClrTx/>
                        <a:buSzTx/>
                        <a:buFontTx/>
                        <a:buNone/>
                        <a:tabLst/>
                        <a:defRPr/>
                      </a:pPr>
                      <a:r>
                        <a:rPr lang="fr-FR" sz="1600" b="1" dirty="0">
                          <a:solidFill>
                            <a:schemeClr val="tx1"/>
                          </a:solidFill>
                          <a:effectLst/>
                          <a:latin typeface="+mn-lt"/>
                          <a:ea typeface="+mn-ea"/>
                          <a:cs typeface="+mn-cs"/>
                        </a:rPr>
                        <a:t>Livrable 5: </a:t>
                      </a:r>
                      <a:r>
                        <a:rPr lang="fr-FR" sz="1600" b="0" dirty="0">
                          <a:solidFill>
                            <a:schemeClr val="tx1"/>
                          </a:solidFill>
                          <a:effectLst/>
                          <a:latin typeface="+mn-lt"/>
                          <a:ea typeface="+mn-ea"/>
                          <a:cs typeface="+mn-cs"/>
                        </a:rPr>
                        <a:t>Rapport des activité n°1 et n°2 relatives au textes réglementaires du système d’assurance qualité de la FP</a:t>
                      </a:r>
                    </a:p>
                    <a:p>
                      <a:pPr lvl="0" rtl="0"/>
                      <a:endParaRPr lang="fr-FR" sz="1600" b="0" dirty="0">
                        <a:solidFill>
                          <a:schemeClr val="tx1"/>
                        </a:solidFill>
                        <a:effectLst/>
                        <a:latin typeface="+mn-lt"/>
                        <a:ea typeface="+mn-ea"/>
                        <a:cs typeface="+mn-cs"/>
                      </a:endParaRPr>
                    </a:p>
                  </a:txBody>
                  <a:tcPr marL="19607" marR="196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5943222"/>
                  </a:ext>
                </a:extLst>
              </a:tr>
              <a:tr h="1057109">
                <a:tc vMerge="1">
                  <a:txBody>
                    <a:bodyPr/>
                    <a:lstStyle/>
                    <a:p>
                      <a:endParaRPr lang="fr-FR"/>
                    </a:p>
                  </a:txBody>
                  <a:tcPr/>
                </a:tc>
                <a:tc>
                  <a:txBody>
                    <a:bodyPr/>
                    <a:lstStyle/>
                    <a:p>
                      <a:pPr marL="85725" lvl="0" indent="0"/>
                      <a:r>
                        <a:rPr lang="fr-FR" sz="1600" b="1" dirty="0">
                          <a:solidFill>
                            <a:schemeClr val="tx1"/>
                          </a:solidFill>
                          <a:effectLst/>
                          <a:latin typeface="+mn-lt"/>
                          <a:ea typeface="+mn-ea"/>
                          <a:cs typeface="+mn-cs"/>
                        </a:rPr>
                        <a:t>Activité n°2 : </a:t>
                      </a:r>
                      <a:r>
                        <a:rPr lang="fr-FR" sz="1600" dirty="0">
                          <a:solidFill>
                            <a:schemeClr val="tx1"/>
                          </a:solidFill>
                          <a:effectLst/>
                          <a:latin typeface="+mn-lt"/>
                          <a:ea typeface="+mn-ea"/>
                          <a:cs typeface="+mn-cs"/>
                        </a:rPr>
                        <a:t>Proposer le texte réglementaire pour institutionnaliser</a:t>
                      </a:r>
                      <a:r>
                        <a:rPr lang="fr-FR" sz="1600" baseline="0" dirty="0">
                          <a:solidFill>
                            <a:schemeClr val="tx1"/>
                          </a:solidFill>
                          <a:effectLst/>
                          <a:latin typeface="+mn-lt"/>
                          <a:ea typeface="+mn-ea"/>
                          <a:cs typeface="+mn-cs"/>
                        </a:rPr>
                        <a:t> </a:t>
                      </a:r>
                      <a:r>
                        <a:rPr lang="fr-FR" sz="1600" dirty="0">
                          <a:solidFill>
                            <a:schemeClr val="tx1"/>
                          </a:solidFill>
                          <a:effectLst/>
                          <a:latin typeface="+mn-lt"/>
                          <a:ea typeface="+mn-ea"/>
                          <a:cs typeface="+mn-cs"/>
                        </a:rPr>
                        <a:t>l’autoévaluation, l’évaluation externe, la norme qualité, la labellisation ou tout autres procédures nécessitant une assise juridique. </a:t>
                      </a:r>
                      <a:endParaRPr lang="fr-FR" sz="16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9607" marR="196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180975" lvl="0" indent="-85725"/>
                      <a:endParaRPr lang="fr-FR" sz="1600" b="0" kern="12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09347825"/>
                  </a:ext>
                </a:extLst>
              </a:tr>
            </a:tbl>
          </a:graphicData>
        </a:graphic>
      </p:graphicFrame>
      <p:sp>
        <p:nvSpPr>
          <p:cNvPr id="11" name="Rectangle 10"/>
          <p:cNvSpPr/>
          <p:nvPr/>
        </p:nvSpPr>
        <p:spPr>
          <a:xfrm>
            <a:off x="240" y="1"/>
            <a:ext cx="12191521" cy="345056"/>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400" b="1" dirty="0"/>
              <a:t>1. Volet Technique : </a:t>
            </a:r>
            <a:r>
              <a:rPr lang="fr-FR" sz="2400" b="1" dirty="0">
                <a:solidFill>
                  <a:srgbClr val="FFC000"/>
                </a:solidFill>
              </a:rPr>
              <a:t>Description de la prestation </a:t>
            </a:r>
          </a:p>
        </p:txBody>
      </p:sp>
    </p:spTree>
    <p:extLst>
      <p:ext uri="{BB962C8B-B14F-4D97-AF65-F5344CB8AC3E}">
        <p14:creationId xmlns:p14="http://schemas.microsoft.com/office/powerpoint/2010/main" val="15551478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Tw Cen MT Condensed" panose="020B0606020104020203"/>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Tw Cen MT Condensed" panose="020B0606020104020203"/>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17</a:t>
            </a:fld>
            <a:r>
              <a:rPr kumimoji="0" lang="fr-FR" sz="1270" b="1" i="0" u="none" strike="noStrike" kern="1200" cap="none" spc="0" normalizeH="0" baseline="0" noProof="0" dirty="0">
                <a:ln>
                  <a:noFill/>
                </a:ln>
                <a:solidFill>
                  <a:srgbClr val="2683C6">
                    <a:lumMod val="50000"/>
                  </a:srgbClr>
                </a:solidFill>
                <a:effectLst/>
                <a:uLnTx/>
                <a:uFillTx/>
                <a:latin typeface="Tw Cen MT Condensed" panose="020B0606020104020203"/>
                <a:ea typeface="+mn-ea"/>
                <a:cs typeface="+mn-cs"/>
              </a:rPr>
              <a:t>-</a:t>
            </a:r>
          </a:p>
        </p:txBody>
      </p:sp>
      <p:sp>
        <p:nvSpPr>
          <p:cNvPr id="5" name="Rectangle 4"/>
          <p:cNvSpPr/>
          <p:nvPr/>
        </p:nvSpPr>
        <p:spPr>
          <a:xfrm>
            <a:off x="240" y="1"/>
            <a:ext cx="12191521" cy="422693"/>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kumimoji="0" lang="fr-FR" sz="2400" b="1" i="0" u="none" strike="noStrike" kern="1200" cap="none" spc="0" normalizeH="0" baseline="0" noProof="0" dirty="0">
                <a:ln>
                  <a:noFill/>
                </a:ln>
                <a:solidFill>
                  <a:prstClr val="white"/>
                </a:solidFill>
                <a:effectLst/>
                <a:uLnTx/>
                <a:uFillTx/>
                <a:latin typeface="Tw Cen MT" panose="020B0602020104020603"/>
              </a:rPr>
              <a:t>1. Volet Technique : </a:t>
            </a:r>
            <a:r>
              <a:rPr lang="fr-FR" sz="2400" b="1" dirty="0">
                <a:solidFill>
                  <a:srgbClr val="FFC000"/>
                </a:solidFill>
              </a:rPr>
              <a:t>Description de la prestation </a:t>
            </a:r>
          </a:p>
        </p:txBody>
      </p:sp>
      <p:sp>
        <p:nvSpPr>
          <p:cNvPr id="7" name="Rectangle 6"/>
          <p:cNvSpPr/>
          <p:nvPr/>
        </p:nvSpPr>
        <p:spPr>
          <a:xfrm>
            <a:off x="172194" y="1583413"/>
            <a:ext cx="11568357" cy="315599"/>
          </a:xfrm>
          <a:prstGeom prst="rect">
            <a:avLst/>
          </a:prstGeom>
          <a:solidFill>
            <a:srgbClr val="FFC000"/>
          </a:solidFill>
        </p:spPr>
        <p:txBody>
          <a:bodyPr wrap="square">
            <a:spAutoFit/>
          </a:bodyPr>
          <a:lstStyle/>
          <a:p>
            <a:pPr marL="163532" algn="just">
              <a:spcBef>
                <a:spcPts val="544"/>
              </a:spcBef>
              <a:spcAft>
                <a:spcPts val="272"/>
              </a:spcAft>
              <a:tabLst>
                <a:tab pos="408255" algn="l"/>
              </a:tabLst>
            </a:pPr>
            <a:r>
              <a:rPr lang="fr-FR" sz="1451" b="1" dirty="0">
                <a:solidFill>
                  <a:srgbClr val="000000"/>
                </a:solidFill>
                <a:latin typeface="Arial" panose="020B0604020202020204" pitchFamily="34" charset="0"/>
                <a:ea typeface="SimSun" panose="02010600030101010101" pitchFamily="2" charset="-122"/>
                <a:cs typeface="Arial" panose="020B0604020202020204" pitchFamily="34" charset="0"/>
              </a:rPr>
              <a:t>Missions de base:</a:t>
            </a:r>
            <a:endParaRPr lang="fr-FR" sz="1451" b="1" dirty="0">
              <a:latin typeface="Arial" panose="020B0604020202020204" pitchFamily="34" charset="0"/>
              <a:ea typeface="SimSun" panose="02010600030101010101" pitchFamily="2" charset="-122"/>
              <a:cs typeface="Arial" panose="020B0604020202020204" pitchFamily="34" charset="0"/>
            </a:endParaRPr>
          </a:p>
        </p:txBody>
      </p:sp>
      <p:sp>
        <p:nvSpPr>
          <p:cNvPr id="9" name="Parallelogram 6">
            <a:extLst>
              <a:ext uri="{FF2B5EF4-FFF2-40B4-BE49-F238E27FC236}">
                <a16:creationId xmlns:a16="http://schemas.microsoft.com/office/drawing/2014/main" id="{3826DCA4-84D6-456A-A499-0B3BE65A64B7}"/>
              </a:ext>
            </a:extLst>
          </p:cNvPr>
          <p:cNvSpPr/>
          <p:nvPr/>
        </p:nvSpPr>
        <p:spPr>
          <a:xfrm>
            <a:off x="0" y="895978"/>
            <a:ext cx="2976113" cy="317287"/>
          </a:xfrm>
          <a:prstGeom prst="parallelogram">
            <a:avLst>
              <a:gd name="adj" fmla="val 0"/>
            </a:avLst>
          </a:prstGeom>
          <a:solidFill>
            <a:srgbClr val="2683C6">
              <a:lumMod val="75000"/>
            </a:srgbClr>
          </a:solidFill>
          <a:ln w="25400" cap="flat" cmpd="sng" algn="ctr">
            <a:noFill/>
            <a:prstDash val="solid"/>
          </a:ln>
          <a:effectLst/>
        </p:spPr>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nSpc>
                <a:spcPct val="90000"/>
              </a:lnSpc>
              <a:spcBef>
                <a:spcPct val="0"/>
              </a:spcBef>
            </a:pPr>
            <a:r>
              <a:rPr lang="fr-FR" sz="1600" b="1" dirty="0">
                <a:solidFill>
                  <a:schemeClr val="bg1"/>
                </a:solidFill>
                <a:cs typeface="Sakkal Majalla" panose="02000000000000000000" pitchFamily="2" charset="-78"/>
              </a:rPr>
              <a:t>Missions/Activité/livrables </a:t>
            </a:r>
          </a:p>
        </p:txBody>
      </p:sp>
      <p:graphicFrame>
        <p:nvGraphicFramePr>
          <p:cNvPr id="10" name="Tableau 9"/>
          <p:cNvGraphicFramePr>
            <a:graphicFrameLocks noGrp="1"/>
          </p:cNvGraphicFramePr>
          <p:nvPr>
            <p:extLst>
              <p:ext uri="{D42A27DB-BD31-4B8C-83A1-F6EECF244321}">
                <p14:modId xmlns:p14="http://schemas.microsoft.com/office/powerpoint/2010/main" val="2167840699"/>
              </p:ext>
            </p:extLst>
          </p:nvPr>
        </p:nvGraphicFramePr>
        <p:xfrm>
          <a:off x="172195" y="1901826"/>
          <a:ext cx="11568356" cy="3616239"/>
        </p:xfrm>
        <a:graphic>
          <a:graphicData uri="http://schemas.openxmlformats.org/drawingml/2006/table">
            <a:tbl>
              <a:tblPr/>
              <a:tblGrid>
                <a:gridCol w="2405998">
                  <a:extLst>
                    <a:ext uri="{9D8B030D-6E8A-4147-A177-3AD203B41FA5}">
                      <a16:colId xmlns:a16="http://schemas.microsoft.com/office/drawing/2014/main" val="4174833191"/>
                    </a:ext>
                  </a:extLst>
                </a:gridCol>
                <a:gridCol w="6884984">
                  <a:extLst>
                    <a:ext uri="{9D8B030D-6E8A-4147-A177-3AD203B41FA5}">
                      <a16:colId xmlns:a16="http://schemas.microsoft.com/office/drawing/2014/main" val="3365451405"/>
                    </a:ext>
                  </a:extLst>
                </a:gridCol>
                <a:gridCol w="2277374">
                  <a:extLst>
                    <a:ext uri="{9D8B030D-6E8A-4147-A177-3AD203B41FA5}">
                      <a16:colId xmlns:a16="http://schemas.microsoft.com/office/drawing/2014/main" val="2211118662"/>
                    </a:ext>
                  </a:extLst>
                </a:gridCol>
              </a:tblGrid>
              <a:tr h="411648">
                <a:tc>
                  <a:txBody>
                    <a:bodyPr/>
                    <a:lstStyle/>
                    <a:p>
                      <a:pPr algn="ctr">
                        <a:lnSpc>
                          <a:spcPct val="107000"/>
                        </a:lnSpc>
                        <a:spcAft>
                          <a:spcPts val="0"/>
                        </a:spcAft>
                      </a:pPr>
                      <a:r>
                        <a:rPr lang="en-US" sz="1400" b="1" i="1" dirty="0">
                          <a:solidFill>
                            <a:schemeClr val="tx1"/>
                          </a:solidFill>
                          <a:effectLst/>
                          <a:latin typeface="Calibri" panose="020F0502020204030204" pitchFamily="34" charset="0"/>
                          <a:ea typeface="SimSun" panose="02010600030101010101" pitchFamily="2" charset="-122"/>
                          <a:cs typeface="Calibri" panose="020F0502020204030204" pitchFamily="34" charset="0"/>
                        </a:rPr>
                        <a:t>Mission</a:t>
                      </a:r>
                      <a:endParaRPr lang="fr-FR" sz="14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fr-FR" sz="1400" b="1" i="1" dirty="0">
                          <a:solidFill>
                            <a:schemeClr val="tx1"/>
                          </a:solidFill>
                          <a:effectLst/>
                          <a:latin typeface="Calibri" panose="020F0502020204030204" pitchFamily="34" charset="0"/>
                          <a:ea typeface="SimSun" panose="02010600030101010101" pitchFamily="2" charset="-122"/>
                          <a:cs typeface="Calibri" panose="020F0502020204030204" pitchFamily="34" charset="0"/>
                        </a:rPr>
                        <a:t>Activités</a:t>
                      </a:r>
                      <a:endParaRPr lang="fr-FR" sz="14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fr-FR" sz="1400" b="1" i="1" noProof="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Livrables</a:t>
                      </a:r>
                      <a:endParaRPr lang="fr-FR" sz="1400" noProof="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extLst>
                  <a:ext uri="{0D108BD9-81ED-4DB2-BD59-A6C34878D82A}">
                    <a16:rowId xmlns:a16="http://schemas.microsoft.com/office/drawing/2014/main" val="4126742670"/>
                  </a:ext>
                </a:extLst>
              </a:tr>
              <a:tr h="728758">
                <a:tc>
                  <a:txBody>
                    <a:bodyPr/>
                    <a:lstStyle/>
                    <a:p>
                      <a:pPr algn="ctr">
                        <a:lnSpc>
                          <a:spcPct val="107000"/>
                        </a:lnSpc>
                        <a:spcAft>
                          <a:spcPts val="0"/>
                        </a:spcAft>
                      </a:pPr>
                      <a:r>
                        <a:rPr lang="fr-FR" sz="1400" b="1" u="sng"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Mission n°6 : </a:t>
                      </a:r>
                      <a:endParaRPr lang="fr-FR" sz="14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p>
                      <a:pPr algn="ctr">
                        <a:lnSpc>
                          <a:spcPct val="107000"/>
                        </a:lnSpc>
                        <a:spcAft>
                          <a:spcPts val="0"/>
                        </a:spcAft>
                      </a:pPr>
                      <a:endParaRPr lang="fr-FR" sz="14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p>
                      <a:pPr algn="ctr">
                        <a:lnSpc>
                          <a:spcPct val="107000"/>
                        </a:lnSpc>
                        <a:spcAft>
                          <a:spcPts val="0"/>
                        </a:spcAft>
                      </a:pPr>
                      <a:r>
                        <a:rPr lang="fr-FR" sz="14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Concevoir et produire un film institutionnel sur le système d’évaluation et d’assurance qualité de la FP </a:t>
                      </a:r>
                    </a:p>
                  </a:txBody>
                  <a:tcPr marL="19607" marR="196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marL="180975" indent="0"/>
                      <a:r>
                        <a:rPr lang="fr-FR" sz="1800" b="1" u="sng" dirty="0">
                          <a:solidFill>
                            <a:schemeClr val="tx1"/>
                          </a:solidFill>
                          <a:effectLst/>
                          <a:latin typeface="+mn-lt"/>
                          <a:ea typeface="+mn-ea"/>
                          <a:cs typeface="+mn-cs"/>
                        </a:rPr>
                        <a:t>Objectif: </a:t>
                      </a:r>
                      <a:r>
                        <a:rPr lang="fr-FR" sz="1800" dirty="0">
                          <a:solidFill>
                            <a:schemeClr val="tx1"/>
                          </a:solidFill>
                          <a:effectLst/>
                          <a:latin typeface="+mn-lt"/>
                          <a:ea typeface="+mn-ea"/>
                          <a:cs typeface="+mn-cs"/>
                        </a:rPr>
                        <a:t>vulgarisation, information et sensibilisation à grande échelle (Ministères, établissements, jeunes…), </a:t>
                      </a:r>
                    </a:p>
                    <a:p>
                      <a:pPr marL="180975" indent="0"/>
                      <a:endParaRPr lang="fr-FR" sz="1800" dirty="0">
                        <a:solidFill>
                          <a:schemeClr val="tx1"/>
                        </a:solidFill>
                        <a:effectLst/>
                        <a:latin typeface="+mn-lt"/>
                        <a:ea typeface="+mn-ea"/>
                        <a:cs typeface="+mn-cs"/>
                      </a:endParaRPr>
                    </a:p>
                    <a:p>
                      <a:pPr marL="180975" indent="0"/>
                      <a:r>
                        <a:rPr lang="fr-FR" sz="1800" dirty="0">
                          <a:solidFill>
                            <a:schemeClr val="tx1"/>
                          </a:solidFill>
                          <a:effectLst/>
                          <a:latin typeface="+mn-lt"/>
                          <a:ea typeface="+mn-ea"/>
                          <a:cs typeface="+mn-cs"/>
                        </a:rPr>
                        <a:t>Produire une vidéo, adressée à ces cibles, à visée pédagogique sur le système d’évaluation et d’assurance qualité qui présente notamment son objectif, ses composantes, son fonctionnement, les rôles et responsabilités des acteurs, etc. Ce film d’une durée de 7 à 8 minutes devra comporter une voix en off et en présentiel.</a:t>
                      </a:r>
                    </a:p>
                    <a:p>
                      <a:endParaRPr lang="fr-FR" sz="1800" dirty="0">
                        <a:solidFill>
                          <a:schemeClr val="tx1"/>
                        </a:solidFill>
                        <a:effectLst/>
                        <a:latin typeface="+mn-lt"/>
                        <a:ea typeface="+mn-ea"/>
                        <a:cs typeface="+mn-cs"/>
                      </a:endParaRPr>
                    </a:p>
                    <a:p>
                      <a:pPr marL="180975" indent="0"/>
                      <a:r>
                        <a:rPr lang="fr-FR" sz="1800" dirty="0">
                          <a:solidFill>
                            <a:schemeClr val="tx1"/>
                          </a:solidFill>
                          <a:effectLst/>
                          <a:latin typeface="+mn-lt"/>
                          <a:ea typeface="+mn-ea"/>
                          <a:cs typeface="+mn-cs"/>
                        </a:rPr>
                        <a:t>Une identité visuelle de ce système d’évaluation et d’assurance qualité devra être élaborée à cet effet.</a:t>
                      </a:r>
                    </a:p>
                    <a:p>
                      <a:pPr marL="1073150" indent="-1073150" algn="l">
                        <a:lnSpc>
                          <a:spcPct val="107000"/>
                        </a:lnSpc>
                        <a:spcAft>
                          <a:spcPts val="0"/>
                        </a:spcAft>
                        <a:buFont typeface="Arial" panose="020B0604020202020204" pitchFamily="34" charset="0"/>
                        <a:buNone/>
                      </a:pPr>
                      <a:endParaRPr lang="fr-FR"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9607" marR="196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400" b="1" dirty="0">
                        <a:effectLst/>
                      </a:endParaRPr>
                    </a:p>
                    <a:p>
                      <a:pPr marL="85725" indent="0">
                        <a:spcAft>
                          <a:spcPts val="0"/>
                        </a:spcAft>
                      </a:pPr>
                      <a:r>
                        <a:rPr lang="fr-FR" sz="1400" b="1" dirty="0">
                          <a:effectLst/>
                        </a:rPr>
                        <a:t>Livrable 6 : </a:t>
                      </a:r>
                      <a:r>
                        <a:rPr lang="fr-FR" sz="1800" dirty="0">
                          <a:solidFill>
                            <a:schemeClr val="tx1"/>
                          </a:solidFill>
                          <a:effectLst/>
                          <a:latin typeface="+mn-lt"/>
                          <a:ea typeface="+mn-ea"/>
                          <a:cs typeface="+mn-cs"/>
                        </a:rPr>
                        <a:t>l’identité visuelle et le Film institutionnel du système d’évaluation et d’assurance qualité.  </a:t>
                      </a:r>
                    </a:p>
                    <a:p>
                      <a:pPr>
                        <a:spcAft>
                          <a:spcPts val="0"/>
                        </a:spcAft>
                      </a:pPr>
                      <a:endParaRPr lang="fr-FR" sz="1400" dirty="0">
                        <a:effectLst/>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5943222"/>
                  </a:ext>
                </a:extLst>
              </a:tr>
            </a:tbl>
          </a:graphicData>
        </a:graphic>
      </p:graphicFrame>
    </p:spTree>
    <p:extLst>
      <p:ext uri="{BB962C8B-B14F-4D97-AF65-F5344CB8AC3E}">
        <p14:creationId xmlns:p14="http://schemas.microsoft.com/office/powerpoint/2010/main" val="21715479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9093278" y="6662635"/>
            <a:ext cx="2804050" cy="19536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Tw Cen MT Condensed" panose="020B0606020104020203"/>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Tw Cen MT Condensed" panose="020B0606020104020203"/>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18</a:t>
            </a:fld>
            <a:r>
              <a:rPr kumimoji="0" lang="fr-FR" sz="1270" b="1" i="0" u="none" strike="noStrike" kern="1200" cap="none" spc="0" normalizeH="0" baseline="0" noProof="0" dirty="0">
                <a:ln>
                  <a:noFill/>
                </a:ln>
                <a:solidFill>
                  <a:srgbClr val="2683C6">
                    <a:lumMod val="50000"/>
                  </a:srgbClr>
                </a:solidFill>
                <a:effectLst/>
                <a:uLnTx/>
                <a:uFillTx/>
                <a:latin typeface="Tw Cen MT Condensed" panose="020B0606020104020203"/>
                <a:ea typeface="+mn-ea"/>
                <a:cs typeface="+mn-cs"/>
              </a:rPr>
              <a:t>-</a:t>
            </a:r>
          </a:p>
        </p:txBody>
      </p:sp>
      <p:sp>
        <p:nvSpPr>
          <p:cNvPr id="9" name="Parallelogram 6">
            <a:extLst>
              <a:ext uri="{FF2B5EF4-FFF2-40B4-BE49-F238E27FC236}">
                <a16:creationId xmlns:a16="http://schemas.microsoft.com/office/drawing/2014/main" id="{3826DCA4-84D6-456A-A499-0B3BE65A64B7}"/>
              </a:ext>
            </a:extLst>
          </p:cNvPr>
          <p:cNvSpPr/>
          <p:nvPr/>
        </p:nvSpPr>
        <p:spPr>
          <a:xfrm>
            <a:off x="0" y="647554"/>
            <a:ext cx="3812875" cy="361368"/>
          </a:xfrm>
          <a:prstGeom prst="parallelogram">
            <a:avLst>
              <a:gd name="adj" fmla="val 0"/>
            </a:avLst>
          </a:prstGeom>
          <a:solidFill>
            <a:srgbClr val="2683C6">
              <a:lumMod val="75000"/>
            </a:srgbClr>
          </a:solidFill>
          <a:ln w="25400" cap="flat" cmpd="sng" algn="ctr">
            <a:noFill/>
            <a:prstDash val="solid"/>
          </a:ln>
          <a:effectLst/>
        </p:spPr>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nSpc>
                <a:spcPct val="90000"/>
              </a:lnSpc>
              <a:spcBef>
                <a:spcPct val="0"/>
              </a:spcBef>
            </a:pPr>
            <a:r>
              <a:rPr lang="fr-FR" sz="1600" b="1" dirty="0">
                <a:solidFill>
                  <a:schemeClr val="bg1"/>
                </a:solidFill>
                <a:cs typeface="Sakkal Majalla" panose="02000000000000000000" pitchFamily="2" charset="-78"/>
              </a:rPr>
              <a:t>Missions/Activités/ Niveau d’effort</a:t>
            </a:r>
          </a:p>
        </p:txBody>
      </p:sp>
      <p:graphicFrame>
        <p:nvGraphicFramePr>
          <p:cNvPr id="11" name="Tableau 10"/>
          <p:cNvGraphicFramePr>
            <a:graphicFrameLocks noGrp="1"/>
          </p:cNvGraphicFramePr>
          <p:nvPr>
            <p:extLst>
              <p:ext uri="{D42A27DB-BD31-4B8C-83A1-F6EECF244321}">
                <p14:modId xmlns:p14="http://schemas.microsoft.com/office/powerpoint/2010/main" val="995574298"/>
              </p:ext>
            </p:extLst>
          </p:nvPr>
        </p:nvGraphicFramePr>
        <p:xfrm>
          <a:off x="207035" y="1563764"/>
          <a:ext cx="11792309" cy="5088013"/>
        </p:xfrm>
        <a:graphic>
          <a:graphicData uri="http://schemas.openxmlformats.org/drawingml/2006/table">
            <a:tbl>
              <a:tblPr/>
              <a:tblGrid>
                <a:gridCol w="1966441">
                  <a:extLst>
                    <a:ext uri="{9D8B030D-6E8A-4147-A177-3AD203B41FA5}">
                      <a16:colId xmlns:a16="http://schemas.microsoft.com/office/drawing/2014/main" val="4174833191"/>
                    </a:ext>
                  </a:extLst>
                </a:gridCol>
                <a:gridCol w="6481443">
                  <a:extLst>
                    <a:ext uri="{9D8B030D-6E8A-4147-A177-3AD203B41FA5}">
                      <a16:colId xmlns:a16="http://schemas.microsoft.com/office/drawing/2014/main" val="1990733301"/>
                    </a:ext>
                  </a:extLst>
                </a:gridCol>
                <a:gridCol w="1251408">
                  <a:extLst>
                    <a:ext uri="{9D8B030D-6E8A-4147-A177-3AD203B41FA5}">
                      <a16:colId xmlns:a16="http://schemas.microsoft.com/office/drawing/2014/main" val="547288886"/>
                    </a:ext>
                  </a:extLst>
                </a:gridCol>
                <a:gridCol w="2093017">
                  <a:extLst>
                    <a:ext uri="{9D8B030D-6E8A-4147-A177-3AD203B41FA5}">
                      <a16:colId xmlns:a16="http://schemas.microsoft.com/office/drawing/2014/main" val="837256478"/>
                    </a:ext>
                  </a:extLst>
                </a:gridCol>
              </a:tblGrid>
              <a:tr h="227491">
                <a:tc gridSpan="2">
                  <a:txBody>
                    <a:bodyPr/>
                    <a:lstStyle/>
                    <a:p>
                      <a:pPr algn="ctr">
                        <a:lnSpc>
                          <a:spcPct val="107000"/>
                        </a:lnSpc>
                        <a:spcAft>
                          <a:spcPts val="0"/>
                        </a:spcAft>
                      </a:pPr>
                      <a:r>
                        <a:rPr lang="fr-FR" sz="1500" b="1" i="1" kern="1200" dirty="0">
                          <a:solidFill>
                            <a:schemeClr val="tx1"/>
                          </a:solidFill>
                          <a:effectLst/>
                          <a:latin typeface="+mn-lt"/>
                          <a:ea typeface="SimSun" panose="02010600030101010101" pitchFamily="2" charset="-122"/>
                          <a:cs typeface="Times New Roman" panose="02020603050405020304" pitchFamily="18" charset="0"/>
                        </a:rPr>
                        <a:t>Missions </a:t>
                      </a:r>
                      <a:r>
                        <a:rPr lang="fr-FR" sz="1500" b="1" i="1" dirty="0">
                          <a:effectLst/>
                          <a:latin typeface="+mn-lt"/>
                          <a:ea typeface="SimSun" panose="02010600030101010101" pitchFamily="2" charset="-122"/>
                          <a:cs typeface="Times New Roman" panose="02020603050405020304" pitchFamily="18" charset="0"/>
                        </a:rPr>
                        <a:t>optionnelles</a:t>
                      </a:r>
                      <a:r>
                        <a:rPr lang="en-US" sz="1500" b="1" i="1" dirty="0">
                          <a:effectLst/>
                          <a:latin typeface="+mn-lt"/>
                          <a:ea typeface="SimSun" panose="02010600030101010101" pitchFamily="2" charset="-122"/>
                          <a:cs typeface="Times New Roman" panose="02020603050405020304" pitchFamily="18" charset="0"/>
                        </a:rPr>
                        <a:t> </a:t>
                      </a:r>
                      <a:endParaRPr lang="fr-FR" sz="1500" dirty="0">
                        <a:effectLst/>
                        <a:latin typeface="+mn-lt"/>
                        <a:ea typeface="SimSun" panose="02010600030101010101" pitchFamily="2" charset="-122"/>
                        <a:cs typeface="Arial" panose="020B060402020202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hMerge="1">
                  <a:txBody>
                    <a:bodyPr/>
                    <a:lstStyle/>
                    <a:p>
                      <a:pPr algn="ctr">
                        <a:lnSpc>
                          <a:spcPct val="107000"/>
                        </a:lnSpc>
                        <a:spcAft>
                          <a:spcPts val="0"/>
                        </a:spcAft>
                      </a:pPr>
                      <a:endParaRPr lang="fr-FR" sz="1500" dirty="0">
                        <a:effectLst/>
                        <a:latin typeface="+mn-lt"/>
                        <a:ea typeface="SimSun" panose="02010600030101010101" pitchFamily="2" charset="-122"/>
                        <a:cs typeface="Arial" panose="020B060402020202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500" b="1" i="1" dirty="0">
                          <a:effectLst/>
                          <a:latin typeface="+mn-lt"/>
                          <a:ea typeface="SimSun" panose="02010600030101010101" pitchFamily="2" charset="-122"/>
                          <a:cs typeface="Times New Roman" panose="02020603050405020304" pitchFamily="18" charset="0"/>
                        </a:rPr>
                        <a:t>Niveau </a:t>
                      </a:r>
                      <a:r>
                        <a:rPr lang="fr-FR" sz="1500" b="1" i="1" noProof="0" dirty="0">
                          <a:effectLst/>
                          <a:latin typeface="+mn-lt"/>
                          <a:ea typeface="SimSun" panose="02010600030101010101" pitchFamily="2" charset="-122"/>
                          <a:cs typeface="Times New Roman" panose="02020603050405020304" pitchFamily="18" charset="0"/>
                        </a:rPr>
                        <a:t>d’effort</a:t>
                      </a:r>
                      <a:r>
                        <a:rPr lang="en-US" sz="1500" b="1" i="1" dirty="0">
                          <a:effectLst/>
                          <a:latin typeface="+mn-lt"/>
                          <a:ea typeface="SimSun" panose="02010600030101010101" pitchFamily="2" charset="-122"/>
                          <a:cs typeface="Times New Roman" panose="02020603050405020304" pitchFamily="18" charset="0"/>
                        </a:rPr>
                        <a:t> </a:t>
                      </a:r>
                      <a:endParaRPr lang="fr-FR" sz="1500" dirty="0">
                        <a:effectLst/>
                        <a:latin typeface="+mn-lt"/>
                        <a:ea typeface="SimSun" panose="02010600030101010101" pitchFamily="2" charset="-122"/>
                        <a:cs typeface="Arial" panose="020B060402020202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algn="ctr">
                        <a:lnSpc>
                          <a:spcPct val="107000"/>
                        </a:lnSpc>
                        <a:spcAft>
                          <a:spcPts val="0"/>
                        </a:spcAft>
                      </a:pPr>
                      <a:r>
                        <a:rPr lang="en-US" sz="1500" b="1" i="1" dirty="0">
                          <a:effectLst/>
                          <a:latin typeface="+mn-lt"/>
                          <a:ea typeface="SimSun" panose="02010600030101010101" pitchFamily="2" charset="-122"/>
                          <a:cs typeface="Times New Roman" panose="02020603050405020304" pitchFamily="18" charset="0"/>
                        </a:rPr>
                        <a:t>observation</a:t>
                      </a:r>
                      <a:endParaRPr lang="fr-FR" sz="1500" dirty="0">
                        <a:effectLst/>
                        <a:latin typeface="+mn-lt"/>
                        <a:ea typeface="SimSun" panose="02010600030101010101" pitchFamily="2" charset="-122"/>
                        <a:cs typeface="Arial" panose="020B060402020202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extLst>
                  <a:ext uri="{0D108BD9-81ED-4DB2-BD59-A6C34878D82A}">
                    <a16:rowId xmlns:a16="http://schemas.microsoft.com/office/drawing/2014/main" val="4126742670"/>
                  </a:ext>
                </a:extLst>
              </a:tr>
              <a:tr h="865693">
                <a:tc>
                  <a:txBody>
                    <a:bodyPr/>
                    <a:lstStyle/>
                    <a:p>
                      <a:pPr marL="179388" marR="0" lvl="0" indent="0" algn="l" defTabSz="914400" rtl="0" eaLnBrk="1" fontAlgn="auto" latinLnBrk="0" hangingPunct="1">
                        <a:lnSpc>
                          <a:spcPct val="107000"/>
                        </a:lnSpc>
                        <a:spcBef>
                          <a:spcPts val="0"/>
                        </a:spcBef>
                        <a:spcAft>
                          <a:spcPts val="0"/>
                        </a:spcAft>
                        <a:buClrTx/>
                        <a:buSzTx/>
                        <a:buFontTx/>
                        <a:buNone/>
                        <a:tabLst/>
                        <a:defRPr/>
                      </a:pPr>
                      <a:r>
                        <a:rPr lang="fr-FR" sz="1400" b="1" dirty="0">
                          <a:solidFill>
                            <a:srgbClr val="990033"/>
                          </a:solidFill>
                          <a:effectLst/>
                          <a:latin typeface="+mn-lt"/>
                          <a:ea typeface="Times New Roman" panose="02020603050405020304" pitchFamily="18" charset="0"/>
                          <a:cs typeface="Times New Roman" panose="02020603050405020304" pitchFamily="18" charset="0"/>
                        </a:rPr>
                        <a:t>Mission 7 : </a:t>
                      </a:r>
                    </a:p>
                    <a:p>
                      <a:pPr algn="l">
                        <a:lnSpc>
                          <a:spcPct val="107000"/>
                        </a:lnSpc>
                        <a:spcAft>
                          <a:spcPts val="0"/>
                        </a:spcAft>
                      </a:pPr>
                      <a:endParaRPr lang="fr-FR" sz="1400" dirty="0">
                        <a:solidFill>
                          <a:schemeClr val="tx1"/>
                        </a:solidFill>
                        <a:effectLst/>
                        <a:latin typeface="+mn-lt"/>
                        <a:ea typeface="SimSun" panose="02010600030101010101" pitchFamily="2" charset="-122"/>
                        <a:cs typeface="Arial" panose="020B0604020202020204" pitchFamily="34" charset="0"/>
                      </a:endParaRPr>
                    </a:p>
                  </a:txBody>
                  <a:tcPr marL="19607" marR="196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fr-FR" sz="1400" b="1" i="0" u="none" strike="noStrike" kern="1200" cap="none" spc="0" normalizeH="0" baseline="0" dirty="0">
                          <a:ln>
                            <a:noFill/>
                          </a:ln>
                          <a:solidFill>
                            <a:prstClr val="black"/>
                          </a:solidFill>
                          <a:effectLst/>
                          <a:uLnTx/>
                          <a:uFillTx/>
                          <a:latin typeface="Calibri" panose="020F0502020204030204" pitchFamily="34" charset="0"/>
                          <a:ea typeface="Calibri" panose="020F0502020204030204" pitchFamily="34" charset="0"/>
                          <a:cs typeface="+mn-cs"/>
                        </a:rPr>
                        <a:t>Conception et Mise en place d’un système d’assurance qualité propre au dispositif de FP: </a:t>
                      </a:r>
                      <a:r>
                        <a:rPr lang="fr-FR" sz="1400" dirty="0">
                          <a:solidFill>
                            <a:schemeClr val="tx1"/>
                          </a:solidFill>
                          <a:effectLst/>
                          <a:latin typeface="+mn-lt"/>
                          <a:ea typeface="+mn-ea"/>
                          <a:cs typeface="+mn-cs"/>
                        </a:rPr>
                        <a:t>tout le processus depuis la planification, la mise en œuvre, l’évaluation, etc. jusqu’à l’insertion dans le marché de travail</a:t>
                      </a:r>
                    </a:p>
                    <a:p>
                      <a:pPr marL="180975" indent="-180975">
                        <a:buFont typeface="Wingdings" panose="05000000000000000000" pitchFamily="2" charset="2"/>
                        <a:buChar char="§"/>
                      </a:pPr>
                      <a:r>
                        <a:rPr lang="fr-FR" sz="1400" dirty="0">
                          <a:solidFill>
                            <a:schemeClr val="tx1"/>
                          </a:solidFill>
                          <a:effectLst/>
                          <a:latin typeface="+mn-lt"/>
                          <a:ea typeface="+mn-ea"/>
                          <a:cs typeface="+mn-cs"/>
                        </a:rPr>
                        <a:t>procéder à un état des lieux, dressant notamment l’existant en matière d’assurance qualité des dispositifs de la FP et les contraintes ainsi que les bons modèles/pratiques au niveau international.</a:t>
                      </a:r>
                    </a:p>
                    <a:p>
                      <a:pPr marL="180975" indent="-180975">
                        <a:buFont typeface="Wingdings" panose="05000000000000000000" pitchFamily="2" charset="2"/>
                        <a:buChar char="§"/>
                      </a:pPr>
                      <a:r>
                        <a:rPr lang="fr-FR" sz="1400" dirty="0">
                          <a:solidFill>
                            <a:schemeClr val="tx1"/>
                          </a:solidFill>
                          <a:effectLst/>
                          <a:latin typeface="+mn-lt"/>
                          <a:ea typeface="+mn-ea"/>
                          <a:cs typeface="+mn-cs"/>
                        </a:rPr>
                        <a:t>élaborer des scénarii de systèmes d’assurance qualité propres au dispositif de la FP, préparer un plan d’action pour sa mise en place et accompagner le SEFP et les parties prenantes pour l’implémentation du scénario retenu</a:t>
                      </a:r>
                    </a:p>
                    <a:p>
                      <a:pPr marL="180975" indent="-180975">
                        <a:buFont typeface="Wingdings" panose="05000000000000000000" pitchFamily="2" charset="2"/>
                        <a:buChar char="§"/>
                      </a:pPr>
                      <a:endParaRPr kumimoji="0" lang="fr-FR" sz="1400" b="1" i="0" u="none" strike="noStrike" kern="1200" cap="none" spc="0" normalizeH="0" baseline="0" dirty="0">
                        <a:ln>
                          <a:noFill/>
                        </a:ln>
                        <a:solidFill>
                          <a:prstClr val="black"/>
                        </a:solidFill>
                        <a:effectLst/>
                        <a:uLnTx/>
                        <a:uFillTx/>
                        <a:latin typeface="Calibri" panose="020F0502020204030204" pitchFamily="34" charset="0"/>
                        <a:ea typeface="Calibri" panose="020F0502020204030204" pitchFamily="34" charset="0"/>
                        <a:cs typeface="+mn-cs"/>
                      </a:endParaRPr>
                    </a:p>
                  </a:txBody>
                  <a:tcPr marL="19607" marR="196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kumimoji="0" lang="fr-FR" sz="1400" b="1" i="0" u="none" strike="noStrike" kern="1200" cap="none" spc="0" normalizeH="0" baseline="0" dirty="0">
                          <a:ln>
                            <a:noFill/>
                          </a:ln>
                          <a:solidFill>
                            <a:prstClr val="black"/>
                          </a:solidFill>
                          <a:effectLst/>
                          <a:uLnTx/>
                          <a:uFillTx/>
                          <a:latin typeface="Calibri" panose="020F0502020204030204" pitchFamily="34" charset="0"/>
                          <a:ea typeface="Calibri" panose="020F0502020204030204" pitchFamily="34" charset="0"/>
                          <a:cs typeface="+mn-cs"/>
                        </a:rPr>
                        <a:t>(60 j/e)</a:t>
                      </a:r>
                    </a:p>
                    <a:p>
                      <a:pPr marL="0" marR="0" lvl="0" indent="0" algn="ctr" defTabSz="914400" eaLnBrk="1" fontAlgn="auto" latinLnBrk="0" hangingPunct="1">
                        <a:lnSpc>
                          <a:spcPct val="107000"/>
                        </a:lnSpc>
                        <a:spcBef>
                          <a:spcPts val="0"/>
                        </a:spcBef>
                        <a:spcAft>
                          <a:spcPts val="0"/>
                        </a:spcAft>
                        <a:buClrTx/>
                        <a:buSzTx/>
                        <a:buFontTx/>
                        <a:buNone/>
                        <a:tabLst/>
                        <a:defRPr/>
                      </a:pPr>
                      <a:endParaRPr lang="fr-FR" sz="1400" b="1" dirty="0">
                        <a:solidFill>
                          <a:schemeClr val="tx1"/>
                        </a:solidFill>
                        <a:effectLst/>
                        <a:latin typeface="+mn-lt"/>
                        <a:ea typeface="Times New Roman" panose="02020603050405020304" pitchFamily="18" charset="0"/>
                        <a:cs typeface="Times New Roman" panose="02020603050405020304" pitchFamily="18" charset="0"/>
                      </a:endParaRPr>
                    </a:p>
                  </a:txBody>
                  <a:tcPr marL="19607" marR="196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85725" marR="0" lvl="0" indent="0" algn="l" defTabSz="896938" eaLnBrk="1" fontAlgn="auto" latinLnBrk="0" hangingPunct="1">
                        <a:lnSpc>
                          <a:spcPct val="107000"/>
                        </a:lnSpc>
                        <a:spcBef>
                          <a:spcPts val="0"/>
                        </a:spcBef>
                        <a:spcAft>
                          <a:spcPts val="0"/>
                        </a:spcAft>
                        <a:buClrTx/>
                        <a:buSzTx/>
                        <a:buFontTx/>
                        <a:buNone/>
                        <a:tabLst/>
                        <a:defRPr/>
                      </a:pPr>
                      <a:endParaRPr lang="fr-FR" sz="1300" b="1" u="none" dirty="0">
                        <a:solidFill>
                          <a:schemeClr val="tx1"/>
                        </a:solidFill>
                        <a:effectLst/>
                        <a:latin typeface="+mn-lt"/>
                        <a:ea typeface="+mn-ea"/>
                        <a:cs typeface="+mn-cs"/>
                      </a:endParaRPr>
                    </a:p>
                    <a:p>
                      <a:pPr marL="85725" marR="0" lvl="0" indent="0" algn="l" defTabSz="896938" eaLnBrk="1" fontAlgn="auto" latinLnBrk="0" hangingPunct="1">
                        <a:lnSpc>
                          <a:spcPct val="107000"/>
                        </a:lnSpc>
                        <a:spcBef>
                          <a:spcPts val="0"/>
                        </a:spcBef>
                        <a:spcAft>
                          <a:spcPts val="0"/>
                        </a:spcAft>
                        <a:buClrTx/>
                        <a:buSzTx/>
                        <a:buFontTx/>
                        <a:buNone/>
                        <a:tabLst/>
                        <a:defRPr/>
                      </a:pPr>
                      <a:endParaRPr lang="fr-FR" sz="1300" b="1" u="none" dirty="0">
                        <a:solidFill>
                          <a:schemeClr val="tx1"/>
                        </a:solidFill>
                        <a:effectLst/>
                        <a:latin typeface="+mn-lt"/>
                        <a:ea typeface="+mn-ea"/>
                        <a:cs typeface="+mn-cs"/>
                      </a:endParaRPr>
                    </a:p>
                    <a:p>
                      <a:pPr marL="85725" marR="0" lvl="0" indent="0" algn="l" defTabSz="896938" eaLnBrk="1" fontAlgn="auto" latinLnBrk="0" hangingPunct="1">
                        <a:lnSpc>
                          <a:spcPct val="107000"/>
                        </a:lnSpc>
                        <a:spcBef>
                          <a:spcPts val="0"/>
                        </a:spcBef>
                        <a:spcAft>
                          <a:spcPts val="0"/>
                        </a:spcAft>
                        <a:buClrTx/>
                        <a:buSzTx/>
                        <a:buFontTx/>
                        <a:buNone/>
                        <a:tabLst/>
                        <a:defRPr/>
                      </a:pPr>
                      <a:endParaRPr lang="fr-FR" sz="1300" b="1" u="none" dirty="0">
                        <a:solidFill>
                          <a:schemeClr val="tx1"/>
                        </a:solidFill>
                        <a:effectLst/>
                        <a:latin typeface="+mn-lt"/>
                        <a:ea typeface="+mn-ea"/>
                        <a:cs typeface="+mn-cs"/>
                      </a:endParaRPr>
                    </a:p>
                    <a:p>
                      <a:pPr marL="85725" marR="0" lvl="0" indent="0" algn="l" defTabSz="896938" eaLnBrk="1" fontAlgn="auto" latinLnBrk="0" hangingPunct="1">
                        <a:lnSpc>
                          <a:spcPct val="107000"/>
                        </a:lnSpc>
                        <a:spcBef>
                          <a:spcPts val="0"/>
                        </a:spcBef>
                        <a:spcAft>
                          <a:spcPts val="0"/>
                        </a:spcAft>
                        <a:buClrTx/>
                        <a:buSzTx/>
                        <a:buFontTx/>
                        <a:buNone/>
                        <a:tabLst/>
                        <a:defRPr/>
                      </a:pPr>
                      <a:r>
                        <a:rPr lang="fr-FR" sz="1300" b="1" u="none" dirty="0">
                          <a:solidFill>
                            <a:schemeClr val="tx1"/>
                          </a:solidFill>
                          <a:effectLst/>
                          <a:latin typeface="+mn-lt"/>
                          <a:ea typeface="+mn-ea"/>
                          <a:cs typeface="+mn-cs"/>
                        </a:rPr>
                        <a:t>Le contenu, les livrables et le niveau d’effort nécessaires pour la réalisation de ces missions seront discutés et négociés avec le prestataire</a:t>
                      </a:r>
                      <a:endParaRPr lang="fr-FR" sz="1300" b="1" u="none" kern="1200" dirty="0">
                        <a:solidFill>
                          <a:schemeClr val="tx1"/>
                        </a:solidFill>
                        <a:effectLst/>
                        <a:latin typeface="+mn-lt"/>
                        <a:ea typeface="+mn-ea"/>
                        <a:cs typeface="+mn-cs"/>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1295059"/>
                  </a:ext>
                </a:extLst>
              </a:tr>
              <a:tr h="2675901">
                <a:tc>
                  <a:txBody>
                    <a:bodyPr/>
                    <a:lstStyle/>
                    <a:p>
                      <a:pPr marL="179388" marR="0" lvl="0" indent="0" algn="l" defTabSz="914400" rtl="0" eaLnBrk="1" fontAlgn="auto" latinLnBrk="0" hangingPunct="1">
                        <a:lnSpc>
                          <a:spcPct val="107000"/>
                        </a:lnSpc>
                        <a:spcBef>
                          <a:spcPts val="0"/>
                        </a:spcBef>
                        <a:spcAft>
                          <a:spcPts val="0"/>
                        </a:spcAft>
                        <a:buClrTx/>
                        <a:buSzTx/>
                        <a:buFontTx/>
                        <a:buNone/>
                        <a:tabLst/>
                        <a:defRPr/>
                      </a:pPr>
                      <a:r>
                        <a:rPr lang="fr-FR" sz="1400" b="1" kern="1200" dirty="0">
                          <a:solidFill>
                            <a:srgbClr val="990033"/>
                          </a:solidFill>
                          <a:effectLst/>
                          <a:latin typeface="+mn-lt"/>
                          <a:ea typeface="Times New Roman" panose="02020603050405020304" pitchFamily="18" charset="0"/>
                          <a:cs typeface="Times New Roman" panose="02020603050405020304" pitchFamily="18" charset="0"/>
                        </a:rPr>
                        <a:t>Mission 8 : </a:t>
                      </a:r>
                    </a:p>
                  </a:txBody>
                  <a:tcPr marL="19607" marR="196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Conception, Développement et implémentation du système d’information (SI):</a:t>
                      </a:r>
                    </a:p>
                    <a:p>
                      <a:pPr marL="85725" lvl="0" indent="0" rtl="0"/>
                      <a:r>
                        <a:rPr lang="fr-FR" sz="1200" b="1" dirty="0">
                          <a:solidFill>
                            <a:schemeClr val="tx1"/>
                          </a:solidFill>
                          <a:effectLst/>
                          <a:latin typeface="+mn-lt"/>
                          <a:ea typeface="+mn-ea"/>
                          <a:cs typeface="+mn-cs"/>
                        </a:rPr>
                        <a:t>Activité n° 1 : </a:t>
                      </a:r>
                      <a:r>
                        <a:rPr lang="fr-FR" sz="1400" dirty="0">
                          <a:solidFill>
                            <a:schemeClr val="tx1"/>
                          </a:solidFill>
                          <a:effectLst/>
                          <a:latin typeface="+mn-lt"/>
                          <a:ea typeface="+mn-ea"/>
                          <a:cs typeface="+mn-cs"/>
                        </a:rPr>
                        <a:t>établir un état des lieux et arrêter le besoin en matière de SI ; </a:t>
                      </a:r>
                    </a:p>
                    <a:p>
                      <a:pPr marL="85725" lvl="0" indent="0"/>
                      <a:r>
                        <a:rPr lang="fr-FR" sz="1200" b="1" dirty="0">
                          <a:solidFill>
                            <a:schemeClr val="tx1"/>
                          </a:solidFill>
                          <a:effectLst/>
                          <a:latin typeface="+mn-lt"/>
                          <a:ea typeface="+mn-ea"/>
                          <a:cs typeface="+mn-cs"/>
                        </a:rPr>
                        <a:t>Activité n° 2 : </a:t>
                      </a:r>
                      <a:r>
                        <a:rPr lang="fr-FR" sz="1400" dirty="0">
                          <a:solidFill>
                            <a:schemeClr val="tx1"/>
                          </a:solidFill>
                          <a:effectLst/>
                          <a:latin typeface="+mn-lt"/>
                          <a:ea typeface="+mn-ea"/>
                          <a:cs typeface="+mn-cs"/>
                        </a:rPr>
                        <a:t>proposer la solution informatique appropriée, le modèle conceptuel, l’architecture fonctionnelle et le modèle de gestion, d’exploitation et de maintenance (évolutive et corrective) du système et de ses interactions avec les différentes parties prenantes, sources d’information et utilisateurs et ce, à la lumière des besoins identifiés;</a:t>
                      </a:r>
                    </a:p>
                    <a:p>
                      <a:pPr marL="85725" lvl="0" indent="0"/>
                      <a:r>
                        <a:rPr lang="fr-FR" sz="1200" b="1" dirty="0">
                          <a:solidFill>
                            <a:schemeClr val="tx1"/>
                          </a:solidFill>
                          <a:effectLst/>
                          <a:latin typeface="+mn-lt"/>
                          <a:ea typeface="+mn-ea"/>
                          <a:cs typeface="+mn-cs"/>
                        </a:rPr>
                        <a:t>Activité n° 3 </a:t>
                      </a:r>
                      <a:r>
                        <a:rPr lang="fr-FR" sz="1400" dirty="0">
                          <a:solidFill>
                            <a:schemeClr val="tx1"/>
                          </a:solidFill>
                          <a:effectLst/>
                          <a:latin typeface="+mn-lt"/>
                          <a:ea typeface="+mn-ea"/>
                          <a:cs typeface="+mn-cs"/>
                        </a:rPr>
                        <a:t>: élaborer le plan d’actions pour le développement du SI et son implémentation au niveau national et régional ;</a:t>
                      </a:r>
                    </a:p>
                    <a:p>
                      <a:pPr marL="85725" lvl="0" indent="0"/>
                      <a:r>
                        <a:rPr lang="fr-FR" sz="1200" b="1" dirty="0">
                          <a:solidFill>
                            <a:schemeClr val="tx1"/>
                          </a:solidFill>
                          <a:effectLst/>
                          <a:latin typeface="+mn-lt"/>
                          <a:ea typeface="+mn-ea"/>
                          <a:cs typeface="+mn-cs"/>
                        </a:rPr>
                        <a:t>Activité n° 4 : </a:t>
                      </a:r>
                      <a:r>
                        <a:rPr lang="fr-FR" sz="1400" dirty="0">
                          <a:solidFill>
                            <a:schemeClr val="tx1"/>
                          </a:solidFill>
                          <a:effectLst/>
                          <a:latin typeface="+mn-lt"/>
                          <a:ea typeface="+mn-ea"/>
                          <a:cs typeface="+mn-cs"/>
                        </a:rPr>
                        <a:t>élaborer un Plan de Continuité d'Activités (PCA) et un Plan de Gestion de Risque (PGR) pour le futur système d’information proposé ;</a:t>
                      </a:r>
                    </a:p>
                    <a:p>
                      <a:pPr marL="85725" lvl="0" indent="0"/>
                      <a:r>
                        <a:rPr lang="fr-FR" sz="1200" b="1" dirty="0">
                          <a:solidFill>
                            <a:schemeClr val="tx1"/>
                          </a:solidFill>
                          <a:effectLst/>
                          <a:latin typeface="+mn-lt"/>
                          <a:ea typeface="+mn-ea"/>
                          <a:cs typeface="+mn-cs"/>
                        </a:rPr>
                        <a:t>Activité n° 5 : </a:t>
                      </a:r>
                      <a:r>
                        <a:rPr lang="fr-FR" sz="1400" dirty="0">
                          <a:solidFill>
                            <a:schemeClr val="tx1"/>
                          </a:solidFill>
                          <a:effectLst/>
                          <a:latin typeface="+mn-lt"/>
                          <a:ea typeface="+mn-ea"/>
                          <a:cs typeface="+mn-cs"/>
                        </a:rPr>
                        <a:t>développer et implémenter le SI.</a:t>
                      </a:r>
                      <a:endParaRPr kumimoji="0" lang="fr-FR" sz="1400" b="1" i="0" u="none" strike="noStrike" kern="1200" cap="none" spc="0" normalizeH="0" baseline="0" dirty="0">
                        <a:ln>
                          <a:noFill/>
                        </a:ln>
                        <a:solidFill>
                          <a:prstClr val="black"/>
                        </a:solidFill>
                        <a:effectLst/>
                        <a:uLnTx/>
                        <a:uFillTx/>
                        <a:latin typeface="Calibri" panose="020F0502020204030204" pitchFamily="34" charset="0"/>
                        <a:ea typeface="Calibri" panose="020F0502020204030204" pitchFamily="34" charset="0"/>
                        <a:cs typeface="+mn-cs"/>
                      </a:endParaRPr>
                    </a:p>
                  </a:txBody>
                  <a:tcPr marL="19607" marR="196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(240 j/e)</a:t>
                      </a:r>
                    </a:p>
                  </a:txBody>
                  <a:tcPr marL="19607" marR="196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85725" marR="0" lvl="0" indent="0" algn="just" defTabSz="896938" eaLnBrk="1" fontAlgn="auto" latinLnBrk="0" hangingPunct="1">
                        <a:lnSpc>
                          <a:spcPct val="107000"/>
                        </a:lnSpc>
                        <a:spcBef>
                          <a:spcPts val="0"/>
                        </a:spcBef>
                        <a:spcAft>
                          <a:spcPts val="0"/>
                        </a:spcAft>
                        <a:buClrTx/>
                        <a:buSzTx/>
                        <a:buFontTx/>
                        <a:buNone/>
                        <a:tabLst/>
                        <a:defRPr/>
                      </a:pPr>
                      <a:endParaRPr lang="fr-FR" sz="1050" b="1" u="none" kern="1200" dirty="0">
                        <a:solidFill>
                          <a:schemeClr val="tx1"/>
                        </a:solidFill>
                        <a:effectLst/>
                        <a:latin typeface="+mn-lt"/>
                        <a:ea typeface="+mn-ea"/>
                        <a:cs typeface="+mn-cs"/>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0761012"/>
                  </a:ext>
                </a:extLst>
              </a:tr>
            </a:tbl>
          </a:graphicData>
        </a:graphic>
      </p:graphicFrame>
      <p:sp>
        <p:nvSpPr>
          <p:cNvPr id="13" name="Rectangle 12"/>
          <p:cNvSpPr/>
          <p:nvPr/>
        </p:nvSpPr>
        <p:spPr>
          <a:xfrm>
            <a:off x="207035" y="1270365"/>
            <a:ext cx="11792309" cy="307777"/>
          </a:xfrm>
          <a:prstGeom prst="rect">
            <a:avLst/>
          </a:prstGeom>
          <a:solidFill>
            <a:srgbClr val="FFC000"/>
          </a:solidFill>
        </p:spPr>
        <p:txBody>
          <a:bodyPr wrap="square">
            <a:spAutoFit/>
          </a:bodyPr>
          <a:lstStyle/>
          <a:p>
            <a:pPr marL="163532" algn="just">
              <a:spcBef>
                <a:spcPts val="544"/>
              </a:spcBef>
              <a:spcAft>
                <a:spcPts val="272"/>
              </a:spcAft>
              <a:tabLst>
                <a:tab pos="408255" algn="l"/>
              </a:tabLst>
            </a:pPr>
            <a:r>
              <a:rPr lang="fr-FR" sz="1400" b="1" dirty="0">
                <a:solidFill>
                  <a:srgbClr val="000000"/>
                </a:solidFill>
                <a:latin typeface="Arial" panose="020B0604020202020204" pitchFamily="34" charset="0"/>
                <a:ea typeface="SimSun" panose="02010600030101010101" pitchFamily="2" charset="-122"/>
                <a:cs typeface="Arial" panose="020B0604020202020204" pitchFamily="34" charset="0"/>
              </a:rPr>
              <a:t>Deux Missions optionnelles: 300 </a:t>
            </a:r>
            <a:r>
              <a:rPr lang="fr-FR" sz="1400" b="1" dirty="0" err="1">
                <a:solidFill>
                  <a:srgbClr val="000000"/>
                </a:solidFill>
                <a:latin typeface="Arial" panose="020B0604020202020204" pitchFamily="34" charset="0"/>
                <a:ea typeface="SimSun" panose="02010600030101010101" pitchFamily="2" charset="-122"/>
                <a:cs typeface="Arial" panose="020B0604020202020204" pitchFamily="34" charset="0"/>
              </a:rPr>
              <a:t>j.exp</a:t>
            </a:r>
            <a:r>
              <a:rPr lang="fr-FR" sz="1400" b="1" dirty="0">
                <a:solidFill>
                  <a:srgbClr val="000000"/>
                </a:solidFill>
                <a:latin typeface="Arial" panose="020B0604020202020204" pitchFamily="34" charset="0"/>
                <a:ea typeface="SimSun" panose="02010600030101010101" pitchFamily="2" charset="-122"/>
                <a:cs typeface="Arial" panose="020B0604020202020204" pitchFamily="34" charset="0"/>
              </a:rPr>
              <a:t> </a:t>
            </a:r>
            <a:endParaRPr lang="fr-FR" sz="1400" b="1" dirty="0">
              <a:latin typeface="Arial" panose="020B0604020202020204" pitchFamily="34" charset="0"/>
              <a:ea typeface="SimSun" panose="02010600030101010101" pitchFamily="2" charset="-122"/>
              <a:cs typeface="Arial" panose="020B0604020202020204" pitchFamily="34" charset="0"/>
            </a:endParaRPr>
          </a:p>
        </p:txBody>
      </p:sp>
      <p:sp>
        <p:nvSpPr>
          <p:cNvPr id="10" name="Rectangle 9"/>
          <p:cNvSpPr/>
          <p:nvPr/>
        </p:nvSpPr>
        <p:spPr>
          <a:xfrm>
            <a:off x="240" y="1"/>
            <a:ext cx="12191521" cy="38611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400" b="1" dirty="0"/>
              <a:t>1. Volet Technique : </a:t>
            </a:r>
            <a:r>
              <a:rPr lang="fr-FR" sz="2400" b="1" dirty="0">
                <a:solidFill>
                  <a:srgbClr val="FFC000"/>
                </a:solidFill>
              </a:rPr>
              <a:t>Description de la prestation </a:t>
            </a:r>
          </a:p>
        </p:txBody>
      </p:sp>
    </p:spTree>
    <p:extLst>
      <p:ext uri="{BB962C8B-B14F-4D97-AF65-F5344CB8AC3E}">
        <p14:creationId xmlns:p14="http://schemas.microsoft.com/office/powerpoint/2010/main" val="19834145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Tw Cen MT Condensed" panose="020B0606020104020203"/>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Tw Cen MT Condensed" panose="020B0606020104020203"/>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19</a:t>
            </a:fld>
            <a:r>
              <a:rPr kumimoji="0" lang="fr-FR" sz="1270" b="1" i="0" u="none" strike="noStrike" kern="1200" cap="none" spc="0" normalizeH="0" baseline="0" noProof="0" dirty="0">
                <a:ln>
                  <a:noFill/>
                </a:ln>
                <a:solidFill>
                  <a:srgbClr val="2683C6">
                    <a:lumMod val="50000"/>
                  </a:srgbClr>
                </a:solidFill>
                <a:effectLst/>
                <a:uLnTx/>
                <a:uFillTx/>
                <a:latin typeface="Tw Cen MT Condensed" panose="020B0606020104020203"/>
                <a:ea typeface="+mn-ea"/>
                <a:cs typeface="+mn-cs"/>
              </a:rPr>
              <a:t>-</a:t>
            </a:r>
          </a:p>
        </p:txBody>
      </p:sp>
      <p:sp>
        <p:nvSpPr>
          <p:cNvPr id="5" name="Rectangle 4"/>
          <p:cNvSpPr/>
          <p:nvPr/>
        </p:nvSpPr>
        <p:spPr>
          <a:xfrm>
            <a:off x="240" y="1"/>
            <a:ext cx="12191521" cy="372914"/>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kumimoji="0" lang="fr-FR" sz="2400" b="1" i="0" u="none" strike="noStrike" kern="1200" cap="none" spc="0" normalizeH="0" baseline="0" noProof="0" dirty="0">
                <a:ln>
                  <a:noFill/>
                </a:ln>
                <a:solidFill>
                  <a:prstClr val="white"/>
                </a:solidFill>
                <a:effectLst/>
                <a:uLnTx/>
                <a:uFillTx/>
                <a:latin typeface="Tw Cen MT" panose="020B0602020104020603"/>
              </a:rPr>
              <a:t>1. Volet Technique : </a:t>
            </a:r>
            <a:r>
              <a:rPr lang="fr-FR" sz="2400" b="1" dirty="0">
                <a:solidFill>
                  <a:srgbClr val="FFC000"/>
                </a:solidFill>
              </a:rPr>
              <a:t>Profil de l’équipe des experts</a:t>
            </a:r>
          </a:p>
        </p:txBody>
      </p:sp>
      <p:sp>
        <p:nvSpPr>
          <p:cNvPr id="4" name="Rectangle 3"/>
          <p:cNvSpPr/>
          <p:nvPr/>
        </p:nvSpPr>
        <p:spPr>
          <a:xfrm>
            <a:off x="767751" y="1142029"/>
            <a:ext cx="10830336" cy="307777"/>
          </a:xfrm>
          <a:prstGeom prst="rect">
            <a:avLst/>
          </a:prstGeom>
          <a:solidFill>
            <a:srgbClr val="FFC000"/>
          </a:solidFill>
        </p:spPr>
        <p:txBody>
          <a:bodyPr wrap="square">
            <a:spAutoFit/>
          </a:bodyPr>
          <a:lstStyle/>
          <a:p>
            <a:pPr marL="163532" algn="just">
              <a:spcBef>
                <a:spcPts val="544"/>
              </a:spcBef>
              <a:spcAft>
                <a:spcPts val="272"/>
              </a:spcAft>
              <a:tabLst>
                <a:tab pos="408255" algn="l"/>
              </a:tabLst>
            </a:pPr>
            <a:r>
              <a:rPr lang="en-US" sz="1400" b="1" dirty="0">
                <a:solidFill>
                  <a:srgbClr val="000000"/>
                </a:solidFill>
                <a:latin typeface="Arial" panose="020B0604020202020204" pitchFamily="34" charset="0"/>
                <a:ea typeface="SimSun" panose="02010600030101010101" pitchFamily="2" charset="-122"/>
                <a:cs typeface="Arial" panose="020B0604020202020204" pitchFamily="34" charset="0"/>
              </a:rPr>
              <a:t>QUALIFICATIONS DU PERSONNEL: Missions de base </a:t>
            </a:r>
            <a:endParaRPr lang="fr-FR" sz="1400" b="1" dirty="0">
              <a:solidFill>
                <a:srgbClr val="000000"/>
              </a:solidFill>
              <a:latin typeface="Arial" panose="020B0604020202020204" pitchFamily="34" charset="0"/>
              <a:ea typeface="SimSun" panose="02010600030101010101" pitchFamily="2" charset="-122"/>
              <a:cs typeface="Arial" panose="020B0604020202020204" pitchFamily="34" charset="0"/>
            </a:endParaRPr>
          </a:p>
        </p:txBody>
      </p:sp>
      <p:sp>
        <p:nvSpPr>
          <p:cNvPr id="3" name="Rectangle 2"/>
          <p:cNvSpPr/>
          <p:nvPr/>
        </p:nvSpPr>
        <p:spPr>
          <a:xfrm>
            <a:off x="5418887" y="2019702"/>
            <a:ext cx="6179200" cy="4524315"/>
          </a:xfrm>
          <a:prstGeom prst="rect">
            <a:avLst/>
          </a:prstGeom>
          <a:ln w="28575">
            <a:solidFill>
              <a:schemeClr val="tx1"/>
            </a:solidFill>
            <a:prstDash val="dashDot"/>
          </a:ln>
        </p:spPr>
        <p:txBody>
          <a:bodyPr wrap="square">
            <a:spAutoFit/>
          </a:bodyPr>
          <a:lstStyle/>
          <a:p>
            <a:pPr algn="just">
              <a:spcAft>
                <a:spcPts val="0"/>
              </a:spcAft>
            </a:pPr>
            <a:r>
              <a:rPr lang="fr-FR" dirty="0">
                <a:latin typeface="Calibri" panose="020F0502020204030204" pitchFamily="34" charset="0"/>
                <a:ea typeface="SimSun" panose="02010600030101010101" pitchFamily="2" charset="-122"/>
                <a:cs typeface="Times New Roman" panose="02020603050405020304" pitchFamily="18" charset="0"/>
              </a:rPr>
              <a:t>L’équipe devra inclure, à minima, l’expertise et le personnel tels que décrits au niveau des </a:t>
            </a:r>
            <a:r>
              <a:rPr lang="fr-FR" dirty="0" err="1">
                <a:latin typeface="Calibri" panose="020F0502020204030204" pitchFamily="34" charset="0"/>
                <a:ea typeface="SimSun" panose="02010600030101010101" pitchFamily="2" charset="-122"/>
                <a:cs typeface="Times New Roman" panose="02020603050405020304" pitchFamily="18" charset="0"/>
              </a:rPr>
              <a:t>Tdr</a:t>
            </a:r>
            <a:r>
              <a:rPr lang="fr-FR" dirty="0">
                <a:latin typeface="Calibri" panose="020F0502020204030204" pitchFamily="34" charset="0"/>
                <a:ea typeface="SimSun" panose="02010600030101010101" pitchFamily="2" charset="-122"/>
                <a:cs typeface="Times New Roman" panose="02020603050405020304" pitchFamily="18" charset="0"/>
              </a:rPr>
              <a:t>.</a:t>
            </a:r>
          </a:p>
          <a:p>
            <a:pPr algn="just">
              <a:spcAft>
                <a:spcPts val="0"/>
              </a:spcAft>
            </a:pPr>
            <a:endParaRPr lang="fr-FR" dirty="0">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fr-FR" dirty="0">
                <a:latin typeface="Calibri" panose="020F0502020204030204" pitchFamily="34" charset="0"/>
                <a:ea typeface="SimSun" panose="02010600030101010101" pitchFamily="2" charset="-122"/>
                <a:cs typeface="Times New Roman" panose="02020603050405020304" pitchFamily="18" charset="0"/>
              </a:rPr>
              <a:t>Il est acceptable pour un seul individu de couvrir de multiples domaines d’expertise tant qu’il satisfait les qualifications requises. </a:t>
            </a:r>
          </a:p>
          <a:p>
            <a:pPr algn="just">
              <a:spcAft>
                <a:spcPts val="0"/>
              </a:spcAft>
            </a:pPr>
            <a:endParaRPr lang="fr-FR" dirty="0">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fr-FR" dirty="0">
                <a:latin typeface="Calibri" panose="020F0502020204030204" pitchFamily="34" charset="0"/>
                <a:ea typeface="SimSun" panose="02010600030101010101" pitchFamily="2" charset="-122"/>
                <a:cs typeface="Times New Roman" panose="02020603050405020304" pitchFamily="18" charset="0"/>
              </a:rPr>
              <a:t>Le Consultant est libre de rajouter du personnel pour chacun des domaines d’expertise tel qu’il s’avère nécessaire pour assurer la réalisation des missions spécifiées dans les termes de référence. </a:t>
            </a:r>
          </a:p>
          <a:p>
            <a:pPr algn="just">
              <a:spcAft>
                <a:spcPts val="0"/>
              </a:spcAft>
            </a:pPr>
            <a:endParaRPr lang="fr-FR" dirty="0">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fr-FR" dirty="0">
                <a:latin typeface="Calibri" panose="020F0502020204030204" pitchFamily="34" charset="0"/>
                <a:ea typeface="SimSun" panose="02010600030101010101" pitchFamily="2" charset="-122"/>
                <a:cs typeface="Times New Roman" panose="02020603050405020304" pitchFamily="18" charset="0"/>
              </a:rPr>
              <a:t>La maîtrise de la langue française est requise pour tous les membres du personnel, le personnel peut être international ou local.   </a:t>
            </a:r>
            <a:endParaRPr lang="fr-FR" dirty="0">
              <a:latin typeface="Times New Roman" panose="02020603050405020304" pitchFamily="18" charset="0"/>
              <a:ea typeface="SimSun" panose="02010600030101010101" pitchFamily="2" charset="-122"/>
            </a:endParaRPr>
          </a:p>
          <a:p>
            <a:endParaRPr lang="fr-FR" dirty="0">
              <a:latin typeface="Calibri" panose="020F0502020204030204" pitchFamily="34" charset="0"/>
              <a:ea typeface="SimSun" panose="02010600030101010101" pitchFamily="2" charset="-122"/>
              <a:cs typeface="Times New Roman" panose="02020603050405020304" pitchFamily="18" charset="0"/>
            </a:endParaRPr>
          </a:p>
        </p:txBody>
      </p:sp>
      <p:graphicFrame>
        <p:nvGraphicFramePr>
          <p:cNvPr id="11" name="Tableau 10"/>
          <p:cNvGraphicFramePr>
            <a:graphicFrameLocks noGrp="1"/>
          </p:cNvGraphicFramePr>
          <p:nvPr>
            <p:extLst>
              <p:ext uri="{D42A27DB-BD31-4B8C-83A1-F6EECF244321}">
                <p14:modId xmlns:p14="http://schemas.microsoft.com/office/powerpoint/2010/main" val="3856446282"/>
              </p:ext>
            </p:extLst>
          </p:nvPr>
        </p:nvGraphicFramePr>
        <p:xfrm>
          <a:off x="2867850" y="2268748"/>
          <a:ext cx="2130178" cy="2812210"/>
        </p:xfrm>
        <a:graphic>
          <a:graphicData uri="http://schemas.openxmlformats.org/drawingml/2006/table">
            <a:tbl>
              <a:tblPr bandRow="1">
                <a:tableStyleId>{5C22544A-7EE6-4342-B048-85BDC9FD1C3A}</a:tableStyleId>
              </a:tblPr>
              <a:tblGrid>
                <a:gridCol w="2130178">
                  <a:extLst>
                    <a:ext uri="{9D8B030D-6E8A-4147-A177-3AD203B41FA5}">
                      <a16:colId xmlns:a16="http://schemas.microsoft.com/office/drawing/2014/main" val="1021198351"/>
                    </a:ext>
                  </a:extLst>
                </a:gridCol>
              </a:tblGrid>
              <a:tr h="1561380">
                <a:tc>
                  <a:txBody>
                    <a:bodyPr/>
                    <a:lstStyle/>
                    <a:p>
                      <a:pPr algn="l">
                        <a:spcAft>
                          <a:spcPts val="0"/>
                        </a:spcAft>
                      </a:pPr>
                      <a:r>
                        <a:rPr lang="fr-FR" sz="1600" b="0" dirty="0">
                          <a:effectLst/>
                        </a:rPr>
                        <a:t>Spécialiste (s ) en Communication et organisation des événements</a:t>
                      </a:r>
                      <a:endParaRPr lang="fr-FR" sz="1600" b="0" dirty="0">
                        <a:effectLst/>
                        <a:latin typeface="Times New Roman" panose="02020603050405020304" pitchFamily="18" charset="0"/>
                        <a:ea typeface="SimSun" panose="02010600030101010101" pitchFamily="2" charset="-122"/>
                      </a:endParaRPr>
                    </a:p>
                  </a:txBody>
                  <a:tcPr marL="30170" marR="30170" marT="0" marB="0" anchor="ctr"/>
                </a:tc>
                <a:extLst>
                  <a:ext uri="{0D108BD9-81ED-4DB2-BD59-A6C34878D82A}">
                    <a16:rowId xmlns:a16="http://schemas.microsoft.com/office/drawing/2014/main" val="3192732116"/>
                  </a:ext>
                </a:extLst>
              </a:tr>
              <a:tr h="1250830">
                <a:tc>
                  <a:txBody>
                    <a:bodyPr/>
                    <a:lstStyle/>
                    <a:p>
                      <a:pPr algn="l">
                        <a:spcAft>
                          <a:spcPts val="0"/>
                        </a:spcAft>
                      </a:pPr>
                      <a:r>
                        <a:rPr lang="fr-FR" sz="1600" b="0" noProof="0" dirty="0">
                          <a:effectLst/>
                        </a:rPr>
                        <a:t>Juriste</a:t>
                      </a:r>
                      <a:r>
                        <a:rPr lang="en-US" sz="1600" b="0" dirty="0">
                          <a:effectLst/>
                        </a:rPr>
                        <a:t> (s)  </a:t>
                      </a:r>
                      <a:endParaRPr lang="fr-FR" sz="1600" b="0" dirty="0">
                        <a:effectLst/>
                        <a:latin typeface="Times New Roman" panose="02020603050405020304" pitchFamily="18" charset="0"/>
                        <a:ea typeface="SimSun" panose="02010600030101010101" pitchFamily="2" charset="-122"/>
                      </a:endParaRPr>
                    </a:p>
                  </a:txBody>
                  <a:tcPr marL="30170" marR="30170" marT="0" marB="0" anchor="ctr"/>
                </a:tc>
                <a:extLst>
                  <a:ext uri="{0D108BD9-81ED-4DB2-BD59-A6C34878D82A}">
                    <a16:rowId xmlns:a16="http://schemas.microsoft.com/office/drawing/2014/main" val="25146734"/>
                  </a:ext>
                </a:extLst>
              </a:tr>
            </a:tbl>
          </a:graphicData>
        </a:graphic>
      </p:graphicFrame>
      <p:graphicFrame>
        <p:nvGraphicFramePr>
          <p:cNvPr id="12" name="Tableau 11"/>
          <p:cNvGraphicFramePr>
            <a:graphicFrameLocks noGrp="1"/>
          </p:cNvGraphicFramePr>
          <p:nvPr>
            <p:extLst>
              <p:ext uri="{D42A27DB-BD31-4B8C-83A1-F6EECF244321}">
                <p14:modId xmlns:p14="http://schemas.microsoft.com/office/powerpoint/2010/main" val="3896396166"/>
              </p:ext>
            </p:extLst>
          </p:nvPr>
        </p:nvGraphicFramePr>
        <p:xfrm>
          <a:off x="536060" y="2218920"/>
          <a:ext cx="1910931" cy="4053840"/>
        </p:xfrm>
        <a:graphic>
          <a:graphicData uri="http://schemas.openxmlformats.org/drawingml/2006/table">
            <a:tbl>
              <a:tblPr bandRow="1">
                <a:tableStyleId>{5C22544A-7EE6-4342-B048-85BDC9FD1C3A}</a:tableStyleId>
              </a:tblPr>
              <a:tblGrid>
                <a:gridCol w="1910931">
                  <a:extLst>
                    <a:ext uri="{9D8B030D-6E8A-4147-A177-3AD203B41FA5}">
                      <a16:colId xmlns:a16="http://schemas.microsoft.com/office/drawing/2014/main" val="277354383"/>
                    </a:ext>
                  </a:extLst>
                </a:gridCol>
              </a:tblGrid>
              <a:tr h="861048">
                <a:tc>
                  <a:txBody>
                    <a:bodyPr/>
                    <a:lstStyle/>
                    <a:p>
                      <a:pPr>
                        <a:spcAft>
                          <a:spcPts val="0"/>
                        </a:spcAft>
                      </a:pPr>
                      <a:r>
                        <a:rPr lang="en-US" sz="1600" b="1" kern="1200" dirty="0">
                          <a:solidFill>
                            <a:schemeClr val="dk1"/>
                          </a:solidFill>
                          <a:effectLst/>
                          <a:latin typeface="+mn-lt"/>
                          <a:ea typeface="+mn-ea"/>
                          <a:cs typeface="+mn-cs"/>
                        </a:rPr>
                        <a:t>Chef de </a:t>
                      </a:r>
                      <a:r>
                        <a:rPr lang="fr-FR" sz="1600" b="1" kern="1200" noProof="0" dirty="0">
                          <a:solidFill>
                            <a:schemeClr val="dk1"/>
                          </a:solidFill>
                          <a:effectLst/>
                          <a:latin typeface="+mn-lt"/>
                          <a:ea typeface="+mn-ea"/>
                          <a:cs typeface="+mn-cs"/>
                        </a:rPr>
                        <a:t>projet</a:t>
                      </a:r>
                    </a:p>
                    <a:p>
                      <a:pPr>
                        <a:spcAft>
                          <a:spcPts val="0"/>
                        </a:spcAft>
                      </a:pPr>
                      <a:r>
                        <a:rPr lang="fr-FR" sz="1800" dirty="0">
                          <a:solidFill>
                            <a:schemeClr val="dk1"/>
                          </a:solidFill>
                          <a:effectLst/>
                          <a:latin typeface="+mn-lt"/>
                          <a:ea typeface="+mn-ea"/>
                          <a:cs typeface="+mn-cs"/>
                        </a:rPr>
                        <a:t>Expert en système d’assurance qualité dans le domaine de la formation professionnelle</a:t>
                      </a:r>
                      <a:endParaRPr lang="fr-FR" sz="1600" b="0" kern="1200" noProof="0" dirty="0">
                        <a:solidFill>
                          <a:schemeClr val="dk1"/>
                        </a:solidFill>
                        <a:effectLst/>
                        <a:latin typeface="+mn-lt"/>
                        <a:ea typeface="+mn-ea"/>
                        <a:cs typeface="+mn-cs"/>
                      </a:endParaRPr>
                    </a:p>
                  </a:txBody>
                  <a:tcPr marL="39698" marR="39698" marT="0" marB="0" anchor="ctr"/>
                </a:tc>
                <a:extLst>
                  <a:ext uri="{0D108BD9-81ED-4DB2-BD59-A6C34878D82A}">
                    <a16:rowId xmlns:a16="http://schemas.microsoft.com/office/drawing/2014/main" val="4141046375"/>
                  </a:ext>
                </a:extLst>
              </a:tr>
              <a:tr h="920033">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fr-FR" sz="1600" b="0" kern="1200" dirty="0">
                          <a:solidFill>
                            <a:schemeClr val="dk1"/>
                          </a:solidFill>
                          <a:effectLst/>
                          <a:latin typeface="+mn-lt"/>
                          <a:ea typeface="+mn-ea"/>
                          <a:cs typeface="+mn-cs"/>
                        </a:rPr>
                        <a:t> </a:t>
                      </a:r>
                    </a:p>
                    <a:p>
                      <a:pPr marL="0" marR="0" lvl="0" indent="0" defTabSz="914400" eaLnBrk="1" fontAlgn="auto" latinLnBrk="0" hangingPunct="1">
                        <a:lnSpc>
                          <a:spcPct val="100000"/>
                        </a:lnSpc>
                        <a:spcBef>
                          <a:spcPts val="0"/>
                        </a:spcBef>
                        <a:spcAft>
                          <a:spcPts val="0"/>
                        </a:spcAft>
                        <a:buClrTx/>
                        <a:buSzTx/>
                        <a:buFontTx/>
                        <a:buNone/>
                        <a:tabLst/>
                        <a:defRPr/>
                      </a:pPr>
                      <a:r>
                        <a:rPr lang="fr-FR" sz="1600" dirty="0">
                          <a:latin typeface="Calibri" panose="020F0502020204030204" pitchFamily="34" charset="0"/>
                          <a:ea typeface="Calibri" panose="020F0502020204030204" pitchFamily="34" charset="0"/>
                          <a:cs typeface="Calibri" panose="020F0502020204030204" pitchFamily="34" charset="0"/>
                        </a:rPr>
                        <a:t>Spécialiste en évaluation  des centres de formation professionnelle  </a:t>
                      </a:r>
                      <a:endParaRPr lang="fr-FR" sz="1600" b="0" kern="1200" noProof="0" dirty="0">
                        <a:solidFill>
                          <a:schemeClr val="dk1"/>
                        </a:solidFill>
                        <a:effectLst/>
                        <a:latin typeface="+mn-lt"/>
                        <a:ea typeface="+mn-ea"/>
                        <a:cs typeface="+mn-cs"/>
                      </a:endParaRPr>
                    </a:p>
                  </a:txBody>
                  <a:tcPr marL="39698" marR="39698" marT="0" marB="0" anchor="ctr"/>
                </a:tc>
                <a:extLst>
                  <a:ext uri="{0D108BD9-81ED-4DB2-BD59-A6C34878D82A}">
                    <a16:rowId xmlns:a16="http://schemas.microsoft.com/office/drawing/2014/main" val="1360533053"/>
                  </a:ext>
                </a:extLst>
              </a:tr>
              <a:tr h="1007910">
                <a:tc>
                  <a:txBody>
                    <a:bodyPr/>
                    <a:lstStyle/>
                    <a:p>
                      <a:pPr>
                        <a:spcAft>
                          <a:spcPts val="0"/>
                        </a:spcAft>
                      </a:pPr>
                      <a:endParaRPr lang="fr-FR" sz="1600" b="0" kern="1200" dirty="0">
                        <a:solidFill>
                          <a:schemeClr val="dk1"/>
                        </a:solidFill>
                        <a:effectLst/>
                        <a:latin typeface="+mn-lt"/>
                        <a:ea typeface="+mn-ea"/>
                        <a:cs typeface="+mn-cs"/>
                      </a:endParaRPr>
                    </a:p>
                    <a:p>
                      <a:pPr>
                        <a:spcAft>
                          <a:spcPts val="0"/>
                        </a:spcAft>
                      </a:pPr>
                      <a:r>
                        <a:rPr lang="fr-FR" sz="1600" b="0" kern="1200" dirty="0">
                          <a:solidFill>
                            <a:schemeClr val="dk1"/>
                          </a:solidFill>
                          <a:effectLst/>
                          <a:latin typeface="+mn-lt"/>
                          <a:ea typeface="+mn-ea"/>
                          <a:cs typeface="+mn-cs"/>
                        </a:rPr>
                        <a:t>Expert en </a:t>
                      </a:r>
                      <a:r>
                        <a:rPr lang="fr-FR" sz="1600" dirty="0">
                          <a:latin typeface="Calibri" panose="020F0502020204030204" pitchFamily="34" charset="0"/>
                          <a:ea typeface="Calibri" panose="020F0502020204030204" pitchFamily="34" charset="0"/>
                          <a:cs typeface="Calibri" panose="020F0502020204030204" pitchFamily="34" charset="0"/>
                        </a:rPr>
                        <a:t>management des centres de formation professionnelle </a:t>
                      </a:r>
                      <a:endParaRPr lang="fr-FR" sz="1600" b="0" kern="1200" dirty="0">
                        <a:solidFill>
                          <a:schemeClr val="dk1"/>
                        </a:solidFill>
                        <a:effectLst/>
                        <a:latin typeface="+mn-lt"/>
                        <a:ea typeface="+mn-ea"/>
                        <a:cs typeface="+mn-cs"/>
                      </a:endParaRPr>
                    </a:p>
                  </a:txBody>
                  <a:tcPr marL="39698" marR="39698" marT="0" marB="0" anchor="ctr"/>
                </a:tc>
                <a:extLst>
                  <a:ext uri="{0D108BD9-81ED-4DB2-BD59-A6C34878D82A}">
                    <a16:rowId xmlns:a16="http://schemas.microsoft.com/office/drawing/2014/main" val="1233699934"/>
                  </a:ext>
                </a:extLst>
              </a:tr>
            </a:tbl>
          </a:graphicData>
        </a:graphic>
      </p:graphicFrame>
      <p:sp>
        <p:nvSpPr>
          <p:cNvPr id="13" name="Rectangle 12"/>
          <p:cNvSpPr/>
          <p:nvPr/>
        </p:nvSpPr>
        <p:spPr>
          <a:xfrm>
            <a:off x="589397" y="1740350"/>
            <a:ext cx="1505412" cy="369332"/>
          </a:xfrm>
          <a:prstGeom prst="rect">
            <a:avLst/>
          </a:prstGeom>
        </p:spPr>
        <p:txBody>
          <a:bodyPr wrap="none">
            <a:spAutoFit/>
          </a:bodyPr>
          <a:lstStyle/>
          <a:p>
            <a:pPr algn="ctr">
              <a:spcAft>
                <a:spcPts val="0"/>
              </a:spcAft>
            </a:pPr>
            <a:r>
              <a:rPr lang="fr-FR" b="1" u="sng" dirty="0">
                <a:solidFill>
                  <a:srgbClr val="002060"/>
                </a:solidFill>
                <a:latin typeface="Calibri" panose="020F0502020204030204" pitchFamily="34" charset="0"/>
                <a:ea typeface="SimSun" panose="02010600030101010101" pitchFamily="2" charset="-122"/>
                <a:cs typeface="Times New Roman" panose="02020603050405020304" pitchFamily="18" charset="0"/>
              </a:rPr>
              <a:t>Personnel clé </a:t>
            </a:r>
            <a:endParaRPr lang="fr-FR" dirty="0">
              <a:solidFill>
                <a:srgbClr val="002060"/>
              </a:solidFill>
              <a:latin typeface="Times New Roman" panose="02020603050405020304" pitchFamily="18" charset="0"/>
              <a:ea typeface="SimSun" panose="02010600030101010101" pitchFamily="2" charset="-122"/>
            </a:endParaRPr>
          </a:p>
        </p:txBody>
      </p:sp>
      <p:sp>
        <p:nvSpPr>
          <p:cNvPr id="14" name="Rectangle 13"/>
          <p:cNvSpPr/>
          <p:nvPr/>
        </p:nvSpPr>
        <p:spPr>
          <a:xfrm>
            <a:off x="2695035" y="1750197"/>
            <a:ext cx="1893595" cy="369332"/>
          </a:xfrm>
          <a:prstGeom prst="rect">
            <a:avLst/>
          </a:prstGeom>
        </p:spPr>
        <p:txBody>
          <a:bodyPr wrap="none">
            <a:spAutoFit/>
          </a:bodyPr>
          <a:lstStyle/>
          <a:p>
            <a:pPr algn="ctr">
              <a:spcAft>
                <a:spcPts val="0"/>
              </a:spcAft>
            </a:pPr>
            <a:r>
              <a:rPr lang="fr-FR" b="1" u="sng" dirty="0">
                <a:solidFill>
                  <a:srgbClr val="002060"/>
                </a:solidFill>
                <a:latin typeface="Calibri" panose="020F0502020204030204" pitchFamily="34" charset="0"/>
                <a:ea typeface="SimSun" panose="02010600030101010101" pitchFamily="2" charset="-122"/>
                <a:cs typeface="Times New Roman" panose="02020603050405020304" pitchFamily="18" charset="0"/>
              </a:rPr>
              <a:t>Personnel d’appui</a:t>
            </a:r>
            <a:endParaRPr lang="fr-FR" dirty="0">
              <a:solidFill>
                <a:srgbClr val="002060"/>
              </a:solidFill>
              <a:latin typeface="Times New Roman" panose="02020603050405020304" pitchFamily="18" charset="0"/>
              <a:ea typeface="SimSun" panose="02010600030101010101" pitchFamily="2" charset="-122"/>
            </a:endParaRPr>
          </a:p>
        </p:txBody>
      </p:sp>
    </p:spTree>
    <p:extLst>
      <p:ext uri="{BB962C8B-B14F-4D97-AF65-F5344CB8AC3E}">
        <p14:creationId xmlns:p14="http://schemas.microsoft.com/office/powerpoint/2010/main" val="16246795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p>
        </p:txBody>
      </p:sp>
      <p:sp>
        <p:nvSpPr>
          <p:cNvPr id="5" name="Rectangle 4"/>
          <p:cNvSpPr/>
          <p:nvPr/>
        </p:nvSpPr>
        <p:spPr>
          <a:xfrm>
            <a:off x="240" y="0"/>
            <a:ext cx="12191521" cy="10796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4897" b="1" i="0" u="none" strike="noStrike" kern="1200" cap="none" spc="0" normalizeH="0" baseline="0" noProof="0" dirty="0">
                <a:ln>
                  <a:noFill/>
                </a:ln>
                <a:solidFill>
                  <a:prstClr val="white"/>
                </a:solidFill>
                <a:effectLst/>
                <a:uLnTx/>
                <a:uFillTx/>
                <a:latin typeface="Calibri"/>
                <a:ea typeface="+mn-ea"/>
                <a:cs typeface="Sakkal Majalla" panose="02000000000000000000" pitchFamily="2" charset="-78"/>
              </a:rPr>
              <a:t>Plan</a:t>
            </a:r>
            <a:endParaRPr kumimoji="0" lang="ar-SA" sz="4897" b="1" i="0" u="none" strike="noStrike" kern="1200" cap="none" spc="0" normalizeH="0" baseline="0" noProof="0" dirty="0">
              <a:ln>
                <a:noFill/>
              </a:ln>
              <a:solidFill>
                <a:prstClr val="white"/>
              </a:solidFill>
              <a:effectLst/>
              <a:uLnTx/>
              <a:uFillTx/>
              <a:latin typeface="Calibri"/>
              <a:ea typeface="+mn-ea"/>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dirty="0">
                  <a:ln>
                    <a:noFill/>
                  </a:ln>
                  <a:solidFill>
                    <a:prstClr val="white"/>
                  </a:solidFill>
                  <a:effectLst/>
                  <a:uLnTx/>
                  <a:uFillTx/>
                  <a:latin typeface="Calibri"/>
                  <a:ea typeface="+mn-ea"/>
                  <a:cs typeface="+mn-cs"/>
                </a:endParaRPr>
              </a:p>
            </p:txBody>
          </p:sp>
          <p:sp>
            <p:nvSpPr>
              <p:cNvPr id="82" name="Rectangle 81"/>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4897" b="1" i="0" u="none" strike="noStrike" kern="1200" cap="none" spc="0" normalizeH="0" baseline="0" noProof="0" dirty="0">
                    <a:ln w="11430"/>
                    <a:solidFill>
                      <a:srgbClr val="0070C0"/>
                    </a:solidFill>
                    <a:effectLst>
                      <a:outerShdw blurRad="50800" dist="39000" dir="5460000" algn="tl">
                        <a:srgbClr val="000000">
                          <a:alpha val="38000"/>
                        </a:srgbClr>
                      </a:outerShdw>
                    </a:effectLst>
                    <a:uLnTx/>
                    <a:uFillTx/>
                    <a:latin typeface="Calibri"/>
                    <a:ea typeface="+mn-ea"/>
                    <a:cs typeface="+mn-cs"/>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dirty="0">
                <a:ln>
                  <a:noFill/>
                </a:ln>
                <a:solidFill>
                  <a:prstClr val="white"/>
                </a:solidFill>
                <a:effectLst/>
                <a:uLnTx/>
                <a:uFillTx/>
                <a:latin typeface="Calibri"/>
                <a:ea typeface="+mn-ea"/>
                <a:cs typeface="+mn-cs"/>
              </a:endParaRPr>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dirty="0">
                  <a:ln>
                    <a:noFill/>
                  </a:ln>
                  <a:solidFill>
                    <a:prstClr val="white"/>
                  </a:solidFill>
                  <a:effectLst/>
                  <a:uLnTx/>
                  <a:uFillTx/>
                  <a:latin typeface="Corbel" panose="020B0503020204020204" pitchFamily="34" charset="0"/>
                  <a:ea typeface="+mn-ea"/>
                  <a:cs typeface="+mn-cs"/>
                </a:endParaRPr>
              </a:p>
            </p:txBody>
          </p:sp>
          <p:sp>
            <p:nvSpPr>
              <p:cNvPr id="87" name="Rectangle 86"/>
              <p:cNvSpPr/>
              <p:nvPr/>
            </p:nvSpPr>
            <p:spPr>
              <a:xfrm>
                <a:off x="1987220" y="1527351"/>
                <a:ext cx="52937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4897" b="1" i="0" u="none" strike="noStrike" kern="1200" cap="none" spc="0" normalizeH="0" baseline="0" noProof="0" dirty="0">
                    <a:ln w="11430"/>
                    <a:solidFill>
                      <a:srgbClr val="0070C0"/>
                    </a:solidFill>
                    <a:effectLst>
                      <a:outerShdw blurRad="50800" dist="39000" dir="5460000" algn="tl">
                        <a:srgbClr val="000000">
                          <a:alpha val="38000"/>
                        </a:srgbClr>
                      </a:outerShdw>
                    </a:effectLst>
                    <a:uLnTx/>
                    <a:uFillTx/>
                    <a:latin typeface="Corbel" panose="020B0503020204020204" pitchFamily="34" charset="0"/>
                    <a:ea typeface="+mn-ea"/>
                    <a:cs typeface="+mn-cs"/>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dirty="0">
                <a:ln>
                  <a:noFill/>
                </a:ln>
                <a:solidFill>
                  <a:prstClr val="white"/>
                </a:solidFill>
                <a:effectLst/>
                <a:uLnTx/>
                <a:uFillTx/>
                <a:latin typeface="Corbel" panose="020B0503020204020204" pitchFamily="34" charset="0"/>
                <a:ea typeface="+mn-ea"/>
                <a:cs typeface="+mn-cs"/>
              </a:endParaRPr>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dirty="0">
                  <a:ln>
                    <a:noFill/>
                  </a:ln>
                  <a:solidFill>
                    <a:prstClr val="white"/>
                  </a:solidFill>
                  <a:effectLst/>
                  <a:uLnTx/>
                  <a:uFillTx/>
                  <a:latin typeface="Corbel" panose="020B0503020204020204" pitchFamily="34" charset="0"/>
                  <a:ea typeface="+mn-ea"/>
                  <a:cs typeface="+mn-cs"/>
                </a:endParaRPr>
              </a:p>
            </p:txBody>
          </p:sp>
          <p:sp>
            <p:nvSpPr>
              <p:cNvPr id="92" name="Rectangle 91"/>
              <p:cNvSpPr/>
              <p:nvPr/>
            </p:nvSpPr>
            <p:spPr>
              <a:xfrm>
                <a:off x="1990755" y="1527351"/>
                <a:ext cx="522308"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4897" b="1" i="0" u="none" strike="noStrike" kern="1200" cap="none" spc="0" normalizeH="0" baseline="0" noProof="0" dirty="0">
                    <a:ln w="11430"/>
                    <a:solidFill>
                      <a:srgbClr val="0070C0"/>
                    </a:solidFill>
                    <a:effectLst>
                      <a:outerShdw blurRad="50800" dist="39000" dir="5460000" algn="tl">
                        <a:srgbClr val="000000">
                          <a:alpha val="38000"/>
                        </a:srgbClr>
                      </a:outerShdw>
                    </a:effectLst>
                    <a:uLnTx/>
                    <a:uFillTx/>
                    <a:latin typeface="Corbel" panose="020B0503020204020204" pitchFamily="34" charset="0"/>
                    <a:ea typeface="+mn-ea"/>
                    <a:cs typeface="+mn-cs"/>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dirty="0">
                <a:ln>
                  <a:noFill/>
                </a:ln>
                <a:solidFill>
                  <a:prstClr val="white"/>
                </a:solidFill>
                <a:effectLst/>
                <a:uLnTx/>
                <a:uFillTx/>
                <a:latin typeface="Corbel" panose="020B0503020204020204" pitchFamily="34" charset="0"/>
                <a:ea typeface="+mn-ea"/>
                <a:cs typeface="+mn-cs"/>
              </a:endParaRPr>
            </a:p>
          </p:txBody>
        </p:sp>
      </p:grpSp>
      <p:sp>
        <p:nvSpPr>
          <p:cNvPr id="93" name="Rectangle 92"/>
          <p:cNvSpPr/>
          <p:nvPr/>
        </p:nvSpPr>
        <p:spPr>
          <a:xfrm>
            <a:off x="2177775" y="1791056"/>
            <a:ext cx="1819729" cy="3155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51" b="1" i="0" u="sng" strike="noStrike" kern="0" cap="none" spc="0" normalizeH="0" baseline="0" noProof="0" dirty="0">
                <a:ln>
                  <a:noFill/>
                </a:ln>
                <a:solidFill>
                  <a:srgbClr val="002060"/>
                </a:solidFill>
                <a:effectLst/>
                <a:uLnTx/>
                <a:uFillTx/>
                <a:latin typeface="Berlin Sans FB Demi" pitchFamily="34" charset="0"/>
                <a:ea typeface="+mn-ea"/>
                <a:cs typeface="Arial" panose="020B0604020202020204" pitchFamily="34" charset="0"/>
              </a:rPr>
              <a:t>VOLET TECHNIQUE</a:t>
            </a:r>
            <a:endParaRPr kumimoji="0" lang="en-US" sz="1451" b="1" i="0" u="sng" strike="noStrike" kern="1200" cap="none" spc="0" normalizeH="0" baseline="0" noProof="0" dirty="0">
              <a:ln>
                <a:noFill/>
              </a:ln>
              <a:solidFill>
                <a:srgbClr val="002060"/>
              </a:solidFill>
              <a:effectLst/>
              <a:uLnTx/>
              <a:uFillTx/>
              <a:latin typeface="Berlin Sans FB Demi" pitchFamily="34" charset="0"/>
              <a:ea typeface="+mn-ea"/>
              <a:cs typeface="+mn-cs"/>
            </a:endParaRPr>
          </a:p>
        </p:txBody>
      </p:sp>
      <p:sp>
        <p:nvSpPr>
          <p:cNvPr id="94" name="Rectangle 93"/>
          <p:cNvSpPr/>
          <p:nvPr/>
        </p:nvSpPr>
        <p:spPr>
          <a:xfrm>
            <a:off x="2172232" y="3251039"/>
            <a:ext cx="2143536" cy="3155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51" b="1" i="0" u="sng" strike="noStrike" kern="0" cap="none" spc="0" normalizeH="0" baseline="0" noProof="0" dirty="0">
                <a:ln>
                  <a:noFill/>
                </a:ln>
                <a:solidFill>
                  <a:srgbClr val="002060"/>
                </a:solidFill>
                <a:effectLst/>
                <a:uLnTx/>
                <a:uFillTx/>
                <a:latin typeface="Berlin Sans FB Demi" pitchFamily="34" charset="0"/>
                <a:ea typeface="+mn-ea"/>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51" b="1" i="0" u="sng" strike="noStrike" kern="0" cap="none" spc="0" normalizeH="0" baseline="0" noProof="0" dirty="0">
                <a:ln>
                  <a:noFill/>
                </a:ln>
                <a:solidFill>
                  <a:srgbClr val="002060"/>
                </a:solidFill>
                <a:effectLst/>
                <a:uLnTx/>
                <a:uFillTx/>
                <a:latin typeface="Berlin Sans FB Demi" pitchFamily="34" charset="0"/>
                <a:ea typeface="+mn-ea"/>
                <a:cs typeface="Arial" panose="020B0604020202020204" pitchFamily="34" charset="0"/>
              </a:rPr>
              <a:t>VOLET FISCAL</a:t>
            </a:r>
          </a:p>
        </p:txBody>
      </p:sp>
      <p:sp>
        <p:nvSpPr>
          <p:cNvPr id="96" name="Rectangle 95"/>
          <p:cNvSpPr/>
          <p:nvPr/>
        </p:nvSpPr>
        <p:spPr>
          <a:xfrm>
            <a:off x="2154630" y="2095480"/>
            <a:ext cx="8308227" cy="594650"/>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632" b="1" i="0" u="none" strike="noStrike" kern="0" cap="none" spc="0" normalizeH="0" baseline="0" noProof="0" dirty="0">
                <a:ln>
                  <a:noFill/>
                </a:ln>
                <a:solidFill>
                  <a:prstClr val="black"/>
                </a:solidFill>
                <a:effectLst/>
                <a:uLnTx/>
                <a:uFillTx/>
                <a:latin typeface="Corbel" panose="020B0503020204020204" pitchFamily="34" charset="0"/>
                <a:ea typeface="+mn-ea"/>
                <a:cs typeface="Arial" panose="020B0604020202020204" pitchFamily="34" charset="0"/>
              </a:rPr>
              <a:t>Présentation des termes de référence : contexte, objectif et étendue de la mission, durée, et livrables de la mission ainsi que l’équipe à mobiliser pour cette mission.</a:t>
            </a:r>
            <a:r>
              <a:rPr kumimoji="0" lang="en-US" sz="1632" b="1" i="0" u="none" strike="noStrike" kern="0" cap="none" spc="0" normalizeH="0" baseline="0" noProof="0" dirty="0">
                <a:ln>
                  <a:noFill/>
                </a:ln>
                <a:solidFill>
                  <a:prstClr val="black"/>
                </a:solidFill>
                <a:effectLst/>
                <a:uLnTx/>
                <a:uFillTx/>
                <a:latin typeface="Corbel" panose="020B0503020204020204" pitchFamily="34" charset="0"/>
                <a:ea typeface="+mn-ea"/>
                <a:cs typeface="Arial" panose="020B0604020202020204" pitchFamily="34" charset="0"/>
              </a:rPr>
              <a:t>  </a:t>
            </a:r>
            <a:endParaRPr kumimoji="0" lang="en-US" sz="1632" b="1" i="0" u="none" strike="noStrike" kern="1200" cap="none" spc="0" normalizeH="0" baseline="0" noProof="0" dirty="0">
              <a:ln>
                <a:noFill/>
              </a:ln>
              <a:solidFill>
                <a:prstClr val="black"/>
              </a:solidFill>
              <a:effectLst/>
              <a:uLnTx/>
              <a:uFillTx/>
              <a:latin typeface="Corbel" panose="020B0503020204020204" pitchFamily="34" charset="0"/>
              <a:ea typeface="+mn-ea"/>
              <a:cs typeface="+mn-cs"/>
            </a:endParaRPr>
          </a:p>
        </p:txBody>
      </p:sp>
      <p:sp>
        <p:nvSpPr>
          <p:cNvPr id="97" name="Rectangle 96"/>
          <p:cNvSpPr/>
          <p:nvPr/>
        </p:nvSpPr>
        <p:spPr>
          <a:xfrm>
            <a:off x="2177775" y="3613664"/>
            <a:ext cx="8285083" cy="343492"/>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632" b="1" i="0" u="none" strike="noStrike" kern="0" cap="none" spc="0" normalizeH="0" baseline="0" noProof="0" dirty="0">
                <a:ln>
                  <a:noFill/>
                </a:ln>
                <a:solidFill>
                  <a:prstClr val="black"/>
                </a:solidFill>
                <a:effectLst/>
                <a:uLnTx/>
                <a:uFillTx/>
                <a:latin typeface="Corbel" panose="020B0503020204020204" pitchFamily="34" charset="0"/>
                <a:ea typeface="+mn-ea"/>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343492"/>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632" b="1" i="0" u="none" strike="noStrike" kern="0" cap="none" spc="0" normalizeH="0" baseline="0" noProof="0" dirty="0">
                <a:ln>
                  <a:noFill/>
                </a:ln>
                <a:solidFill>
                  <a:prstClr val="black"/>
                </a:solidFill>
                <a:effectLst/>
                <a:uLnTx/>
                <a:uFillTx/>
                <a:latin typeface="Corbel" panose="020B0503020204020204" pitchFamily="34" charset="0"/>
                <a:ea typeface="+mn-ea"/>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11791301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Tw Cen MT Condensed" panose="020B0606020104020203"/>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Tw Cen MT Condensed" panose="020B0606020104020203"/>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a:t>
            </a:fld>
            <a:r>
              <a:rPr kumimoji="0" lang="fr-FR" sz="1270" b="1" i="0" u="none" strike="noStrike" kern="1200" cap="none" spc="0" normalizeH="0" baseline="0" noProof="0" dirty="0">
                <a:ln>
                  <a:noFill/>
                </a:ln>
                <a:solidFill>
                  <a:srgbClr val="2683C6">
                    <a:lumMod val="50000"/>
                  </a:srgbClr>
                </a:solidFill>
                <a:effectLst/>
                <a:uLnTx/>
                <a:uFillTx/>
                <a:latin typeface="Tw Cen MT Condensed" panose="020B0606020104020203"/>
                <a:ea typeface="+mn-ea"/>
                <a:cs typeface="+mn-cs"/>
              </a:rPr>
              <a:t>-</a:t>
            </a:r>
          </a:p>
        </p:txBody>
      </p:sp>
      <p:sp>
        <p:nvSpPr>
          <p:cNvPr id="5" name="Rectangle 4"/>
          <p:cNvSpPr/>
          <p:nvPr/>
        </p:nvSpPr>
        <p:spPr>
          <a:xfrm>
            <a:off x="240" y="1"/>
            <a:ext cx="12191521" cy="372914"/>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kumimoji="0" lang="fr-FR" sz="2400" b="1" i="0" u="none" strike="noStrike" kern="1200" cap="none" spc="0" normalizeH="0" baseline="0" noProof="0" dirty="0">
                <a:ln>
                  <a:noFill/>
                </a:ln>
                <a:solidFill>
                  <a:prstClr val="white"/>
                </a:solidFill>
                <a:effectLst/>
                <a:uLnTx/>
                <a:uFillTx/>
                <a:latin typeface="Tw Cen MT" panose="020B0602020104020603"/>
              </a:rPr>
              <a:t>1. Volet Technique : </a:t>
            </a:r>
            <a:r>
              <a:rPr lang="fr-FR" sz="2400" b="1" dirty="0">
                <a:solidFill>
                  <a:srgbClr val="FFC000"/>
                </a:solidFill>
              </a:rPr>
              <a:t>Profil de l’équipe des experts</a:t>
            </a:r>
          </a:p>
        </p:txBody>
      </p:sp>
      <p:sp>
        <p:nvSpPr>
          <p:cNvPr id="4" name="Rectangle 3"/>
          <p:cNvSpPr/>
          <p:nvPr/>
        </p:nvSpPr>
        <p:spPr>
          <a:xfrm>
            <a:off x="767751" y="1142029"/>
            <a:ext cx="10830336" cy="307777"/>
          </a:xfrm>
          <a:prstGeom prst="rect">
            <a:avLst/>
          </a:prstGeom>
          <a:solidFill>
            <a:srgbClr val="FFC000"/>
          </a:solidFill>
        </p:spPr>
        <p:txBody>
          <a:bodyPr wrap="square">
            <a:spAutoFit/>
          </a:bodyPr>
          <a:lstStyle/>
          <a:p>
            <a:pPr marL="163532" algn="just">
              <a:spcBef>
                <a:spcPts val="544"/>
              </a:spcBef>
              <a:spcAft>
                <a:spcPts val="272"/>
              </a:spcAft>
              <a:tabLst>
                <a:tab pos="408255" algn="l"/>
              </a:tabLst>
            </a:pPr>
            <a:r>
              <a:rPr lang="en-US" sz="1400" b="1" dirty="0">
                <a:solidFill>
                  <a:srgbClr val="000000"/>
                </a:solidFill>
                <a:latin typeface="Arial" panose="020B0604020202020204" pitchFamily="34" charset="0"/>
                <a:ea typeface="SimSun" panose="02010600030101010101" pitchFamily="2" charset="-122"/>
                <a:cs typeface="Arial" panose="020B0604020202020204" pitchFamily="34" charset="0"/>
              </a:rPr>
              <a:t>QUALIFICATIONS DU PERSONNEL: missions </a:t>
            </a:r>
            <a:r>
              <a:rPr lang="fr-FR" sz="1400" b="1" dirty="0">
                <a:solidFill>
                  <a:srgbClr val="000000"/>
                </a:solidFill>
                <a:latin typeface="Arial" panose="020B0604020202020204" pitchFamily="34" charset="0"/>
                <a:ea typeface="SimSun" panose="02010600030101010101" pitchFamily="2" charset="-122"/>
                <a:cs typeface="Arial" panose="020B0604020202020204" pitchFamily="34" charset="0"/>
              </a:rPr>
              <a:t>optionnelles</a:t>
            </a:r>
            <a:r>
              <a:rPr lang="en-US" sz="1400" b="1" dirty="0">
                <a:solidFill>
                  <a:srgbClr val="000000"/>
                </a:solidFill>
                <a:latin typeface="Arial" panose="020B0604020202020204" pitchFamily="34" charset="0"/>
                <a:ea typeface="SimSun" panose="02010600030101010101" pitchFamily="2" charset="-122"/>
                <a:cs typeface="Arial" panose="020B0604020202020204" pitchFamily="34" charset="0"/>
              </a:rPr>
              <a:t> </a:t>
            </a:r>
            <a:endParaRPr lang="fr-FR" sz="1400" b="1" dirty="0">
              <a:solidFill>
                <a:srgbClr val="000000"/>
              </a:solidFill>
              <a:latin typeface="Arial" panose="020B0604020202020204" pitchFamily="34" charset="0"/>
              <a:ea typeface="SimSun" panose="02010600030101010101" pitchFamily="2" charset="-122"/>
              <a:cs typeface="Arial" panose="020B0604020202020204" pitchFamily="34" charset="0"/>
            </a:endParaRPr>
          </a:p>
        </p:txBody>
      </p:sp>
      <p:sp>
        <p:nvSpPr>
          <p:cNvPr id="13" name="Rectangle 12"/>
          <p:cNvSpPr/>
          <p:nvPr/>
        </p:nvSpPr>
        <p:spPr>
          <a:xfrm>
            <a:off x="589397" y="1740350"/>
            <a:ext cx="1505412" cy="369332"/>
          </a:xfrm>
          <a:prstGeom prst="rect">
            <a:avLst/>
          </a:prstGeom>
        </p:spPr>
        <p:txBody>
          <a:bodyPr wrap="none">
            <a:spAutoFit/>
          </a:bodyPr>
          <a:lstStyle/>
          <a:p>
            <a:pPr algn="ctr">
              <a:spcAft>
                <a:spcPts val="0"/>
              </a:spcAft>
            </a:pPr>
            <a:r>
              <a:rPr lang="fr-FR" b="1" u="sng" dirty="0">
                <a:solidFill>
                  <a:srgbClr val="002060"/>
                </a:solidFill>
                <a:latin typeface="Calibri" panose="020F0502020204030204" pitchFamily="34" charset="0"/>
                <a:ea typeface="SimSun" panose="02010600030101010101" pitchFamily="2" charset="-122"/>
                <a:cs typeface="Times New Roman" panose="02020603050405020304" pitchFamily="18" charset="0"/>
              </a:rPr>
              <a:t>Personnel clé </a:t>
            </a:r>
            <a:endParaRPr lang="fr-FR" dirty="0">
              <a:solidFill>
                <a:srgbClr val="002060"/>
              </a:solidFill>
              <a:latin typeface="Times New Roman" panose="02020603050405020304" pitchFamily="18" charset="0"/>
              <a:ea typeface="SimSun" panose="02010600030101010101" pitchFamily="2" charset="-122"/>
            </a:endParaRPr>
          </a:p>
        </p:txBody>
      </p:sp>
      <p:sp>
        <p:nvSpPr>
          <p:cNvPr id="14" name="Rectangle 13"/>
          <p:cNvSpPr/>
          <p:nvPr/>
        </p:nvSpPr>
        <p:spPr>
          <a:xfrm>
            <a:off x="2695035" y="1750197"/>
            <a:ext cx="1893595" cy="369332"/>
          </a:xfrm>
          <a:prstGeom prst="rect">
            <a:avLst/>
          </a:prstGeom>
        </p:spPr>
        <p:txBody>
          <a:bodyPr wrap="none">
            <a:spAutoFit/>
          </a:bodyPr>
          <a:lstStyle/>
          <a:p>
            <a:pPr algn="ctr">
              <a:spcAft>
                <a:spcPts val="0"/>
              </a:spcAft>
            </a:pPr>
            <a:r>
              <a:rPr lang="fr-FR" b="1" u="sng" dirty="0">
                <a:solidFill>
                  <a:srgbClr val="002060"/>
                </a:solidFill>
                <a:latin typeface="Calibri" panose="020F0502020204030204" pitchFamily="34" charset="0"/>
                <a:ea typeface="SimSun" panose="02010600030101010101" pitchFamily="2" charset="-122"/>
                <a:cs typeface="Times New Roman" panose="02020603050405020304" pitchFamily="18" charset="0"/>
              </a:rPr>
              <a:t>Personnel d’appui</a:t>
            </a:r>
            <a:endParaRPr lang="fr-FR" dirty="0">
              <a:solidFill>
                <a:srgbClr val="002060"/>
              </a:solidFill>
              <a:latin typeface="Times New Roman" panose="02020603050405020304" pitchFamily="18" charset="0"/>
              <a:ea typeface="SimSun" panose="02010600030101010101" pitchFamily="2" charset="-122"/>
            </a:endParaRPr>
          </a:p>
        </p:txBody>
      </p:sp>
      <p:graphicFrame>
        <p:nvGraphicFramePr>
          <p:cNvPr id="6" name="Tableau 5"/>
          <p:cNvGraphicFramePr>
            <a:graphicFrameLocks noGrp="1"/>
          </p:cNvGraphicFramePr>
          <p:nvPr>
            <p:extLst>
              <p:ext uri="{D42A27DB-BD31-4B8C-83A1-F6EECF244321}">
                <p14:modId xmlns:p14="http://schemas.microsoft.com/office/powerpoint/2010/main" val="2904484170"/>
              </p:ext>
            </p:extLst>
          </p:nvPr>
        </p:nvGraphicFramePr>
        <p:xfrm>
          <a:off x="5520906" y="1996386"/>
          <a:ext cx="5883214" cy="4137077"/>
        </p:xfrm>
        <a:graphic>
          <a:graphicData uri="http://schemas.openxmlformats.org/drawingml/2006/table">
            <a:tbl>
              <a:tblPr firstRow="1" firstCol="1" bandRow="1">
                <a:tableStyleId>{5C22544A-7EE6-4342-B048-85BDC9FD1C3A}</a:tableStyleId>
              </a:tblPr>
              <a:tblGrid>
                <a:gridCol w="3660871">
                  <a:extLst>
                    <a:ext uri="{9D8B030D-6E8A-4147-A177-3AD203B41FA5}">
                      <a16:colId xmlns:a16="http://schemas.microsoft.com/office/drawing/2014/main" val="3627524600"/>
                    </a:ext>
                  </a:extLst>
                </a:gridCol>
                <a:gridCol w="2222343">
                  <a:extLst>
                    <a:ext uri="{9D8B030D-6E8A-4147-A177-3AD203B41FA5}">
                      <a16:colId xmlns:a16="http://schemas.microsoft.com/office/drawing/2014/main" val="2056850707"/>
                    </a:ext>
                  </a:extLst>
                </a:gridCol>
              </a:tblGrid>
              <a:tr h="392748">
                <a:tc>
                  <a:txBody>
                    <a:bodyPr/>
                    <a:lstStyle/>
                    <a:p>
                      <a:pPr algn="ctr">
                        <a:spcAft>
                          <a:spcPts val="0"/>
                        </a:spcAft>
                      </a:pPr>
                      <a:r>
                        <a:rPr lang="en-US" sz="1400" b="1">
                          <a:effectLst/>
                        </a:rPr>
                        <a:t>Expert(e)s</a:t>
                      </a:r>
                      <a:endParaRPr lang="fr-FR" sz="1800" b="1">
                        <a:effectLst/>
                        <a:latin typeface="Times New Roman" panose="02020603050405020304" pitchFamily="18" charset="0"/>
                        <a:ea typeface="SimSun" panose="02010600030101010101" pitchFamily="2" charset="-122"/>
                      </a:endParaRPr>
                    </a:p>
                  </a:txBody>
                  <a:tcPr marL="47741" marR="47741" marT="0" marB="0" anchor="ctr"/>
                </a:tc>
                <a:tc>
                  <a:txBody>
                    <a:bodyPr/>
                    <a:lstStyle/>
                    <a:p>
                      <a:pPr algn="ctr">
                        <a:spcAft>
                          <a:spcPts val="0"/>
                        </a:spcAft>
                      </a:pPr>
                      <a:r>
                        <a:rPr lang="fr-FR" sz="1400" b="1">
                          <a:effectLst/>
                        </a:rPr>
                        <a:t>Niveau d’effort exj </a:t>
                      </a:r>
                      <a:endParaRPr lang="fr-FR" sz="1800" b="1">
                        <a:effectLst/>
                      </a:endParaRPr>
                    </a:p>
                    <a:p>
                      <a:pPr algn="l">
                        <a:spcAft>
                          <a:spcPts val="0"/>
                        </a:spcAft>
                      </a:pPr>
                      <a:r>
                        <a:rPr lang="fr-FR" sz="1400" b="1">
                          <a:effectLst/>
                        </a:rPr>
                        <a:t> </a:t>
                      </a:r>
                      <a:endParaRPr lang="fr-FR" sz="1800" b="1">
                        <a:effectLst/>
                        <a:latin typeface="Times New Roman" panose="02020603050405020304" pitchFamily="18" charset="0"/>
                        <a:ea typeface="SimSun" panose="02010600030101010101" pitchFamily="2" charset="-122"/>
                      </a:endParaRPr>
                    </a:p>
                  </a:txBody>
                  <a:tcPr marL="0" marR="0" marT="0" marB="0"/>
                </a:tc>
                <a:extLst>
                  <a:ext uri="{0D108BD9-81ED-4DB2-BD59-A6C34878D82A}">
                    <a16:rowId xmlns:a16="http://schemas.microsoft.com/office/drawing/2014/main" val="2504635158"/>
                  </a:ext>
                </a:extLst>
              </a:tr>
              <a:tr h="1715983">
                <a:tc>
                  <a:txBody>
                    <a:bodyPr/>
                    <a:lstStyle/>
                    <a:p>
                      <a:pPr algn="l">
                        <a:lnSpc>
                          <a:spcPct val="115000"/>
                        </a:lnSpc>
                        <a:spcAft>
                          <a:spcPts val="600"/>
                        </a:spcAft>
                      </a:pPr>
                      <a:r>
                        <a:rPr lang="fr-FR" sz="1600" b="1" dirty="0">
                          <a:effectLst/>
                        </a:rPr>
                        <a:t>Chef de projet : Expert en système d’assurance qualité dans le domaine de la formation professionnelle</a:t>
                      </a:r>
                      <a:endParaRPr lang="fr-FR" sz="1600" b="1" dirty="0">
                        <a:effectLst/>
                        <a:latin typeface="Times New Roman" panose="02020603050405020304" pitchFamily="18" charset="0"/>
                      </a:endParaRPr>
                    </a:p>
                  </a:txBody>
                  <a:tcPr marL="47741" marR="47741" marT="0" marB="0" anchor="ctr"/>
                </a:tc>
                <a:tc>
                  <a:txBody>
                    <a:bodyPr/>
                    <a:lstStyle/>
                    <a:p>
                      <a:pPr algn="ctr">
                        <a:spcAft>
                          <a:spcPts val="0"/>
                        </a:spcAft>
                      </a:pPr>
                      <a:r>
                        <a:rPr lang="es-ES" sz="1600" b="1" dirty="0">
                          <a:effectLst/>
                        </a:rPr>
                        <a:t>60</a:t>
                      </a:r>
                      <a:endParaRPr lang="fr-FR" sz="1800" b="1" dirty="0">
                        <a:effectLst/>
                        <a:latin typeface="Times New Roman" panose="02020603050405020304" pitchFamily="18" charset="0"/>
                        <a:ea typeface="SimSun" panose="02010600030101010101" pitchFamily="2" charset="-122"/>
                      </a:endParaRPr>
                    </a:p>
                  </a:txBody>
                  <a:tcPr marL="0" marR="0" marT="0" marB="0" anchor="ctr"/>
                </a:tc>
                <a:extLst>
                  <a:ext uri="{0D108BD9-81ED-4DB2-BD59-A6C34878D82A}">
                    <a16:rowId xmlns:a16="http://schemas.microsoft.com/office/drawing/2014/main" val="4015461594"/>
                  </a:ext>
                </a:extLst>
              </a:tr>
              <a:tr h="875267">
                <a:tc>
                  <a:txBody>
                    <a:bodyPr/>
                    <a:lstStyle/>
                    <a:p>
                      <a:pPr algn="l">
                        <a:lnSpc>
                          <a:spcPct val="115000"/>
                        </a:lnSpc>
                        <a:spcAft>
                          <a:spcPts val="600"/>
                        </a:spcAft>
                      </a:pPr>
                      <a:r>
                        <a:rPr lang="fr-FR" sz="1600" b="1" dirty="0">
                          <a:effectLst/>
                        </a:rPr>
                        <a:t>Architecte en systèmes d’information</a:t>
                      </a:r>
                    </a:p>
                    <a:p>
                      <a:pPr algn="l"/>
                      <a:r>
                        <a:rPr lang="fr-FR" sz="1600" b="1" dirty="0">
                          <a:effectLst/>
                        </a:rPr>
                        <a:t> </a:t>
                      </a:r>
                      <a:endParaRPr lang="fr-FR" sz="1600" b="1" dirty="0">
                        <a:effectLst/>
                        <a:latin typeface="Times New Roman" panose="02020603050405020304" pitchFamily="18" charset="0"/>
                      </a:endParaRPr>
                    </a:p>
                  </a:txBody>
                  <a:tcPr marL="47741" marR="47741" marT="0" marB="0" anchor="b"/>
                </a:tc>
                <a:tc>
                  <a:txBody>
                    <a:bodyPr/>
                    <a:lstStyle/>
                    <a:p>
                      <a:pPr algn="ctr">
                        <a:spcAft>
                          <a:spcPts val="0"/>
                        </a:spcAft>
                      </a:pPr>
                      <a:r>
                        <a:rPr lang="es-ES" sz="1600" b="1">
                          <a:effectLst/>
                        </a:rPr>
                        <a:t>100</a:t>
                      </a:r>
                      <a:endParaRPr lang="fr-FR" sz="1800" b="1">
                        <a:effectLst/>
                        <a:latin typeface="Times New Roman" panose="02020603050405020304" pitchFamily="18" charset="0"/>
                        <a:ea typeface="SimSun" panose="02010600030101010101" pitchFamily="2" charset="-122"/>
                      </a:endParaRPr>
                    </a:p>
                  </a:txBody>
                  <a:tcPr marL="0" marR="0" marT="0" marB="0" anchor="ctr"/>
                </a:tc>
                <a:extLst>
                  <a:ext uri="{0D108BD9-81ED-4DB2-BD59-A6C34878D82A}">
                    <a16:rowId xmlns:a16="http://schemas.microsoft.com/office/drawing/2014/main" val="1149044710"/>
                  </a:ext>
                </a:extLst>
              </a:tr>
              <a:tr h="875267">
                <a:tc>
                  <a:txBody>
                    <a:bodyPr/>
                    <a:lstStyle/>
                    <a:p>
                      <a:pPr algn="l">
                        <a:lnSpc>
                          <a:spcPct val="115000"/>
                        </a:lnSpc>
                        <a:spcAft>
                          <a:spcPts val="600"/>
                        </a:spcAft>
                      </a:pPr>
                      <a:r>
                        <a:rPr lang="fr-FR" sz="1600" b="1" dirty="0">
                          <a:effectLst/>
                        </a:rPr>
                        <a:t>Ingénieur Concepteur Développeur</a:t>
                      </a:r>
                    </a:p>
                    <a:p>
                      <a:pPr algn="l">
                        <a:spcAft>
                          <a:spcPts val="0"/>
                        </a:spcAft>
                      </a:pPr>
                      <a:r>
                        <a:rPr lang="fr-FR" sz="1600" b="1" dirty="0">
                          <a:effectLst/>
                        </a:rPr>
                        <a:t> </a:t>
                      </a:r>
                      <a:endParaRPr lang="fr-FR" sz="1600" b="1" dirty="0">
                        <a:effectLst/>
                        <a:latin typeface="Times New Roman" panose="02020603050405020304" pitchFamily="18" charset="0"/>
                        <a:ea typeface="SimSun" panose="02010600030101010101" pitchFamily="2" charset="-122"/>
                      </a:endParaRPr>
                    </a:p>
                  </a:txBody>
                  <a:tcPr marL="47741" marR="47741" marT="0" marB="0" anchor="b"/>
                </a:tc>
                <a:tc>
                  <a:txBody>
                    <a:bodyPr/>
                    <a:lstStyle/>
                    <a:p>
                      <a:pPr algn="ctr">
                        <a:spcAft>
                          <a:spcPts val="0"/>
                        </a:spcAft>
                      </a:pPr>
                      <a:r>
                        <a:rPr lang="fr-FR" sz="1600" b="1">
                          <a:effectLst/>
                        </a:rPr>
                        <a:t>140</a:t>
                      </a:r>
                      <a:endParaRPr lang="fr-FR" sz="1800" b="1">
                        <a:effectLst/>
                        <a:latin typeface="Times New Roman" panose="02020603050405020304" pitchFamily="18" charset="0"/>
                        <a:ea typeface="SimSun" panose="02010600030101010101" pitchFamily="2" charset="-122"/>
                      </a:endParaRPr>
                    </a:p>
                  </a:txBody>
                  <a:tcPr marL="0" marR="0" marT="0" marB="0" anchor="ctr"/>
                </a:tc>
                <a:extLst>
                  <a:ext uri="{0D108BD9-81ED-4DB2-BD59-A6C34878D82A}">
                    <a16:rowId xmlns:a16="http://schemas.microsoft.com/office/drawing/2014/main" val="4015980801"/>
                  </a:ext>
                </a:extLst>
              </a:tr>
              <a:tr h="224428">
                <a:tc>
                  <a:txBody>
                    <a:bodyPr/>
                    <a:lstStyle/>
                    <a:p>
                      <a:pPr algn="just">
                        <a:spcAft>
                          <a:spcPts val="0"/>
                        </a:spcAft>
                      </a:pPr>
                      <a:r>
                        <a:rPr lang="fr-FR" sz="1600" b="1" dirty="0">
                          <a:effectLst/>
                        </a:rPr>
                        <a:t>Total </a:t>
                      </a:r>
                      <a:endParaRPr lang="fr-FR" sz="1600" b="1" dirty="0">
                        <a:effectLst/>
                        <a:latin typeface="Times New Roman" panose="02020603050405020304" pitchFamily="18" charset="0"/>
                        <a:ea typeface="SimSun" panose="02010600030101010101" pitchFamily="2" charset="-122"/>
                      </a:endParaRPr>
                    </a:p>
                  </a:txBody>
                  <a:tcPr marL="47741" marR="47741" marT="0" marB="0"/>
                </a:tc>
                <a:tc>
                  <a:txBody>
                    <a:bodyPr/>
                    <a:lstStyle/>
                    <a:p>
                      <a:pPr algn="ctr">
                        <a:spcAft>
                          <a:spcPts val="0"/>
                        </a:spcAft>
                      </a:pPr>
                      <a:r>
                        <a:rPr lang="fr-FR" sz="1600" b="1" dirty="0">
                          <a:effectLst/>
                        </a:rPr>
                        <a:t>300</a:t>
                      </a:r>
                      <a:endParaRPr lang="fr-FR" sz="1800" b="1" dirty="0">
                        <a:effectLst/>
                        <a:latin typeface="Times New Roman" panose="02020603050405020304" pitchFamily="18" charset="0"/>
                        <a:ea typeface="SimSun" panose="02010600030101010101" pitchFamily="2" charset="-122"/>
                      </a:endParaRPr>
                    </a:p>
                  </a:txBody>
                  <a:tcPr marL="0" marR="0" marT="0" marB="0"/>
                </a:tc>
                <a:extLst>
                  <a:ext uri="{0D108BD9-81ED-4DB2-BD59-A6C34878D82A}">
                    <a16:rowId xmlns:a16="http://schemas.microsoft.com/office/drawing/2014/main" val="96231181"/>
                  </a:ext>
                </a:extLst>
              </a:tr>
            </a:tbl>
          </a:graphicData>
        </a:graphic>
      </p:graphicFrame>
      <p:graphicFrame>
        <p:nvGraphicFramePr>
          <p:cNvPr id="15" name="Tableau 14"/>
          <p:cNvGraphicFramePr>
            <a:graphicFrameLocks noGrp="1"/>
          </p:cNvGraphicFramePr>
          <p:nvPr>
            <p:extLst>
              <p:ext uri="{D42A27DB-BD31-4B8C-83A1-F6EECF244321}">
                <p14:modId xmlns:p14="http://schemas.microsoft.com/office/powerpoint/2010/main" val="3824779227"/>
              </p:ext>
            </p:extLst>
          </p:nvPr>
        </p:nvGraphicFramePr>
        <p:xfrm>
          <a:off x="2755420" y="2419920"/>
          <a:ext cx="2130178" cy="2468880"/>
        </p:xfrm>
        <a:graphic>
          <a:graphicData uri="http://schemas.openxmlformats.org/drawingml/2006/table">
            <a:tbl>
              <a:tblPr bandRow="1">
                <a:tableStyleId>{5C22544A-7EE6-4342-B048-85BDC9FD1C3A}</a:tableStyleId>
              </a:tblPr>
              <a:tblGrid>
                <a:gridCol w="2130178">
                  <a:extLst>
                    <a:ext uri="{9D8B030D-6E8A-4147-A177-3AD203B41FA5}">
                      <a16:colId xmlns:a16="http://schemas.microsoft.com/office/drawing/2014/main" val="2824857399"/>
                    </a:ext>
                  </a:extLst>
                </a:gridCol>
              </a:tblGrid>
              <a:tr h="841891">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fr-FR" sz="1800" dirty="0">
                          <a:solidFill>
                            <a:schemeClr val="dk1"/>
                          </a:solidFill>
                          <a:effectLst/>
                          <a:latin typeface="+mn-lt"/>
                          <a:ea typeface="+mn-ea"/>
                          <a:cs typeface="+mn-cs"/>
                        </a:rPr>
                        <a:t>Ingénieur dans l’administration et sécurité des systèmes et des réseaux</a:t>
                      </a:r>
                    </a:p>
                    <a:p>
                      <a:pPr algn="l">
                        <a:spcAft>
                          <a:spcPts val="0"/>
                        </a:spcAft>
                      </a:pPr>
                      <a:endParaRPr lang="fr-FR" sz="1800" dirty="0">
                        <a:solidFill>
                          <a:schemeClr val="dk1"/>
                        </a:solidFill>
                        <a:effectLst/>
                        <a:latin typeface="+mn-lt"/>
                        <a:ea typeface="+mn-ea"/>
                        <a:cs typeface="+mn-cs"/>
                      </a:endParaRPr>
                    </a:p>
                  </a:txBody>
                  <a:tcPr marL="30170" marR="30170" marT="0" marB="0" anchor="ctr"/>
                </a:tc>
                <a:extLst>
                  <a:ext uri="{0D108BD9-81ED-4DB2-BD59-A6C34878D82A}">
                    <a16:rowId xmlns:a16="http://schemas.microsoft.com/office/drawing/2014/main" val="2205675900"/>
                  </a:ext>
                </a:extLst>
              </a:tr>
              <a:tr h="1004114">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fr-FR" sz="1800" dirty="0">
                          <a:solidFill>
                            <a:schemeClr val="dk1"/>
                          </a:solidFill>
                          <a:effectLst/>
                          <a:latin typeface="+mn-lt"/>
                          <a:ea typeface="+mn-ea"/>
                          <a:cs typeface="+mn-cs"/>
                        </a:rPr>
                        <a:t>Ingénieur dans l’administration des bases de données </a:t>
                      </a:r>
                    </a:p>
                    <a:p>
                      <a:pPr algn="l">
                        <a:spcAft>
                          <a:spcPts val="0"/>
                        </a:spcAft>
                      </a:pPr>
                      <a:endParaRPr lang="fr-FR" sz="1800" dirty="0">
                        <a:solidFill>
                          <a:schemeClr val="dk1"/>
                        </a:solidFill>
                        <a:effectLst/>
                        <a:latin typeface="+mn-lt"/>
                        <a:ea typeface="+mn-ea"/>
                        <a:cs typeface="+mn-cs"/>
                      </a:endParaRPr>
                    </a:p>
                  </a:txBody>
                  <a:tcPr marL="30170" marR="30170" marT="0" marB="0" anchor="ctr"/>
                </a:tc>
                <a:extLst>
                  <a:ext uri="{0D108BD9-81ED-4DB2-BD59-A6C34878D82A}">
                    <a16:rowId xmlns:a16="http://schemas.microsoft.com/office/drawing/2014/main" val="992315759"/>
                  </a:ext>
                </a:extLst>
              </a:tr>
            </a:tbl>
          </a:graphicData>
        </a:graphic>
      </p:graphicFrame>
      <p:graphicFrame>
        <p:nvGraphicFramePr>
          <p:cNvPr id="16" name="Tableau 15"/>
          <p:cNvGraphicFramePr>
            <a:graphicFrameLocks noGrp="1"/>
          </p:cNvGraphicFramePr>
          <p:nvPr>
            <p:extLst>
              <p:ext uri="{D42A27DB-BD31-4B8C-83A1-F6EECF244321}">
                <p14:modId xmlns:p14="http://schemas.microsoft.com/office/powerpoint/2010/main" val="2202968585"/>
              </p:ext>
            </p:extLst>
          </p:nvPr>
        </p:nvGraphicFramePr>
        <p:xfrm>
          <a:off x="536060" y="2218920"/>
          <a:ext cx="1910931" cy="3690175"/>
        </p:xfrm>
        <a:graphic>
          <a:graphicData uri="http://schemas.openxmlformats.org/drawingml/2006/table">
            <a:tbl>
              <a:tblPr bandRow="1">
                <a:tableStyleId>{5C22544A-7EE6-4342-B048-85BDC9FD1C3A}</a:tableStyleId>
              </a:tblPr>
              <a:tblGrid>
                <a:gridCol w="1910931">
                  <a:extLst>
                    <a:ext uri="{9D8B030D-6E8A-4147-A177-3AD203B41FA5}">
                      <a16:colId xmlns:a16="http://schemas.microsoft.com/office/drawing/2014/main" val="277354383"/>
                    </a:ext>
                  </a:extLst>
                </a:gridCol>
              </a:tblGrid>
              <a:tr h="1656498">
                <a:tc>
                  <a:txBody>
                    <a:bodyPr/>
                    <a:lstStyle/>
                    <a:p>
                      <a:pPr>
                        <a:spcAft>
                          <a:spcPts val="0"/>
                        </a:spcAft>
                      </a:pPr>
                      <a:r>
                        <a:rPr lang="en-US" sz="1600" b="1" kern="1200" dirty="0">
                          <a:solidFill>
                            <a:schemeClr val="dk1"/>
                          </a:solidFill>
                          <a:effectLst/>
                          <a:latin typeface="+mn-lt"/>
                          <a:ea typeface="+mn-ea"/>
                          <a:cs typeface="+mn-cs"/>
                        </a:rPr>
                        <a:t>Chef de </a:t>
                      </a:r>
                      <a:r>
                        <a:rPr lang="fr-FR" sz="1600" b="1" kern="1200" noProof="0" dirty="0">
                          <a:solidFill>
                            <a:schemeClr val="dk1"/>
                          </a:solidFill>
                          <a:effectLst/>
                          <a:latin typeface="+mn-lt"/>
                          <a:ea typeface="+mn-ea"/>
                          <a:cs typeface="+mn-cs"/>
                        </a:rPr>
                        <a:t>projet</a:t>
                      </a:r>
                    </a:p>
                    <a:p>
                      <a:pPr>
                        <a:spcAft>
                          <a:spcPts val="0"/>
                        </a:spcAft>
                      </a:pPr>
                      <a:r>
                        <a:rPr lang="fr-FR" sz="1800" dirty="0">
                          <a:solidFill>
                            <a:schemeClr val="dk1"/>
                          </a:solidFill>
                          <a:effectLst/>
                          <a:latin typeface="+mn-lt"/>
                          <a:ea typeface="+mn-ea"/>
                          <a:cs typeface="+mn-cs"/>
                        </a:rPr>
                        <a:t>Expert en système d’assurance qualité dans le domaine de la formation professionnelle</a:t>
                      </a:r>
                      <a:endParaRPr lang="fr-FR" sz="1600" b="0" kern="1200" noProof="0" dirty="0">
                        <a:solidFill>
                          <a:schemeClr val="dk1"/>
                        </a:solidFill>
                        <a:effectLst/>
                        <a:latin typeface="+mn-lt"/>
                        <a:ea typeface="+mn-ea"/>
                        <a:cs typeface="+mn-cs"/>
                      </a:endParaRPr>
                    </a:p>
                  </a:txBody>
                  <a:tcPr marL="39698" marR="39698" marT="0" marB="0" anchor="ctr"/>
                </a:tc>
                <a:extLst>
                  <a:ext uri="{0D108BD9-81ED-4DB2-BD59-A6C34878D82A}">
                    <a16:rowId xmlns:a16="http://schemas.microsoft.com/office/drawing/2014/main" val="4141046375"/>
                  </a:ext>
                </a:extLst>
              </a:tr>
              <a:tr h="1000150">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fr-FR" sz="1600" b="0" kern="1200" dirty="0">
                          <a:solidFill>
                            <a:schemeClr val="dk1"/>
                          </a:solidFill>
                          <a:effectLst/>
                          <a:latin typeface="+mn-lt"/>
                          <a:ea typeface="+mn-ea"/>
                          <a:cs typeface="+mn-cs"/>
                        </a:rPr>
                        <a:t> </a:t>
                      </a:r>
                    </a:p>
                    <a:p>
                      <a:pPr>
                        <a:spcAft>
                          <a:spcPts val="600"/>
                        </a:spcAft>
                      </a:pPr>
                      <a:r>
                        <a:rPr lang="fr-FR" sz="1600" dirty="0">
                          <a:effectLst/>
                        </a:rPr>
                        <a:t>Architecte en systèmes d’information</a:t>
                      </a:r>
                    </a:p>
                  </a:txBody>
                  <a:tcPr marL="39698" marR="39698" marT="0" marB="0" anchor="ctr"/>
                </a:tc>
                <a:extLst>
                  <a:ext uri="{0D108BD9-81ED-4DB2-BD59-A6C34878D82A}">
                    <a16:rowId xmlns:a16="http://schemas.microsoft.com/office/drawing/2014/main" val="1360533053"/>
                  </a:ext>
                </a:extLst>
              </a:tr>
              <a:tr h="1033527">
                <a:tc>
                  <a:txBody>
                    <a:bodyPr/>
                    <a:lstStyle/>
                    <a:p>
                      <a:pPr>
                        <a:spcAft>
                          <a:spcPts val="0"/>
                        </a:spcAft>
                      </a:pPr>
                      <a:endParaRPr lang="fr-FR" sz="1600" b="0" kern="1200" dirty="0">
                        <a:solidFill>
                          <a:schemeClr val="dk1"/>
                        </a:solidFill>
                        <a:effectLst/>
                        <a:latin typeface="+mn-lt"/>
                        <a:ea typeface="+mn-ea"/>
                        <a:cs typeface="+mn-cs"/>
                      </a:endParaRPr>
                    </a:p>
                    <a:p>
                      <a:pPr>
                        <a:spcAft>
                          <a:spcPts val="600"/>
                        </a:spcAft>
                      </a:pPr>
                      <a:r>
                        <a:rPr lang="fr-FR" sz="1600" dirty="0">
                          <a:effectLst/>
                        </a:rPr>
                        <a:t>Ingénieur concepteur Développeur</a:t>
                      </a:r>
                    </a:p>
                  </a:txBody>
                  <a:tcPr marL="39698" marR="39698" marT="0" marB="0" anchor="ctr"/>
                </a:tc>
                <a:extLst>
                  <a:ext uri="{0D108BD9-81ED-4DB2-BD59-A6C34878D82A}">
                    <a16:rowId xmlns:a16="http://schemas.microsoft.com/office/drawing/2014/main" val="1233699934"/>
                  </a:ext>
                </a:extLst>
              </a:tr>
            </a:tbl>
          </a:graphicData>
        </a:graphic>
      </p:graphicFrame>
    </p:spTree>
    <p:extLst>
      <p:ext uri="{BB962C8B-B14F-4D97-AF65-F5344CB8AC3E}">
        <p14:creationId xmlns:p14="http://schemas.microsoft.com/office/powerpoint/2010/main" val="40429467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Tw Cen MT Condensed" panose="020B0606020104020203"/>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Tw Cen MT Condensed" panose="020B0606020104020203"/>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a:t>
            </a:fld>
            <a:r>
              <a:rPr kumimoji="0" lang="fr-FR" sz="1270" b="1" i="0" u="none" strike="noStrike" kern="1200" cap="none" spc="0" normalizeH="0" baseline="0" noProof="0" dirty="0">
                <a:ln>
                  <a:noFill/>
                </a:ln>
                <a:solidFill>
                  <a:srgbClr val="2683C6">
                    <a:lumMod val="50000"/>
                  </a:srgbClr>
                </a:solidFill>
                <a:effectLst/>
                <a:uLnTx/>
                <a:uFillTx/>
                <a:latin typeface="Tw Cen MT Condensed" panose="020B0606020104020203"/>
                <a:ea typeface="+mn-ea"/>
                <a:cs typeface="+mn-cs"/>
              </a:rPr>
              <a:t>-</a:t>
            </a:r>
          </a:p>
        </p:txBody>
      </p:sp>
      <p:sp>
        <p:nvSpPr>
          <p:cNvPr id="5" name="Rectangle 4"/>
          <p:cNvSpPr/>
          <p:nvPr/>
        </p:nvSpPr>
        <p:spPr>
          <a:xfrm>
            <a:off x="240" y="1"/>
            <a:ext cx="12191521" cy="398114"/>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kumimoji="0" lang="fr-FR" sz="2400" b="1" i="0" u="none" strike="noStrike" kern="1200" cap="none" spc="0" normalizeH="0" baseline="0" noProof="0" dirty="0">
                <a:ln>
                  <a:noFill/>
                </a:ln>
                <a:solidFill>
                  <a:prstClr val="white"/>
                </a:solidFill>
                <a:effectLst/>
                <a:uLnTx/>
                <a:uFillTx/>
                <a:latin typeface="Tw Cen MT" panose="020B0602020104020603"/>
              </a:rPr>
              <a:t>1. Volet Technique : </a:t>
            </a:r>
            <a:r>
              <a:rPr lang="fr-FR" sz="2400" b="1" dirty="0">
                <a:solidFill>
                  <a:srgbClr val="FFC000"/>
                </a:solidFill>
              </a:rPr>
              <a:t>SUIVI DE L’EXECUTION </a:t>
            </a:r>
          </a:p>
        </p:txBody>
      </p:sp>
      <p:sp>
        <p:nvSpPr>
          <p:cNvPr id="6" name="Rectangle 5"/>
          <p:cNvSpPr/>
          <p:nvPr/>
        </p:nvSpPr>
        <p:spPr>
          <a:xfrm>
            <a:off x="1012165" y="1949828"/>
            <a:ext cx="9926129" cy="3105978"/>
          </a:xfrm>
          <a:prstGeom prst="rect">
            <a:avLst/>
          </a:prstGeom>
          <a:ln w="28575">
            <a:solidFill>
              <a:schemeClr val="tx1"/>
            </a:solidFill>
            <a:prstDash val="sysDot"/>
          </a:ln>
        </p:spPr>
        <p:txBody>
          <a:bodyPr wrap="square">
            <a:spAutoFit/>
          </a:bodyPr>
          <a:lstStyle/>
          <a:p>
            <a:pPr algn="just">
              <a:spcAft>
                <a:spcPts val="600"/>
              </a:spcAft>
            </a:pPr>
            <a:r>
              <a:rPr lang="fr-FR" spc="5" dirty="0">
                <a:latin typeface="Calibri" panose="020F0502020204030204" pitchFamily="34" charset="0"/>
                <a:ea typeface="Calibri" panose="020F0502020204030204" pitchFamily="34" charset="0"/>
              </a:rPr>
              <a:t>L’Agence MCA-Morocco sera appuyée par un </a:t>
            </a:r>
            <a:r>
              <a:rPr lang="fr-FR" b="1" spc="5" dirty="0">
                <a:latin typeface="Calibri" panose="020F0502020204030204" pitchFamily="34" charset="0"/>
                <a:ea typeface="Calibri" panose="020F0502020204030204" pitchFamily="34" charset="0"/>
              </a:rPr>
              <a:t>comité de suivi</a:t>
            </a:r>
            <a:r>
              <a:rPr lang="fr-FR" spc="5" dirty="0">
                <a:latin typeface="Calibri" panose="020F0502020204030204" pitchFamily="34" charset="0"/>
                <a:ea typeface="Calibri" panose="020F0502020204030204" pitchFamily="34" charset="0"/>
              </a:rPr>
              <a:t> du projet pour assurer le suivi de l’exécution de toutes les activités et veiller sur leur bon déroulement. Ce comité, présidé par l’Agence MCA-Morocco, est composé de :</a:t>
            </a:r>
            <a:endParaRPr lang="fr-FR" dirty="0">
              <a:latin typeface="Times New Roman" panose="02020603050405020304" pitchFamily="18" charset="0"/>
              <a:ea typeface="SimSun" panose="02010600030101010101" pitchFamily="2" charset="-122"/>
            </a:endParaRPr>
          </a:p>
          <a:p>
            <a:pPr marL="742950" lvl="1" indent="-285750" algn="just">
              <a:lnSpc>
                <a:spcPct val="115000"/>
              </a:lnSpc>
              <a:spcAft>
                <a:spcPts val="1000"/>
              </a:spcAft>
              <a:buFont typeface="Arial" panose="020B0604020202020204" pitchFamily="34" charset="0"/>
              <a:buChar char="-"/>
            </a:pPr>
            <a:r>
              <a:rPr lang="fr-FR" spc="5" dirty="0">
                <a:latin typeface="Calibri" panose="020F0502020204030204" pitchFamily="34" charset="0"/>
                <a:ea typeface="Calibri" panose="020F0502020204030204" pitchFamily="34" charset="0"/>
                <a:cs typeface="Times New Roman" panose="02020603050405020304" pitchFamily="18" charset="0"/>
              </a:rPr>
              <a:t>Représentants du SEFP</a:t>
            </a:r>
            <a:endParaRPr lang="fr-FR" dirty="0">
              <a:latin typeface="Times New Roman" panose="02020603050405020304" pitchFamily="18" charset="0"/>
              <a:ea typeface="SimSun" panose="02010600030101010101" pitchFamily="2" charset="-122"/>
              <a:cs typeface="Times New Roman" panose="02020603050405020304" pitchFamily="18" charset="0"/>
            </a:endParaRPr>
          </a:p>
          <a:p>
            <a:pPr marL="742950" lvl="1" indent="-285750" algn="just">
              <a:lnSpc>
                <a:spcPct val="115000"/>
              </a:lnSpc>
              <a:spcAft>
                <a:spcPts val="1000"/>
              </a:spcAft>
              <a:buFont typeface="Arial" panose="020B0604020202020204" pitchFamily="34" charset="0"/>
              <a:buChar char="-"/>
            </a:pPr>
            <a:r>
              <a:rPr lang="fr-FR" spc="5" dirty="0">
                <a:latin typeface="Calibri" panose="020F0502020204030204" pitchFamily="34" charset="0"/>
                <a:ea typeface="Calibri" panose="020F0502020204030204" pitchFamily="34" charset="0"/>
                <a:cs typeface="Times New Roman" panose="02020603050405020304" pitchFamily="18" charset="0"/>
              </a:rPr>
              <a:t>Représentants de l’OFPPT et des opérateurs de FP publics concernés</a:t>
            </a:r>
            <a:endParaRPr lang="fr-FR" dirty="0">
              <a:latin typeface="Times New Roman" panose="02020603050405020304" pitchFamily="18" charset="0"/>
              <a:ea typeface="SimSun" panose="02010600030101010101" pitchFamily="2" charset="-122"/>
              <a:cs typeface="Times New Roman" panose="02020603050405020304" pitchFamily="18" charset="0"/>
            </a:endParaRPr>
          </a:p>
          <a:p>
            <a:pPr marL="742950" lvl="1" indent="-285750" algn="just">
              <a:lnSpc>
                <a:spcPct val="115000"/>
              </a:lnSpc>
              <a:spcAft>
                <a:spcPts val="1000"/>
              </a:spcAft>
              <a:buFont typeface="Arial" panose="020B0604020202020204" pitchFamily="34" charset="0"/>
              <a:buChar char="-"/>
            </a:pPr>
            <a:r>
              <a:rPr lang="fr-FR" spc="5" dirty="0">
                <a:latin typeface="Calibri" panose="020F0502020204030204" pitchFamily="34" charset="0"/>
                <a:ea typeface="Calibri" panose="020F0502020204030204" pitchFamily="34" charset="0"/>
                <a:cs typeface="Times New Roman" panose="02020603050405020304" pitchFamily="18" charset="0"/>
              </a:rPr>
              <a:t>Représentants du secteur privé de la FP</a:t>
            </a:r>
            <a:endParaRPr lang="fr-FR" dirty="0">
              <a:latin typeface="Times New Roman" panose="02020603050405020304" pitchFamily="18" charset="0"/>
              <a:ea typeface="SimSun" panose="02010600030101010101" pitchFamily="2" charset="-122"/>
              <a:cs typeface="Times New Roman" panose="02020603050405020304" pitchFamily="18" charset="0"/>
            </a:endParaRPr>
          </a:p>
          <a:p>
            <a:pPr marL="742950" lvl="1" indent="-285750" algn="just">
              <a:lnSpc>
                <a:spcPct val="115000"/>
              </a:lnSpc>
              <a:spcAft>
                <a:spcPts val="1000"/>
              </a:spcAft>
              <a:buFont typeface="Arial" panose="020B0604020202020204" pitchFamily="34" charset="0"/>
              <a:buChar char="-"/>
            </a:pPr>
            <a:r>
              <a:rPr lang="fr-FR" spc="5" dirty="0">
                <a:latin typeface="Calibri" panose="020F0502020204030204" pitchFamily="34" charset="0"/>
                <a:ea typeface="Calibri" panose="020F0502020204030204" pitchFamily="34" charset="0"/>
                <a:cs typeface="Times New Roman" panose="02020603050405020304" pitchFamily="18" charset="0"/>
              </a:rPr>
              <a:t>Représentants de la CGEM</a:t>
            </a:r>
            <a:endParaRPr lang="fr-FR" dirty="0">
              <a:latin typeface="Times New Roman" panose="02020603050405020304" pitchFamily="18" charset="0"/>
              <a:ea typeface="SimSun" panose="02010600030101010101" pitchFamily="2" charset="-122"/>
              <a:cs typeface="Times New Roman" panose="02020603050405020304" pitchFamily="18" charset="0"/>
            </a:endParaRPr>
          </a:p>
          <a:p>
            <a:pPr marL="742950" lvl="1" indent="-285750" algn="just">
              <a:lnSpc>
                <a:spcPct val="115000"/>
              </a:lnSpc>
              <a:spcAft>
                <a:spcPts val="1000"/>
              </a:spcAft>
              <a:buFont typeface="Arial" panose="020B0604020202020204" pitchFamily="34" charset="0"/>
              <a:buChar char="-"/>
            </a:pPr>
            <a:r>
              <a:rPr lang="fr-FR" spc="5" dirty="0">
                <a:latin typeface="Calibri" panose="020F0502020204030204" pitchFamily="34" charset="0"/>
                <a:ea typeface="Calibri" panose="020F0502020204030204" pitchFamily="34" charset="0"/>
                <a:cs typeface="Times New Roman" panose="02020603050405020304" pitchFamily="18" charset="0"/>
              </a:rPr>
              <a:t>Toute personne/organisme dont l’apport est jugé pertinent</a:t>
            </a:r>
            <a:endParaRPr lang="fr-FR" dirty="0">
              <a:effectLst/>
              <a:latin typeface="Times New Roman" panose="02020603050405020304" pitchFamily="18"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527465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22</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lnSpc>
                <a:spcPct val="90000"/>
              </a:lnSpc>
              <a:spcBef>
                <a:spcPct val="0"/>
              </a:spcBef>
            </a:pPr>
            <a:r>
              <a:rPr lang="fr-FR" sz="3990" b="1" dirty="0">
                <a:solidFill>
                  <a:schemeClr val="bg1"/>
                </a:solidFill>
                <a:latin typeface="Corbel" panose="020B0503020204020204" pitchFamily="34" charset="0"/>
                <a:cs typeface="Sakkal Majalla" panose="02000000000000000000" pitchFamily="2" charset="-78"/>
              </a:rPr>
              <a:t>Plan</a:t>
            </a:r>
            <a:endParaRPr lang="ar-SA" sz="3990" b="1" dirty="0">
              <a:solidFill>
                <a:schemeClr val="bg1"/>
              </a:solidFill>
              <a:latin typeface="Corbel" panose="020B0503020204020204" pitchFamily="34" charset="0"/>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2" name="Rectangle 8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7" name="Rectangle 86"/>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latin typeface="Corbel" panose="020B0503020204020204" pitchFamily="34" charset="0"/>
                </a:endParaRPr>
              </a:p>
            </p:txBody>
          </p:sp>
          <p:sp>
            <p:nvSpPr>
              <p:cNvPr id="92" name="Rectangle 9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latin typeface="Corbel" panose="020B0503020204020204" pitchFamily="34" charset="0"/>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latin typeface="Corbel" panose="020B0503020204020204" pitchFamily="34" charset="0"/>
              </a:endParaRPr>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707886"/>
          </a:xfrm>
          <a:prstGeom prst="rect">
            <a:avLst/>
          </a:prstGeom>
        </p:spPr>
        <p:txBody>
          <a:bodyPr wrap="square">
            <a:spAutoFit/>
          </a:bodyPr>
          <a:lstStyle/>
          <a:p>
            <a:pPr algn="just"/>
            <a:r>
              <a:rPr lang="fr-FR" sz="2000" b="1" kern="0" dirty="0">
                <a:latin typeface="Corbel" panose="020B0503020204020204" pitchFamily="34" charset="0"/>
                <a:cs typeface="Arial" panose="020B0604020202020204" pitchFamily="34" charset="0"/>
              </a:rPr>
              <a:t>Présentation des termes de référence : contexte, objectif et étendue de la mission.</a:t>
            </a:r>
            <a:endParaRPr lang="en-US" sz="2000" b="1" dirty="0">
              <a:latin typeface="Corbel" panose="020B0503020204020204" pitchFamily="34" charset="0"/>
            </a:endParaRPr>
          </a:p>
        </p:txBody>
      </p:sp>
      <p:sp>
        <p:nvSpPr>
          <p:cNvPr id="97" name="Rectangle 96"/>
          <p:cNvSpPr/>
          <p:nvPr/>
        </p:nvSpPr>
        <p:spPr>
          <a:xfrm>
            <a:off x="2177775" y="3613664"/>
            <a:ext cx="8285083" cy="707886"/>
          </a:xfrm>
          <a:prstGeom prst="rect">
            <a:avLst/>
          </a:prstGeom>
        </p:spPr>
        <p:txBody>
          <a:bodyPr wrap="square">
            <a:spAutoFit/>
          </a:bodyPr>
          <a:lstStyle/>
          <a:p>
            <a:pPr algn="just"/>
            <a:r>
              <a:rPr lang="fr-FR" sz="2000" b="1" kern="0" dirty="0">
                <a:latin typeface="Corbel" panose="020B0503020204020204" pitchFamily="34" charset="0"/>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400110"/>
          </a:xfrm>
          <a:prstGeom prst="rect">
            <a:avLst/>
          </a:prstGeom>
        </p:spPr>
        <p:txBody>
          <a:bodyPr wrap="square">
            <a:spAutoFit/>
          </a:bodyPr>
          <a:lstStyle/>
          <a:p>
            <a:pPr algn="just"/>
            <a:r>
              <a:rPr lang="fr-FR" sz="2000" b="1" kern="0" dirty="0">
                <a:latin typeface="Corbel" panose="020B0503020204020204" pitchFamily="34" charset="0"/>
                <a:cs typeface="Arial" panose="020B0604020202020204" pitchFamily="34" charset="0"/>
              </a:rPr>
              <a:t>Présentation des dispositions fiscales pour les consultants</a:t>
            </a:r>
            <a:r>
              <a:rPr lang="fr-FR" sz="2000" b="1" kern="0" dirty="0">
                <a:cs typeface="Arial" panose="020B0604020202020204" pitchFamily="34" charset="0"/>
              </a:rPr>
              <a:t>.</a:t>
            </a:r>
          </a:p>
        </p:txBody>
      </p:sp>
    </p:spTree>
    <p:extLst>
      <p:ext uri="{BB962C8B-B14F-4D97-AF65-F5344CB8AC3E}">
        <p14:creationId xmlns:p14="http://schemas.microsoft.com/office/powerpoint/2010/main" val="497040382"/>
      </p:ext>
    </p:extLst>
  </p:cSld>
  <p:clrMapOvr>
    <a:overrideClrMapping bg1="lt1" tx1="dk1" bg2="lt2" tx2="dk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23</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Processus de passation des marchés</a:t>
            </a:r>
          </a:p>
        </p:txBody>
      </p:sp>
      <p:sp>
        <p:nvSpPr>
          <p:cNvPr id="6" name="Content Placeholder 2"/>
          <p:cNvSpPr txBox="1">
            <a:spLocks/>
          </p:cNvSpPr>
          <p:nvPr/>
        </p:nvSpPr>
        <p:spPr>
          <a:xfrm>
            <a:off x="2001888" y="2197423"/>
            <a:ext cx="8229600" cy="3664721"/>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1814" kern="0" dirty="0">
              <a:solidFill>
                <a:srgbClr val="002060"/>
              </a:solidFill>
            </a:endParaRPr>
          </a:p>
          <a:p>
            <a:pPr marL="342900" lvl="0" indent="-342900" algn="just">
              <a:buClr>
                <a:schemeClr val="accent5">
                  <a:lumMod val="75000"/>
                </a:schemeClr>
              </a:buClr>
              <a:buFont typeface="Wingdings" panose="05000000000000000000" pitchFamily="2" charset="2"/>
              <a:buChar char="v"/>
            </a:pPr>
            <a:endParaRPr lang="fr-FR" sz="2000" dirty="0">
              <a:solidFill>
                <a:schemeClr val="tx1"/>
              </a:solidFill>
              <a:latin typeface="Corbel" panose="020B0503020204020204" pitchFamily="34" charset="0"/>
            </a:endParaRPr>
          </a:p>
          <a:p>
            <a:pPr marL="342900" lvl="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Des procédures ouvertes, équitables et concurrentielles appliquées d'une manière transparente ;</a:t>
            </a:r>
          </a:p>
          <a:p>
            <a:pPr marL="342900" lvl="0" indent="-342900" algn="just">
              <a:buClr>
                <a:schemeClr val="accent5">
                  <a:lumMod val="75000"/>
                </a:schemeClr>
              </a:buClr>
              <a:buFont typeface="Wingdings" panose="05000000000000000000" pitchFamily="2" charset="2"/>
              <a:buChar char="v"/>
            </a:pPr>
            <a:endParaRPr lang="fr-FR" sz="2000" dirty="0">
              <a:solidFill>
                <a:schemeClr val="tx1"/>
              </a:solidFill>
              <a:latin typeface="Corbel" panose="020B0503020204020204" pitchFamily="34" charset="0"/>
            </a:endParaRPr>
          </a:p>
          <a:p>
            <a:pPr marL="342900" lvl="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Les appels d’offres/demandes de propositions sont basées sur une description claire et précise des besoins;</a:t>
            </a:r>
          </a:p>
          <a:p>
            <a:pPr marL="342900" lvl="0" indent="-342900" algn="just">
              <a:buClr>
                <a:schemeClr val="accent5">
                  <a:lumMod val="75000"/>
                </a:schemeClr>
              </a:buClr>
              <a:buFont typeface="Wingdings" panose="05000000000000000000" pitchFamily="2" charset="2"/>
              <a:buChar char="v"/>
            </a:pPr>
            <a:endParaRPr lang="fr-FR" sz="2000" dirty="0">
              <a:solidFill>
                <a:schemeClr val="tx1"/>
              </a:solidFill>
              <a:latin typeface="Corbel" panose="020B0503020204020204" pitchFamily="34" charset="0"/>
            </a:endParaRPr>
          </a:p>
          <a:p>
            <a:pPr marL="342900" lvl="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Sélectionner des entrepreneurs/consultants qualifiés qui exécuteront les contrats conformément à leurs clauses, et en respectant les délais;</a:t>
            </a:r>
          </a:p>
          <a:p>
            <a:pPr marL="342900" lvl="0" indent="-342900" algn="just">
              <a:buClr>
                <a:schemeClr val="accent5">
                  <a:lumMod val="75000"/>
                </a:schemeClr>
              </a:buClr>
              <a:buFont typeface="Wingdings" panose="05000000000000000000" pitchFamily="2" charset="2"/>
              <a:buChar char="v"/>
            </a:pPr>
            <a:endParaRPr lang="fr-FR" sz="200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Des prix commercialement raisonnables.</a:t>
            </a:r>
            <a:endParaRPr lang="fr-FR" sz="2000" kern="0" dirty="0">
              <a:solidFill>
                <a:schemeClr val="tx1"/>
              </a:solidFill>
              <a:latin typeface="Corbel" panose="020B0503020204020204" pitchFamily="34" charset="0"/>
            </a:endParaRPr>
          </a:p>
        </p:txBody>
      </p:sp>
      <p:sp>
        <p:nvSpPr>
          <p:cNvPr id="7" name="Chevron 6"/>
          <p:cNvSpPr/>
          <p:nvPr/>
        </p:nvSpPr>
        <p:spPr>
          <a:xfrm>
            <a:off x="2012232" y="1061205"/>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Principes de passation de marchés de la MCC</a:t>
            </a:r>
            <a:endParaRPr lang="fr-FR" sz="2800" dirty="0">
              <a:solidFill>
                <a:srgbClr val="C00000"/>
              </a:solidFill>
              <a:latin typeface="Corbel" panose="020B0503020204020204" pitchFamily="34" charset="0"/>
            </a:endParaRPr>
          </a:p>
        </p:txBody>
      </p:sp>
      <p:sp>
        <p:nvSpPr>
          <p:cNvPr id="3" name="Rectangle 2"/>
          <p:cNvSpPr/>
          <p:nvPr/>
        </p:nvSpPr>
        <p:spPr>
          <a:xfrm>
            <a:off x="1846458" y="2060106"/>
            <a:ext cx="8499083" cy="4214992"/>
          </a:xfrm>
          <a:prstGeom prst="rect">
            <a:avLst/>
          </a:prstGeom>
          <a:noFill/>
          <a:ln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solidFill>
                <a:srgbClr val="C00000"/>
              </a:solidFill>
            </a:endParaRPr>
          </a:p>
        </p:txBody>
      </p:sp>
    </p:spTree>
    <p:extLst>
      <p:ext uri="{BB962C8B-B14F-4D97-AF65-F5344CB8AC3E}">
        <p14:creationId xmlns:p14="http://schemas.microsoft.com/office/powerpoint/2010/main" val="3675412498"/>
      </p:ext>
    </p:extLst>
  </p:cSld>
  <p:clrMapOvr>
    <a:overrideClrMapping bg1="lt1" tx1="dk1" bg2="lt2" tx2="dk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24</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Processus de passation des marchés</a:t>
            </a:r>
          </a:p>
        </p:txBody>
      </p:sp>
      <p:sp>
        <p:nvSpPr>
          <p:cNvPr id="6" name="Content Placeholder 2"/>
          <p:cNvSpPr txBox="1">
            <a:spLocks/>
          </p:cNvSpPr>
          <p:nvPr/>
        </p:nvSpPr>
        <p:spPr>
          <a:xfrm>
            <a:off x="2163656" y="1762450"/>
            <a:ext cx="8229600" cy="3603166"/>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a:p>
            <a:pPr marL="342900" indent="-342900" algn="just">
              <a:buClr>
                <a:schemeClr val="accent5">
                  <a:lumMod val="75000"/>
                </a:schemeClr>
              </a:buClr>
              <a:buFont typeface="Wingdings" panose="05000000000000000000" pitchFamily="2" charset="2"/>
              <a:buChar char="v"/>
            </a:pPr>
            <a:endParaRPr lang="fr-FR" sz="1814" kern="0" dirty="0">
              <a:solidFill>
                <a:srgbClr val="002060"/>
              </a:solidFill>
            </a:endParaRPr>
          </a:p>
          <a:p>
            <a:pPr marL="777354" indent="-777354">
              <a:buClr>
                <a:schemeClr val="accent5">
                  <a:lumMod val="75000"/>
                </a:schemeClr>
              </a:buClr>
              <a:buFont typeface="Wingdings" panose="05000000000000000000" pitchFamily="2" charset="2"/>
              <a:buChar char="v"/>
            </a:pPr>
            <a:endParaRPr lang="fr-FR" sz="2800" dirty="0">
              <a:latin typeface="Calibri" panose="020F0502020204030204" pitchFamily="34" charset="0"/>
            </a:endParaRPr>
          </a:p>
          <a:p>
            <a:pPr marL="777354" indent="-777354">
              <a:buClr>
                <a:schemeClr val="accent5">
                  <a:lumMod val="75000"/>
                </a:schemeClr>
              </a:buClr>
              <a:buFont typeface="Wingdings" panose="05000000000000000000" pitchFamily="2" charset="2"/>
              <a:buChar char="v"/>
            </a:pPr>
            <a:r>
              <a:rPr lang="fr-FR" sz="2800" dirty="0">
                <a:solidFill>
                  <a:schemeClr val="tx1"/>
                </a:solidFill>
                <a:latin typeface="Corbel" panose="020B0503020204020204" pitchFamily="34" charset="0"/>
              </a:rPr>
              <a:t>Millennium Challenge Corporation - MCC</a:t>
            </a:r>
          </a:p>
          <a:p>
            <a:pPr marL="777354" indent="-777354">
              <a:buClr>
                <a:schemeClr val="accent5">
                  <a:lumMod val="75000"/>
                </a:schemeClr>
              </a:buClr>
              <a:buFont typeface="Wingdings" panose="05000000000000000000" pitchFamily="2" charset="2"/>
              <a:buChar char="v"/>
            </a:pPr>
            <a:endParaRPr lang="fr-FR" sz="2800" dirty="0">
              <a:solidFill>
                <a:schemeClr val="tx1"/>
              </a:solidFill>
              <a:latin typeface="Corbel" panose="020B0503020204020204" pitchFamily="34" charset="0"/>
            </a:endParaRPr>
          </a:p>
          <a:p>
            <a:pPr marL="777354" indent="-777354">
              <a:buClr>
                <a:schemeClr val="accent5">
                  <a:lumMod val="75000"/>
                </a:schemeClr>
              </a:buClr>
              <a:buFont typeface="Wingdings" panose="05000000000000000000" pitchFamily="2" charset="2"/>
              <a:buChar char="v"/>
            </a:pPr>
            <a:r>
              <a:rPr lang="fr-FR" sz="2800" dirty="0">
                <a:solidFill>
                  <a:schemeClr val="tx1"/>
                </a:solidFill>
                <a:latin typeface="Corbel" panose="020B0503020204020204" pitchFamily="34" charset="0"/>
              </a:rPr>
              <a:t>MCA-</a:t>
            </a:r>
            <a:r>
              <a:rPr lang="fr-FR" sz="2800" dirty="0" err="1">
                <a:solidFill>
                  <a:schemeClr val="tx1"/>
                </a:solidFill>
                <a:latin typeface="Corbel" panose="020B0503020204020204" pitchFamily="34" charset="0"/>
              </a:rPr>
              <a:t>Morocco</a:t>
            </a:r>
            <a:r>
              <a:rPr lang="fr-FR" sz="2800" dirty="0">
                <a:solidFill>
                  <a:schemeClr val="tx1"/>
                </a:solidFill>
                <a:latin typeface="Corbel" panose="020B0503020204020204" pitchFamily="34" charset="0"/>
              </a:rPr>
              <a:t> : Direction de Passation des Marchés - DPM </a:t>
            </a:r>
          </a:p>
          <a:p>
            <a:pPr marL="777354" indent="-777354">
              <a:buClr>
                <a:schemeClr val="accent5">
                  <a:lumMod val="75000"/>
                </a:schemeClr>
              </a:buClr>
              <a:buFont typeface="Wingdings" panose="05000000000000000000" pitchFamily="2" charset="2"/>
              <a:buChar char="v"/>
            </a:pPr>
            <a:r>
              <a:rPr lang="fr-FR" sz="2800" dirty="0">
                <a:solidFill>
                  <a:schemeClr val="tx1"/>
                </a:solidFill>
                <a:latin typeface="Corbel" panose="020B0503020204020204" pitchFamily="34" charset="0"/>
              </a:rPr>
              <a:t>Agent de Passation des Marchés – </a:t>
            </a:r>
            <a:r>
              <a:rPr lang="fr-FR" sz="2800" dirty="0" err="1">
                <a:solidFill>
                  <a:schemeClr val="tx1"/>
                </a:solidFill>
                <a:latin typeface="Corbel" panose="020B0503020204020204" pitchFamily="34" charset="0"/>
              </a:rPr>
              <a:t>Cardno</a:t>
            </a:r>
            <a:r>
              <a:rPr lang="fr-FR" sz="2800" dirty="0">
                <a:solidFill>
                  <a:schemeClr val="tx1"/>
                </a:solidFill>
                <a:latin typeface="Corbel" panose="020B0503020204020204" pitchFamily="34" charset="0"/>
              </a:rPr>
              <a:t> PA</a:t>
            </a:r>
            <a:r>
              <a:rPr lang="fr-FR" sz="3600" dirty="0">
                <a:solidFill>
                  <a:schemeClr val="tx1"/>
                </a:solidFill>
                <a:latin typeface="Corbel" panose="020B0503020204020204" pitchFamily="34" charset="0"/>
              </a:rPr>
              <a:t>    </a:t>
            </a:r>
          </a:p>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p:txBody>
      </p:sp>
      <p:sp>
        <p:nvSpPr>
          <p:cNvPr id="7" name="Chevron 6"/>
          <p:cNvSpPr/>
          <p:nvPr/>
        </p:nvSpPr>
        <p:spPr>
          <a:xfrm>
            <a:off x="1166648" y="998681"/>
            <a:ext cx="9564414" cy="820369"/>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Rôles de la Passation des Marchés dans MCA-Morocco</a:t>
            </a:r>
          </a:p>
        </p:txBody>
      </p:sp>
      <p:sp>
        <p:nvSpPr>
          <p:cNvPr id="3" name="Rectangle 2"/>
          <p:cNvSpPr/>
          <p:nvPr/>
        </p:nvSpPr>
        <p:spPr>
          <a:xfrm>
            <a:off x="1846458" y="2382592"/>
            <a:ext cx="8499083" cy="326574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1069409709"/>
      </p:ext>
    </p:extLst>
  </p:cSld>
  <p:clrMapOvr>
    <a:overrideClrMapping bg1="lt1" tx1="dk1" bg2="lt2" tx2="dk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25</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Processus de passation des marchés</a:t>
            </a:r>
          </a:p>
        </p:txBody>
      </p:sp>
      <p:sp>
        <p:nvSpPr>
          <p:cNvPr id="6" name="Content Placeholder 2"/>
          <p:cNvSpPr txBox="1">
            <a:spLocks/>
          </p:cNvSpPr>
          <p:nvPr/>
        </p:nvSpPr>
        <p:spPr>
          <a:xfrm>
            <a:off x="1991544" y="1819050"/>
            <a:ext cx="8229600" cy="4062651"/>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a:p>
            <a:pPr marL="457200" indent="-457200">
              <a:buClr>
                <a:schemeClr val="accent5">
                  <a:lumMod val="75000"/>
                </a:schemeClr>
              </a:buClr>
              <a:buFont typeface="Wingdings" panose="05000000000000000000" pitchFamily="2" charset="2"/>
              <a:buChar char="v"/>
            </a:pPr>
            <a:endParaRPr lang="fr-FR" sz="2800" kern="0" dirty="0">
              <a:solidFill>
                <a:schemeClr val="tx2"/>
              </a:solidFill>
              <a:latin typeface="Corbel" panose="020B0503020204020204" pitchFamily="34" charset="0"/>
            </a:endParaRPr>
          </a:p>
          <a:p>
            <a:pPr marL="457200" indent="-457200">
              <a:buClr>
                <a:schemeClr val="accent5">
                  <a:lumMod val="75000"/>
                </a:schemeClr>
              </a:buClr>
              <a:buFont typeface="Wingdings" panose="05000000000000000000" pitchFamily="2" charset="2"/>
              <a:buChar char="v"/>
            </a:pPr>
            <a:r>
              <a:rPr lang="fr-FR" sz="2800" kern="0" dirty="0">
                <a:solidFill>
                  <a:schemeClr val="tx1"/>
                </a:solidFill>
                <a:latin typeface="Corbel" panose="020B0503020204020204" pitchFamily="34" charset="0"/>
              </a:rPr>
              <a:t>Aucune préférence nationale</a:t>
            </a:r>
          </a:p>
          <a:p>
            <a:pPr marL="457200" indent="-457200">
              <a:buClr>
                <a:schemeClr val="accent5">
                  <a:lumMod val="75000"/>
                </a:schemeClr>
              </a:buClr>
              <a:buFont typeface="Wingdings" panose="05000000000000000000" pitchFamily="2" charset="2"/>
              <a:buChar char="v"/>
            </a:pPr>
            <a:endParaRPr lang="fr-FR" sz="2800" kern="0" dirty="0">
              <a:solidFill>
                <a:schemeClr val="tx1"/>
              </a:solidFill>
              <a:latin typeface="Corbel" panose="020B0503020204020204" pitchFamily="34" charset="0"/>
            </a:endParaRPr>
          </a:p>
          <a:p>
            <a:pPr marL="457200" indent="-457200">
              <a:buClr>
                <a:schemeClr val="accent5">
                  <a:lumMod val="75000"/>
                </a:schemeClr>
              </a:buClr>
              <a:buFont typeface="Wingdings" panose="05000000000000000000" pitchFamily="2" charset="2"/>
              <a:buChar char="v"/>
            </a:pPr>
            <a:endParaRPr lang="fr-FR" sz="2800" kern="0" dirty="0">
              <a:solidFill>
                <a:schemeClr val="tx1"/>
              </a:solidFill>
              <a:latin typeface="Corbel" panose="020B0503020204020204" pitchFamily="34" charset="0"/>
            </a:endParaRPr>
          </a:p>
          <a:p>
            <a:pPr marL="457200" indent="-457200">
              <a:buClr>
                <a:schemeClr val="accent5">
                  <a:lumMod val="75000"/>
                </a:schemeClr>
              </a:buClr>
              <a:buFont typeface="Wingdings" panose="05000000000000000000" pitchFamily="2" charset="2"/>
              <a:buChar char="v"/>
            </a:pPr>
            <a:r>
              <a:rPr lang="fr-FR" altLang="fr-FR" sz="2800" kern="0" dirty="0">
                <a:solidFill>
                  <a:schemeClr val="tx1"/>
                </a:solidFill>
                <a:latin typeface="Corbel" panose="020B0503020204020204" pitchFamily="34" charset="0"/>
              </a:rPr>
              <a:t>Pays objet de sanctions ou de restrictions en vertu des lois ou des  politiques des États-Unis: </a:t>
            </a:r>
            <a:r>
              <a:rPr lang="fr-FR" altLang="fr-FR" sz="2800" kern="0" dirty="0">
                <a:solidFill>
                  <a:srgbClr val="FF0000"/>
                </a:solidFill>
                <a:latin typeface="Corbel" panose="020B0503020204020204" pitchFamily="34" charset="0"/>
              </a:rPr>
              <a:t>liste disponible dans le site de MCC</a:t>
            </a:r>
            <a:endParaRPr lang="fr-FR" altLang="fr-FR" sz="2800" strike="dblStrike" kern="0" dirty="0">
              <a:solidFill>
                <a:srgbClr val="FF0000"/>
              </a:solidFill>
              <a:latin typeface="Corbel" panose="020B0503020204020204" pitchFamily="34" charset="0"/>
            </a:endParaRPr>
          </a:p>
          <a:p>
            <a:pPr marL="457200" indent="-457200" algn="just">
              <a:buClr>
                <a:schemeClr val="accent5">
                  <a:lumMod val="75000"/>
                </a:schemeClr>
              </a:buClr>
              <a:buFont typeface="Wingdings" panose="05000000000000000000" pitchFamily="2" charset="2"/>
              <a:buChar char="v"/>
            </a:pPr>
            <a:endParaRPr lang="fr-FR" sz="2800" kern="0" dirty="0">
              <a:solidFill>
                <a:srgbClr val="002060"/>
              </a:solidFill>
              <a:latin typeface="Calibri" panose="020F0502020204030204" pitchFamily="34" charset="0"/>
            </a:endParaRPr>
          </a:p>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p:txBody>
      </p:sp>
      <p:sp>
        <p:nvSpPr>
          <p:cNvPr id="7" name="Chevron 6"/>
          <p:cNvSpPr/>
          <p:nvPr/>
        </p:nvSpPr>
        <p:spPr>
          <a:xfrm>
            <a:off x="1991544" y="1052736"/>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Directives particulières à MCC</a:t>
            </a:r>
          </a:p>
        </p:txBody>
      </p:sp>
      <p:sp>
        <p:nvSpPr>
          <p:cNvPr id="3" name="Rectangle 2"/>
          <p:cNvSpPr/>
          <p:nvPr/>
        </p:nvSpPr>
        <p:spPr>
          <a:xfrm>
            <a:off x="1846458" y="2123850"/>
            <a:ext cx="8499083" cy="367808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1785570547"/>
      </p:ext>
    </p:extLst>
  </p:cSld>
  <p:clrMapOvr>
    <a:overrideClrMapping bg1="lt1" tx1="dk1" bg2="lt2" tx2="dk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26</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 des propositions</a:t>
            </a:r>
          </a:p>
        </p:txBody>
      </p:sp>
      <p:sp>
        <p:nvSpPr>
          <p:cNvPr id="7" name="Chevron 6"/>
          <p:cNvSpPr/>
          <p:nvPr/>
        </p:nvSpPr>
        <p:spPr>
          <a:xfrm>
            <a:off x="2297117" y="1761337"/>
            <a:ext cx="8208912" cy="3379428"/>
          </a:xfrm>
          <a:prstGeom prst="chevron">
            <a:avLst/>
          </a:prstGeom>
          <a:solidFill>
            <a:schemeClr val="accent2">
              <a:lumMod val="40000"/>
              <a:lumOff val="6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FFFFFF"/>
                </a:solidFill>
                <a:latin typeface="Corbel" panose="020B0503020204020204" pitchFamily="34" charset="0"/>
              </a:rPr>
              <a:t>TYPES DE SOUMISSION: </a:t>
            </a:r>
          </a:p>
          <a:p>
            <a:pPr algn="ctr"/>
            <a:endParaRPr lang="fr-FR" sz="2800" b="1" dirty="0">
              <a:solidFill>
                <a:srgbClr val="FFFFFF"/>
              </a:solidFill>
              <a:latin typeface="Corbel" panose="020B0503020204020204" pitchFamily="34" charset="0"/>
            </a:endParaRPr>
          </a:p>
          <a:p>
            <a:pPr algn="ctr"/>
            <a:endParaRPr lang="fr-FR" sz="2800" b="1" dirty="0">
              <a:solidFill>
                <a:schemeClr val="tx1"/>
              </a:solidFill>
              <a:latin typeface="Corbel" panose="020B0503020204020204" pitchFamily="34" charset="0"/>
            </a:endParaRPr>
          </a:p>
          <a:p>
            <a:pPr algn="ctr"/>
            <a:r>
              <a:rPr lang="fr-FR" sz="2800" b="1" dirty="0">
                <a:solidFill>
                  <a:schemeClr val="tx1"/>
                </a:solidFill>
                <a:latin typeface="Corbel" panose="020B0503020204020204" pitchFamily="34" charset="0"/>
              </a:rPr>
              <a:t> par voie électronique</a:t>
            </a:r>
          </a:p>
          <a:p>
            <a:pPr algn="ctr"/>
            <a:r>
              <a:rPr lang="fr-FR" sz="2800" b="1" dirty="0">
                <a:solidFill>
                  <a:srgbClr val="FF0000"/>
                </a:solidFill>
                <a:latin typeface="Corbel" panose="020B0503020204020204" pitchFamily="34" charset="0"/>
              </a:rPr>
              <a:t>Les soumissions sous format papier ne seront pas acceptées</a:t>
            </a:r>
            <a:r>
              <a:rPr lang="fr-FR" sz="2800" b="1" dirty="0">
                <a:solidFill>
                  <a:srgbClr val="FFFFFF"/>
                </a:solidFill>
                <a:latin typeface="Corbel" panose="020B0503020204020204" pitchFamily="34" charset="0"/>
              </a:rPr>
              <a:t>.</a:t>
            </a:r>
          </a:p>
          <a:p>
            <a:pPr algn="ctr"/>
            <a:endParaRPr lang="fr-FR" sz="2800" b="1" dirty="0">
              <a:solidFill>
                <a:srgbClr val="FFFFFF"/>
              </a:solidFill>
              <a:latin typeface="Calibri" panose="020F0502020204030204" pitchFamily="34" charset="0"/>
            </a:endParaRPr>
          </a:p>
        </p:txBody>
      </p:sp>
    </p:spTree>
    <p:extLst>
      <p:ext uri="{BB962C8B-B14F-4D97-AF65-F5344CB8AC3E}">
        <p14:creationId xmlns:p14="http://schemas.microsoft.com/office/powerpoint/2010/main" val="3055578209"/>
      </p:ext>
    </p:extLst>
  </p:cSld>
  <p:clrMapOvr>
    <a:overrideClrMapping bg1="lt1" tx1="dk1" bg2="lt2" tx2="dk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27</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a:t>
            </a:r>
            <a:r>
              <a:rPr lang="fr-FR" sz="2902" b="1" dirty="0"/>
              <a:t> </a:t>
            </a:r>
            <a:r>
              <a:rPr lang="fr-FR" sz="2902" b="1" dirty="0">
                <a:solidFill>
                  <a:srgbClr val="FFC000"/>
                </a:solidFill>
              </a:rPr>
              <a:t>des propositions</a:t>
            </a:r>
          </a:p>
        </p:txBody>
      </p:sp>
      <p:sp>
        <p:nvSpPr>
          <p:cNvPr id="9" name="Content Placeholder 2"/>
          <p:cNvSpPr txBox="1">
            <a:spLocks/>
          </p:cNvSpPr>
          <p:nvPr/>
        </p:nvSpPr>
        <p:spPr>
          <a:xfrm>
            <a:off x="1987782" y="1513829"/>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Les propositions doivent être soumises électroniquement, uniquement, </a:t>
            </a:r>
            <a:r>
              <a:rPr lang="fr-FR" sz="2000" kern="0" dirty="0">
                <a:solidFill>
                  <a:srgbClr val="FF0000"/>
                </a:solidFill>
                <a:latin typeface="Corbel" panose="020B0503020204020204" pitchFamily="34" charset="0"/>
              </a:rPr>
              <a:t>via les liens indiqués </a:t>
            </a:r>
            <a:r>
              <a:rPr lang="fr-FR" sz="2000" kern="0" dirty="0">
                <a:solidFill>
                  <a:schemeClr val="tx1"/>
                </a:solidFill>
                <a:latin typeface="Corbel" panose="020B0503020204020204" pitchFamily="34" charset="0"/>
              </a:rPr>
              <a:t>dans la Demande de Propositions :</a:t>
            </a:r>
          </a:p>
          <a:p>
            <a:pPr marL="342900" indent="-342900">
              <a:buClr>
                <a:schemeClr val="accent5">
                  <a:lumMod val="75000"/>
                </a:schemeClr>
              </a:buClr>
              <a:buFont typeface="Wingdings" panose="05000000000000000000" pitchFamily="2" charset="2"/>
              <a:buChar char="v"/>
            </a:pPr>
            <a:endParaRPr lang="fr-FR" sz="2000" kern="0" dirty="0">
              <a:solidFill>
                <a:schemeClr val="accent3"/>
              </a:solidFill>
              <a:highlight>
                <a:srgbClr val="00FFFF"/>
              </a:highlight>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Prière de lancer le processus de téléchargement </a:t>
            </a:r>
            <a:r>
              <a:rPr lang="fr-FR" sz="2000" kern="0" dirty="0">
                <a:solidFill>
                  <a:srgbClr val="FF0000"/>
                </a:solidFill>
                <a:latin typeface="Corbel" panose="020B0503020204020204" pitchFamily="34" charset="0"/>
              </a:rPr>
              <a:t>en temps utile avant l’expiration</a:t>
            </a:r>
            <a:r>
              <a:rPr lang="fr-FR" sz="2000" kern="0" dirty="0">
                <a:solidFill>
                  <a:schemeClr val="tx1"/>
                </a:solidFill>
                <a:latin typeface="Corbel" panose="020B0503020204020204" pitchFamily="34" charset="0"/>
              </a:rPr>
              <a:t> de la date et l’heure limites de soumission des propositions</a:t>
            </a: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Corbel" panose="020B0503020204020204" pitchFamily="34" charset="0"/>
            </a:endParaRPr>
          </a:p>
          <a:p>
            <a:pPr marL="342900" indent="-342900" algn="ctr">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Soumission d’une PROPOSITION COMPLÈTE: </a:t>
            </a:r>
          </a:p>
          <a:p>
            <a:pPr marL="342900" indent="-342900" algn="ctr">
              <a:buClr>
                <a:schemeClr val="accent5">
                  <a:lumMod val="75000"/>
                </a:schemeClr>
              </a:buClr>
              <a:buFont typeface="Wingdings" panose="05000000000000000000" pitchFamily="2" charset="2"/>
              <a:buChar char="v"/>
            </a:pPr>
            <a:endParaRPr lang="fr-FR" sz="2000" kern="0" dirty="0">
              <a:solidFill>
                <a:schemeClr val="accent2">
                  <a:lumMod val="50000"/>
                </a:schemeClr>
              </a:solidFill>
              <a:latin typeface="Corbel" panose="020B0503020204020204" pitchFamily="34" charset="0"/>
            </a:endParaRPr>
          </a:p>
          <a:p>
            <a:pPr marL="342900" indent="-342900" algn="ctr">
              <a:buClr>
                <a:schemeClr val="accent5">
                  <a:lumMod val="75000"/>
                </a:schemeClr>
              </a:buClr>
              <a:buFont typeface="Wingdings" panose="05000000000000000000" pitchFamily="2" charset="2"/>
              <a:buChar char="v"/>
            </a:pPr>
            <a:endParaRPr lang="fr-FR" sz="2000" kern="0" dirty="0">
              <a:solidFill>
                <a:schemeClr val="accent2">
                  <a:lumMod val="50000"/>
                </a:schemeClr>
              </a:solidFill>
              <a:latin typeface="Corbel" panose="020B0503020204020204" pitchFamily="34" charset="0"/>
            </a:endParaRPr>
          </a:p>
          <a:p>
            <a:pPr marL="342900" indent="-342900" algn="ctr">
              <a:buClr>
                <a:schemeClr val="accent5">
                  <a:lumMod val="75000"/>
                </a:schemeClr>
              </a:buClr>
              <a:buFont typeface="Wingdings" panose="05000000000000000000" pitchFamily="2" charset="2"/>
              <a:buChar char="v"/>
            </a:pPr>
            <a:endParaRPr lang="fr-FR" sz="2000" kern="0" dirty="0">
              <a:solidFill>
                <a:schemeClr val="accent2">
                  <a:lumMod val="50000"/>
                </a:schemeClr>
              </a:solidFill>
              <a:latin typeface="Corbel" panose="020B0503020204020204" pitchFamily="34" charset="0"/>
            </a:endParaRPr>
          </a:p>
          <a:p>
            <a:pPr marL="342900" indent="-342900" algn="ctr">
              <a:buClr>
                <a:schemeClr val="accent5">
                  <a:lumMod val="75000"/>
                </a:schemeClr>
              </a:buClr>
              <a:buFont typeface="Wingdings" panose="05000000000000000000" pitchFamily="2" charset="2"/>
              <a:buChar char="v"/>
            </a:pPr>
            <a:endParaRPr lang="fr-FR" sz="2000" kern="0" dirty="0">
              <a:solidFill>
                <a:schemeClr val="accent2">
                  <a:lumMod val="50000"/>
                </a:schemeClr>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Joindre un sommaire de tous les documents à la première page de chaque proposition</a:t>
            </a: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mn-lt"/>
            </a:endParaRPr>
          </a:p>
          <a:p>
            <a:pPr marL="342900" indent="-342900" algn="just">
              <a:buClr>
                <a:schemeClr val="accent5">
                  <a:lumMod val="75000"/>
                </a:schemeClr>
              </a:buClr>
              <a:buFont typeface="Wingdings" panose="05000000000000000000" pitchFamily="2" charset="2"/>
              <a:buChar char="v"/>
            </a:pPr>
            <a:endParaRPr lang="fr-FR" sz="1814" dirty="0"/>
          </a:p>
          <a:p>
            <a:pPr marL="342900" indent="-342900" algn="just">
              <a:buClr>
                <a:schemeClr val="accent5">
                  <a:lumMod val="75000"/>
                </a:schemeClr>
              </a:buClr>
              <a:buFont typeface="Wingdings" panose="05000000000000000000" pitchFamily="2" charset="2"/>
              <a:buChar char="v"/>
            </a:pPr>
            <a:endParaRPr lang="fr-FR" sz="1814" kern="0" dirty="0">
              <a:solidFill>
                <a:schemeClr val="tx1"/>
              </a:solidFill>
            </a:endParaRPr>
          </a:p>
        </p:txBody>
      </p:sp>
      <p:sp>
        <p:nvSpPr>
          <p:cNvPr id="3" name="Rectangle 2"/>
          <p:cNvSpPr/>
          <p:nvPr/>
        </p:nvSpPr>
        <p:spPr>
          <a:xfrm>
            <a:off x="1811910" y="1286954"/>
            <a:ext cx="8581345" cy="526544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10" name="Chevron 9"/>
          <p:cNvSpPr/>
          <p:nvPr/>
        </p:nvSpPr>
        <p:spPr>
          <a:xfrm>
            <a:off x="2008470" y="774344"/>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PAR VOIE ELECTRONIQUE</a:t>
            </a:r>
          </a:p>
        </p:txBody>
      </p:sp>
      <p:sp>
        <p:nvSpPr>
          <p:cNvPr id="4" name="Rounded Rectangle 3"/>
          <p:cNvSpPr/>
          <p:nvPr/>
        </p:nvSpPr>
        <p:spPr>
          <a:xfrm>
            <a:off x="3403137" y="3727939"/>
            <a:ext cx="5582469" cy="849498"/>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kern="0" dirty="0">
                <a:solidFill>
                  <a:srgbClr val="C00000"/>
                </a:solidFill>
                <a:latin typeface="Corbel" panose="020B0503020204020204" pitchFamily="34" charset="0"/>
              </a:rPr>
              <a:t>Proposition Complète = Proposition Technique + </a:t>
            </a:r>
          </a:p>
          <a:p>
            <a:pPr algn="ctr"/>
            <a:r>
              <a:rPr lang="fr-FR" kern="0" dirty="0">
                <a:solidFill>
                  <a:srgbClr val="C00000"/>
                </a:solidFill>
                <a:latin typeface="Corbel" panose="020B0503020204020204" pitchFamily="34" charset="0"/>
              </a:rPr>
              <a:t>Proposition Financière verrouillée avec mot de passe</a:t>
            </a:r>
          </a:p>
        </p:txBody>
      </p:sp>
    </p:spTree>
    <p:extLst>
      <p:ext uri="{BB962C8B-B14F-4D97-AF65-F5344CB8AC3E}">
        <p14:creationId xmlns:p14="http://schemas.microsoft.com/office/powerpoint/2010/main" val="3843386083"/>
      </p:ext>
    </p:extLst>
  </p:cSld>
  <p:clrMapOvr>
    <a:overrideClrMapping bg1="lt1" tx1="dk1" bg2="lt2" tx2="dk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28</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a:t>
            </a:r>
            <a:r>
              <a:rPr lang="fr-FR" sz="2902" b="1" dirty="0"/>
              <a:t> </a:t>
            </a:r>
            <a:r>
              <a:rPr lang="fr-FR" sz="2902" b="1" dirty="0">
                <a:solidFill>
                  <a:srgbClr val="FFC000"/>
                </a:solidFill>
              </a:rPr>
              <a:t>des propositions</a:t>
            </a:r>
          </a:p>
        </p:txBody>
      </p:sp>
      <p:sp>
        <p:nvSpPr>
          <p:cNvPr id="9" name="Content Placeholder 2"/>
          <p:cNvSpPr txBox="1">
            <a:spLocks/>
          </p:cNvSpPr>
          <p:nvPr/>
        </p:nvSpPr>
        <p:spPr>
          <a:xfrm>
            <a:off x="1981200" y="1563348"/>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La proposition ainsi que toute correspondance doivent être rédigées en français</a:t>
            </a:r>
          </a:p>
          <a:p>
            <a:pPr marL="342900" indent="-342900" algn="just">
              <a:buClr>
                <a:schemeClr val="accent5">
                  <a:lumMod val="75000"/>
                </a:schemeClr>
              </a:buClr>
              <a:buFont typeface="Wingdings" panose="05000000000000000000" pitchFamily="2" charset="2"/>
              <a:buChar char="v"/>
            </a:pPr>
            <a:endParaRPr lang="fr-FR" sz="1814" kern="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La date limite de dépôt des Propositions est le </a:t>
            </a:r>
            <a:r>
              <a:rPr lang="fr-FR" sz="2000" kern="0" dirty="0">
                <a:solidFill>
                  <a:srgbClr val="FF0000"/>
                </a:solidFill>
                <a:latin typeface="Corbel" panose="020B0503020204020204" pitchFamily="34" charset="0"/>
              </a:rPr>
              <a:t>29 janvier 2020 à 15h00 min (GMT+1), heure locale du Maroc</a:t>
            </a: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Des clarifications peuvent être demandées par courriel dans un délai ne dépassant pas le </a:t>
            </a:r>
            <a:r>
              <a:rPr lang="fr-FR" sz="2000" kern="0" dirty="0">
                <a:solidFill>
                  <a:srgbClr val="FF0000"/>
                </a:solidFill>
                <a:latin typeface="Corbel" panose="020B0503020204020204" pitchFamily="34" charset="0"/>
              </a:rPr>
              <a:t>15 janvier 2020</a:t>
            </a:r>
            <a:endParaRPr lang="fr-FR" sz="2000" kern="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L’Agence MCA-Morocco fournira des réponses à tous les Consultants dans un délai ne dépassant pas le </a:t>
            </a:r>
            <a:r>
              <a:rPr lang="fr-FR" sz="2000" kern="0" dirty="0">
                <a:solidFill>
                  <a:srgbClr val="FF0000"/>
                </a:solidFill>
                <a:latin typeface="Corbel" panose="020B0503020204020204" pitchFamily="34" charset="0"/>
              </a:rPr>
              <a:t>20 janvier 2020</a:t>
            </a: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Dans le cas d’une sous-traitance : préciser le(s) nom(s) des sous-traitants et les tâches à sous-traiter.</a:t>
            </a:r>
          </a:p>
        </p:txBody>
      </p:sp>
      <p:sp>
        <p:nvSpPr>
          <p:cNvPr id="3" name="Rectangle 2"/>
          <p:cNvSpPr/>
          <p:nvPr/>
        </p:nvSpPr>
        <p:spPr>
          <a:xfrm>
            <a:off x="1811910" y="1286954"/>
            <a:ext cx="8581345" cy="526544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3402386091"/>
      </p:ext>
    </p:extLst>
  </p:cSld>
  <p:clrMapOvr>
    <a:overrideClrMapping bg1="lt1" tx1="dk1" bg2="lt2" tx2="dk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29</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Méthode de sélection</a:t>
            </a:r>
            <a:endParaRPr lang="fr-FR" sz="2539" b="1" dirty="0">
              <a:solidFill>
                <a:srgbClr val="FFC000"/>
              </a:solidFill>
            </a:endParaRPr>
          </a:p>
        </p:txBody>
      </p:sp>
      <p:sp>
        <p:nvSpPr>
          <p:cNvPr id="9" name="Content Placeholder 2"/>
          <p:cNvSpPr txBox="1">
            <a:spLocks/>
          </p:cNvSpPr>
          <p:nvPr/>
        </p:nvSpPr>
        <p:spPr>
          <a:xfrm>
            <a:off x="1981200" y="1407862"/>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algn="just">
              <a:lnSpc>
                <a:spcPct val="150000"/>
              </a:lnSpc>
            </a:pPr>
            <a:r>
              <a:rPr lang="fr-FR" altLang="fr-FR" sz="2000" dirty="0">
                <a:solidFill>
                  <a:schemeClr val="tx1"/>
                </a:solidFill>
                <a:latin typeface="Corbel" panose="020B0503020204020204" pitchFamily="34" charset="0"/>
              </a:rPr>
              <a:t>Sélection Basée sur la Qualité et le Coût avec une pondération de points techniques et du prix. La procédure d’évaluation consiste à : </a:t>
            </a:r>
          </a:p>
          <a:p>
            <a:pPr algn="just">
              <a:lnSpc>
                <a:spcPct val="150000"/>
              </a:lnSpc>
            </a:pPr>
            <a:endParaRPr lang="fr-FR" altLang="fr-FR" sz="2000" dirty="0">
              <a:solidFill>
                <a:schemeClr val="tx1"/>
              </a:solidFill>
              <a:latin typeface="Corbel" panose="020B0503020204020204" pitchFamily="34" charset="0"/>
            </a:endParaRP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Analyse des documents administratifs et de la capacité financière.</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Analyse des propositions techniques.</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Approbation du rapport technique par MCC.</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Ouverture des propositions financières.</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Analyse des propositions financières.</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Pondération :  </a:t>
            </a:r>
            <a:r>
              <a:rPr lang="fr-FR" altLang="fr-FR" sz="2000" b="1" dirty="0">
                <a:solidFill>
                  <a:srgbClr val="FF0000"/>
                </a:solidFill>
                <a:latin typeface="Corbel" panose="020B0503020204020204" pitchFamily="34" charset="0"/>
              </a:rPr>
              <a:t>80%</a:t>
            </a:r>
            <a:r>
              <a:rPr lang="fr-FR" altLang="fr-FR" sz="2000" dirty="0">
                <a:solidFill>
                  <a:schemeClr val="tx1"/>
                </a:solidFill>
                <a:latin typeface="Corbel" panose="020B0503020204020204" pitchFamily="34" charset="0"/>
              </a:rPr>
              <a:t> Qualité, </a:t>
            </a:r>
            <a:r>
              <a:rPr lang="fr-FR" altLang="fr-FR" sz="2000" b="1" dirty="0">
                <a:solidFill>
                  <a:srgbClr val="FF0000"/>
                </a:solidFill>
                <a:latin typeface="Corbel" panose="020B0503020204020204" pitchFamily="34" charset="0"/>
              </a:rPr>
              <a:t>20%</a:t>
            </a:r>
            <a:r>
              <a:rPr lang="fr-FR" altLang="fr-FR" sz="2000" dirty="0">
                <a:solidFill>
                  <a:schemeClr val="tx1"/>
                </a:solidFill>
                <a:latin typeface="Corbel" panose="020B0503020204020204" pitchFamily="34" charset="0"/>
              </a:rPr>
              <a:t> Prix.</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Approbation du rapport d’évaluation combiné par MCC</a:t>
            </a:r>
            <a:r>
              <a:rPr lang="fr-FR" altLang="fr-FR" sz="2000" dirty="0">
                <a:solidFill>
                  <a:schemeClr val="tx2"/>
                </a:solidFill>
                <a:latin typeface="Corbel" panose="020B0503020204020204" pitchFamily="34" charset="0"/>
              </a:rPr>
              <a:t>.</a:t>
            </a:r>
          </a:p>
          <a:p>
            <a:pPr marL="457208" lvl="1" algn="just">
              <a:buClr>
                <a:schemeClr val="accent5">
                  <a:lumMod val="75000"/>
                </a:schemeClr>
              </a:buClr>
            </a:pPr>
            <a:endParaRPr lang="fr-FR" altLang="fr-FR" sz="2000" dirty="0">
              <a:solidFill>
                <a:schemeClr val="tx2"/>
              </a:solidFill>
              <a:latin typeface="Corbel" panose="020B0503020204020204" pitchFamily="34" charset="0"/>
            </a:endParaRPr>
          </a:p>
          <a:p>
            <a:pPr marL="457208" lvl="1" algn="just">
              <a:buClr>
                <a:schemeClr val="accent5">
                  <a:lumMod val="75000"/>
                </a:schemeClr>
              </a:buClr>
            </a:pPr>
            <a:endParaRPr lang="fr-FR" altLang="fr-FR" sz="2000" dirty="0">
              <a:solidFill>
                <a:schemeClr val="tx2"/>
              </a:solidFill>
            </a:endParaRPr>
          </a:p>
        </p:txBody>
      </p:sp>
      <p:sp>
        <p:nvSpPr>
          <p:cNvPr id="3" name="Rectangle 2"/>
          <p:cNvSpPr/>
          <p:nvPr/>
        </p:nvSpPr>
        <p:spPr>
          <a:xfrm>
            <a:off x="1773250" y="1166047"/>
            <a:ext cx="8581345" cy="476777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4213963524"/>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associé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45072" y="5351172"/>
            <a:ext cx="1353387" cy="1031281"/>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e 5"/>
          <p:cNvGrpSpPr/>
          <p:nvPr/>
        </p:nvGrpSpPr>
        <p:grpSpPr>
          <a:xfrm>
            <a:off x="1730507" y="904596"/>
            <a:ext cx="8672930" cy="5886481"/>
            <a:chOff x="120894" y="930766"/>
            <a:chExt cx="8878669" cy="6640994"/>
          </a:xfrm>
        </p:grpSpPr>
        <p:grpSp>
          <p:nvGrpSpPr>
            <p:cNvPr id="5" name="Groupe 4"/>
            <p:cNvGrpSpPr/>
            <p:nvPr/>
          </p:nvGrpSpPr>
          <p:grpSpPr>
            <a:xfrm>
              <a:off x="120894" y="930766"/>
              <a:ext cx="8878669" cy="4298434"/>
              <a:chOff x="120894" y="1052737"/>
              <a:chExt cx="8878669" cy="4814074"/>
            </a:xfrm>
          </p:grpSpPr>
          <p:pic>
            <p:nvPicPr>
              <p:cNvPr id="42" name="Picture 3"/>
              <p:cNvPicPr>
                <a:picLocks noChangeAspect="1"/>
              </p:cNvPicPr>
              <p:nvPr/>
            </p:nvPicPr>
            <p:blipFill>
              <a:blip r:embed="rId3" cstate="print">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2510529" y="1052737"/>
                <a:ext cx="4094977" cy="4814074"/>
              </a:xfrm>
              <a:prstGeom prst="rect">
                <a:avLst/>
              </a:prstGeom>
              <a:effectLst/>
            </p:spPr>
          </p:pic>
          <p:pic>
            <p:nvPicPr>
              <p:cNvPr id="54"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24681" y="1066434"/>
                <a:ext cx="4074882" cy="4790450"/>
              </a:xfrm>
              <a:prstGeom prst="rect">
                <a:avLst/>
              </a:prstGeom>
            </p:spPr>
          </p:pic>
          <p:pic>
            <p:nvPicPr>
              <p:cNvPr id="52"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0894" y="1066408"/>
                <a:ext cx="4074882" cy="4790450"/>
              </a:xfrm>
              <a:prstGeom prst="rect">
                <a:avLst/>
              </a:prstGeom>
            </p:spPr>
          </p:pic>
        </p:grpSp>
        <p:pic>
          <p:nvPicPr>
            <p:cNvPr id="58" name="Picture 8"/>
            <p:cNvPicPr>
              <a:picLocks noChangeAspect="1"/>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rot="5400000">
              <a:off x="2518773" y="3496561"/>
              <a:ext cx="4075199" cy="4075200"/>
            </a:xfrm>
            <a:prstGeom prst="rect">
              <a:avLst/>
            </a:prstGeom>
            <a:effectLst/>
          </p:spPr>
        </p:pic>
      </p:grpSp>
      <p:sp>
        <p:nvSpPr>
          <p:cNvPr id="59" name="ZoneTexte 58"/>
          <p:cNvSpPr txBox="1"/>
          <p:nvPr/>
        </p:nvSpPr>
        <p:spPr>
          <a:xfrm>
            <a:off x="2073647" y="2570632"/>
            <a:ext cx="3320265"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C00000"/>
                </a:solidFill>
                <a:effectLst/>
                <a:uLnTx/>
                <a:uFillTx/>
                <a:latin typeface="Agency FB" pitchFamily="34" charset="0"/>
                <a:ea typeface="+mn-ea"/>
                <a:cs typeface="+mn-cs"/>
              </a:rPr>
              <a:t>Millenium Challenge Corporation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C00000"/>
                </a:solidFill>
                <a:effectLst/>
                <a:uLnTx/>
                <a:uFillTx/>
                <a:latin typeface="Agency FB" pitchFamily="34" charset="0"/>
                <a:ea typeface="+mn-ea"/>
                <a:cs typeface="+mn-cs"/>
              </a:rPr>
              <a:t>(MCC)</a:t>
            </a:r>
          </a:p>
        </p:txBody>
      </p:sp>
      <p:sp>
        <p:nvSpPr>
          <p:cNvPr id="60" name="ZoneTexte 59"/>
          <p:cNvSpPr txBox="1"/>
          <p:nvPr/>
        </p:nvSpPr>
        <p:spPr>
          <a:xfrm>
            <a:off x="6766119" y="2569141"/>
            <a:ext cx="3320265"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C00000"/>
                </a:solidFill>
                <a:effectLst/>
                <a:uLnTx/>
                <a:uFillTx/>
                <a:latin typeface="Agency FB" pitchFamily="34" charset="0"/>
                <a:ea typeface="+mn-ea"/>
                <a:cs typeface="+mn-cs"/>
              </a:rPr>
              <a:t>Gouvernement Marocain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C00000"/>
                </a:solidFill>
                <a:effectLst/>
                <a:uLnTx/>
                <a:uFillTx/>
                <a:latin typeface="Agency FB" pitchFamily="34" charset="0"/>
                <a:ea typeface="+mn-ea"/>
                <a:cs typeface="+mn-cs"/>
              </a:rPr>
              <a:t>(GM)</a:t>
            </a:r>
          </a:p>
        </p:txBody>
      </p:sp>
      <p:sp>
        <p:nvSpPr>
          <p:cNvPr id="61" name="ZoneTexte 60"/>
          <p:cNvSpPr txBox="1"/>
          <p:nvPr/>
        </p:nvSpPr>
        <p:spPr>
          <a:xfrm>
            <a:off x="5795350" y="1196753"/>
            <a:ext cx="545534" cy="2598147"/>
          </a:xfrm>
          <a:prstGeom prst="rect">
            <a:avLst/>
          </a:prstGeom>
          <a:noFill/>
        </p:spPr>
        <p:txBody>
          <a:bodyPr vert="wordArtVert"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69F907"/>
                </a:solidFill>
                <a:effectLst/>
                <a:uLnTx/>
                <a:uFillTx/>
                <a:latin typeface="Castellar" pitchFamily="18" charset="0"/>
                <a:ea typeface="+mn-ea"/>
                <a:cs typeface="+mn-cs"/>
              </a:rPr>
              <a:t>Compact</a:t>
            </a:r>
          </a:p>
        </p:txBody>
      </p:sp>
      <p:sp>
        <p:nvSpPr>
          <p:cNvPr id="62" name="Rectangle 61"/>
          <p:cNvSpPr/>
          <p:nvPr/>
        </p:nvSpPr>
        <p:spPr>
          <a:xfrm>
            <a:off x="5875253" y="4002231"/>
            <a:ext cx="383438"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69F907"/>
                </a:solidFill>
                <a:effectLst/>
                <a:uLnTx/>
                <a:uFillTx/>
                <a:latin typeface="Castellar" pitchFamily="18" charset="0"/>
                <a:ea typeface="+mn-ea"/>
                <a:cs typeface="+mn-cs"/>
              </a:rPr>
              <a:t>II</a:t>
            </a:r>
          </a:p>
        </p:txBody>
      </p:sp>
      <p:sp>
        <p:nvSpPr>
          <p:cNvPr id="63" name="ZoneTexte 62"/>
          <p:cNvSpPr txBox="1"/>
          <p:nvPr/>
        </p:nvSpPr>
        <p:spPr>
          <a:xfrm>
            <a:off x="4327591" y="4740528"/>
            <a:ext cx="3536818"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62A39F">
                    <a:lumMod val="75000"/>
                  </a:srgbClr>
                </a:solidFill>
                <a:effectLst/>
                <a:uLnTx/>
                <a:uFillTx/>
                <a:latin typeface="Agency FB" pitchFamily="34" charset="0"/>
                <a:ea typeface="+mn-ea"/>
                <a:cs typeface="+mn-cs"/>
              </a:rPr>
              <a:t>Millenium Challenge Account </a:t>
            </a:r>
            <a:r>
              <a:rPr kumimoji="0" lang="en-US" sz="2000" b="1" i="0" u="none" strike="noStrike" kern="1200" cap="none" spc="0" normalizeH="0" baseline="0" noProof="0" dirty="0">
                <a:ln>
                  <a:noFill/>
                </a:ln>
                <a:solidFill>
                  <a:srgbClr val="62A39F">
                    <a:lumMod val="75000"/>
                  </a:srgbClr>
                </a:solidFill>
                <a:effectLst/>
                <a:uLnTx/>
                <a:uFillTx/>
                <a:latin typeface="Agency FB" pitchFamily="34" charset="0"/>
                <a:ea typeface="+mn-ea"/>
                <a:cs typeface="+mn-cs"/>
              </a:rPr>
              <a:t>Morocco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62A39F">
                    <a:lumMod val="75000"/>
                  </a:srgbClr>
                </a:solidFill>
                <a:effectLst/>
                <a:uLnTx/>
                <a:uFillTx/>
                <a:latin typeface="Agency FB" pitchFamily="34" charset="0"/>
                <a:ea typeface="+mn-ea"/>
                <a:cs typeface="+mn-cs"/>
              </a:rPr>
              <a:t>(</a:t>
            </a:r>
            <a:r>
              <a:rPr kumimoji="0" lang="en-US" sz="2000" b="1" i="0" u="none" strike="noStrike" kern="1200" cap="none" spc="0" normalizeH="0" baseline="0" noProof="0" dirty="0">
                <a:ln>
                  <a:noFill/>
                </a:ln>
                <a:solidFill>
                  <a:srgbClr val="62A39F">
                    <a:lumMod val="75000"/>
                  </a:srgbClr>
                </a:solidFill>
                <a:effectLst/>
                <a:uLnTx/>
                <a:uFillTx/>
                <a:latin typeface="Agency FB" pitchFamily="34" charset="0"/>
                <a:ea typeface="+mn-ea"/>
                <a:cs typeface="+mn-cs"/>
              </a:rPr>
              <a:t>MCA-Morocco</a:t>
            </a:r>
            <a:r>
              <a:rPr kumimoji="0" lang="fr-FR" sz="2000" b="1" i="0" u="none" strike="noStrike" kern="1200" cap="none" spc="0" normalizeH="0" baseline="0" noProof="0" dirty="0">
                <a:ln>
                  <a:noFill/>
                </a:ln>
                <a:solidFill>
                  <a:srgbClr val="62A39F">
                    <a:lumMod val="75000"/>
                  </a:srgbClr>
                </a:solidFill>
                <a:effectLst/>
                <a:uLnTx/>
                <a:uFillTx/>
                <a:latin typeface="Agency FB" pitchFamily="34" charset="0"/>
                <a:ea typeface="+mn-ea"/>
                <a:cs typeface="+mn-cs"/>
              </a:rPr>
              <a:t>)</a:t>
            </a:r>
          </a:p>
        </p:txBody>
      </p:sp>
      <p:sp>
        <p:nvSpPr>
          <p:cNvPr id="7" name="ZoneTexte 6"/>
          <p:cNvSpPr txBox="1"/>
          <p:nvPr/>
        </p:nvSpPr>
        <p:spPr>
          <a:xfrm>
            <a:off x="6607438" y="5858136"/>
            <a:ext cx="636713"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noProof="0" dirty="0">
                <a:ln>
                  <a:noFill/>
                </a:ln>
                <a:solidFill>
                  <a:srgbClr val="7030A0"/>
                </a:solidFill>
                <a:effectLst/>
                <a:uLnTx/>
                <a:uFillTx/>
                <a:latin typeface="Calibri"/>
                <a:ea typeface="+mn-ea"/>
                <a:cs typeface="+mn-cs"/>
              </a:rPr>
              <a:t>Gestion</a:t>
            </a:r>
          </a:p>
        </p:txBody>
      </p:sp>
      <p:sp>
        <p:nvSpPr>
          <p:cNvPr id="64" name="ZoneTexte 63"/>
          <p:cNvSpPr txBox="1"/>
          <p:nvPr/>
        </p:nvSpPr>
        <p:spPr>
          <a:xfrm>
            <a:off x="2543536" y="3717032"/>
            <a:ext cx="944489"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noProof="0" dirty="0">
                <a:ln>
                  <a:noFill/>
                </a:ln>
                <a:solidFill>
                  <a:srgbClr val="7030A0"/>
                </a:solidFill>
                <a:effectLst/>
                <a:uLnTx/>
                <a:uFillTx/>
                <a:latin typeface="Calibri"/>
                <a:ea typeface="+mn-ea"/>
                <a:cs typeface="+mn-cs"/>
              </a:rPr>
              <a:t>Financement</a:t>
            </a:r>
          </a:p>
        </p:txBody>
      </p:sp>
      <p:sp>
        <p:nvSpPr>
          <p:cNvPr id="65" name="ZoneTexte 64"/>
          <p:cNvSpPr txBox="1"/>
          <p:nvPr/>
        </p:nvSpPr>
        <p:spPr>
          <a:xfrm>
            <a:off x="8593126" y="3760574"/>
            <a:ext cx="1088760"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noProof="0" dirty="0">
                <a:ln>
                  <a:noFill/>
                </a:ln>
                <a:solidFill>
                  <a:srgbClr val="7030A0"/>
                </a:solidFill>
                <a:effectLst/>
                <a:uLnTx/>
                <a:uFillTx/>
                <a:latin typeface="Calibri"/>
                <a:ea typeface="+mn-ea"/>
                <a:cs typeface="+mn-cs"/>
              </a:rPr>
              <a:t>Mise en œuvre</a:t>
            </a:r>
          </a:p>
        </p:txBody>
      </p:sp>
      <p:sp>
        <p:nvSpPr>
          <p:cNvPr id="26" name="Rectangle 25"/>
          <p:cNvSpPr/>
          <p:nvPr/>
        </p:nvSpPr>
        <p:spPr>
          <a:xfrm>
            <a:off x="469"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prstClr val="white"/>
                </a:solidFill>
                <a:effectLst/>
                <a:uLnTx/>
                <a:uFillTx/>
                <a:latin typeface="Calibri"/>
                <a:ea typeface="+mn-ea"/>
                <a:cs typeface="+mn-cs"/>
              </a:rPr>
              <a:t>1. Contexte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FFC000"/>
                </a:solidFill>
                <a:effectLst/>
                <a:uLnTx/>
                <a:uFillTx/>
                <a:latin typeface="Calibri"/>
                <a:ea typeface="+mn-ea"/>
                <a:cs typeface="+mn-cs"/>
              </a:rPr>
              <a:t>1.1 Rappel sur le Compact II</a:t>
            </a:r>
          </a:p>
        </p:txBody>
      </p:sp>
    </p:spTree>
    <p:extLst>
      <p:ext uri="{BB962C8B-B14F-4D97-AF65-F5344CB8AC3E}">
        <p14:creationId xmlns:p14="http://schemas.microsoft.com/office/powerpoint/2010/main" val="26259598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30</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Forme et contenu</a:t>
            </a:r>
          </a:p>
        </p:txBody>
      </p:sp>
      <p:sp>
        <p:nvSpPr>
          <p:cNvPr id="9" name="Content Placeholder 2"/>
          <p:cNvSpPr txBox="1">
            <a:spLocks/>
          </p:cNvSpPr>
          <p:nvPr/>
        </p:nvSpPr>
        <p:spPr>
          <a:xfrm>
            <a:off x="1981199" y="2297219"/>
            <a:ext cx="8229600" cy="3190787"/>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algn="just">
              <a:buClr>
                <a:schemeClr val="accent5">
                  <a:lumMod val="75000"/>
                </a:schemeClr>
              </a:buClr>
            </a:pPr>
            <a:r>
              <a:rPr lang="fr-FR" altLang="fr-FR" sz="2200" dirty="0">
                <a:solidFill>
                  <a:schemeClr val="tx1"/>
                </a:solidFill>
                <a:latin typeface="Corbel" panose="020B0503020204020204" pitchFamily="34" charset="0"/>
              </a:rPr>
              <a:t>Il est demandé aux Consultants de soumettre une Proposition technique, qui doit contenir les informations sur:</a:t>
            </a:r>
          </a:p>
          <a:p>
            <a:pPr marL="342900" indent="-342900" algn="just">
              <a:buClr>
                <a:schemeClr val="accent5">
                  <a:lumMod val="75000"/>
                </a:schemeClr>
              </a:buClr>
              <a:buFont typeface="Wingdings" panose="05000000000000000000" pitchFamily="2" charset="2"/>
              <a:buChar char="v"/>
            </a:pPr>
            <a:endParaRPr lang="fr-FR" altLang="fr-FR" sz="2200" dirty="0">
              <a:solidFill>
                <a:schemeClr val="tx1"/>
              </a:solidFill>
              <a:latin typeface="Corbel" panose="020B0503020204020204" pitchFamily="34" charset="0"/>
            </a:endParaRPr>
          </a:p>
          <a:p>
            <a:pPr marL="917738" lvl="1" indent="-342900" algn="just">
              <a:buClr>
                <a:schemeClr val="accent5">
                  <a:lumMod val="75000"/>
                </a:schemeClr>
              </a:buClr>
              <a:buFont typeface="Wingdings" panose="05000000000000000000" pitchFamily="2" charset="2"/>
              <a:buChar char="v"/>
            </a:pPr>
            <a:r>
              <a:rPr lang="fr-FR" altLang="fr-FR" sz="2200" dirty="0">
                <a:solidFill>
                  <a:schemeClr val="tx1"/>
                </a:solidFill>
                <a:latin typeface="Corbel" panose="020B0503020204020204" pitchFamily="34" charset="0"/>
              </a:rPr>
              <a:t> </a:t>
            </a:r>
            <a:r>
              <a:rPr lang="fr-FR" sz="2200" dirty="0">
                <a:solidFill>
                  <a:schemeClr val="tx1"/>
                </a:solidFill>
                <a:latin typeface="Corbel" panose="020B0503020204020204" pitchFamily="34" charset="0"/>
              </a:rPr>
              <a:t>Capacités organisationnelles </a:t>
            </a:r>
            <a:r>
              <a:rPr lang="fr-FR" altLang="fr-FR" sz="2200" dirty="0">
                <a:solidFill>
                  <a:schemeClr val="tx1"/>
                </a:solidFill>
                <a:latin typeface="Corbel" panose="020B0503020204020204" pitchFamily="34" charset="0"/>
              </a:rPr>
              <a:t> </a:t>
            </a:r>
            <a:r>
              <a:rPr lang="fr-FR" altLang="fr-FR" sz="2200" b="1" dirty="0">
                <a:solidFill>
                  <a:schemeClr val="tx1"/>
                </a:solidFill>
                <a:latin typeface="Corbel" panose="020B0503020204020204" pitchFamily="34" charset="0"/>
              </a:rPr>
              <a:t>(</a:t>
            </a:r>
            <a:r>
              <a:rPr lang="fr-FR" altLang="fr-FR" sz="2200" b="1" dirty="0">
                <a:solidFill>
                  <a:srgbClr val="FF0000"/>
                </a:solidFill>
                <a:latin typeface="Corbel" panose="020B0503020204020204" pitchFamily="34" charset="0"/>
              </a:rPr>
              <a:t>20 points</a:t>
            </a:r>
            <a:r>
              <a:rPr lang="fr-FR" altLang="fr-FR" sz="2200" b="1" dirty="0">
                <a:solidFill>
                  <a:schemeClr val="tx1"/>
                </a:solidFill>
                <a:latin typeface="Corbel" panose="020B0503020204020204" pitchFamily="34" charset="0"/>
              </a:rPr>
              <a:t>).</a:t>
            </a:r>
          </a:p>
          <a:p>
            <a:pPr marL="917738" lvl="1" indent="-342900" algn="just">
              <a:buClr>
                <a:schemeClr val="accent5">
                  <a:lumMod val="75000"/>
                </a:schemeClr>
              </a:buClr>
              <a:buFont typeface="Wingdings" panose="05000000000000000000" pitchFamily="2" charset="2"/>
              <a:buChar char="v"/>
            </a:pPr>
            <a:r>
              <a:rPr lang="fr-FR" altLang="fr-FR" sz="2200" dirty="0">
                <a:solidFill>
                  <a:schemeClr val="tx1"/>
                </a:solidFill>
                <a:latin typeface="Corbel" panose="020B0503020204020204" pitchFamily="34" charset="0"/>
              </a:rPr>
              <a:t> </a:t>
            </a:r>
            <a:r>
              <a:rPr lang="fr-FR" sz="2200" dirty="0">
                <a:solidFill>
                  <a:schemeClr val="tx1"/>
                </a:solidFill>
                <a:latin typeface="Corbel" panose="020B0503020204020204" pitchFamily="34" charset="0"/>
              </a:rPr>
              <a:t>Approche, méthodologie et plan de travail </a:t>
            </a:r>
            <a:r>
              <a:rPr lang="fr-FR" altLang="fr-FR" sz="2200" b="1" dirty="0">
                <a:solidFill>
                  <a:schemeClr val="tx1"/>
                </a:solidFill>
                <a:latin typeface="Corbel" panose="020B0503020204020204" pitchFamily="34" charset="0"/>
              </a:rPr>
              <a:t>(</a:t>
            </a:r>
            <a:r>
              <a:rPr lang="fr-FR" altLang="fr-FR" sz="2200" b="1" dirty="0">
                <a:solidFill>
                  <a:srgbClr val="FF0000"/>
                </a:solidFill>
                <a:latin typeface="Corbel" panose="020B0503020204020204" pitchFamily="34" charset="0"/>
              </a:rPr>
              <a:t>30 points</a:t>
            </a:r>
            <a:r>
              <a:rPr lang="fr-FR" altLang="fr-FR" sz="2200" b="1" dirty="0">
                <a:solidFill>
                  <a:schemeClr val="tx1"/>
                </a:solidFill>
                <a:latin typeface="Corbel" panose="020B0503020204020204" pitchFamily="34" charset="0"/>
              </a:rPr>
              <a:t>).</a:t>
            </a:r>
          </a:p>
          <a:p>
            <a:pPr marL="917738" lvl="1" indent="-342900" algn="just">
              <a:buClr>
                <a:schemeClr val="accent5">
                  <a:lumMod val="75000"/>
                </a:schemeClr>
              </a:buClr>
              <a:buFont typeface="Wingdings" panose="05000000000000000000" pitchFamily="2" charset="2"/>
              <a:buChar char="v"/>
            </a:pPr>
            <a:r>
              <a:rPr lang="fr-FR" altLang="fr-FR" sz="2200" dirty="0">
                <a:solidFill>
                  <a:schemeClr val="tx1"/>
                </a:solidFill>
                <a:latin typeface="Corbel" panose="020B0503020204020204" pitchFamily="34" charset="0"/>
              </a:rPr>
              <a:t> Qualifications du personnel clé de la mission </a:t>
            </a:r>
            <a:r>
              <a:rPr lang="fr-FR" altLang="fr-FR" sz="2200" b="1" dirty="0">
                <a:solidFill>
                  <a:schemeClr val="tx1"/>
                </a:solidFill>
                <a:latin typeface="Corbel" panose="020B0503020204020204" pitchFamily="34" charset="0"/>
              </a:rPr>
              <a:t>(</a:t>
            </a:r>
            <a:r>
              <a:rPr lang="fr-FR" altLang="fr-FR" sz="2200" b="1" dirty="0">
                <a:solidFill>
                  <a:srgbClr val="FF0000"/>
                </a:solidFill>
                <a:latin typeface="Corbel" panose="020B0503020204020204" pitchFamily="34" charset="0"/>
              </a:rPr>
              <a:t>50 points</a:t>
            </a:r>
            <a:r>
              <a:rPr lang="fr-FR" altLang="fr-FR" sz="2200" b="1" dirty="0">
                <a:solidFill>
                  <a:schemeClr val="tx1"/>
                </a:solidFill>
                <a:latin typeface="Corbel" panose="020B0503020204020204" pitchFamily="34" charset="0"/>
              </a:rPr>
              <a:t>).</a:t>
            </a:r>
          </a:p>
          <a:p>
            <a:pPr marL="917738" lvl="1" indent="-342900" algn="just">
              <a:buClr>
                <a:schemeClr val="accent5">
                  <a:lumMod val="75000"/>
                </a:schemeClr>
              </a:buClr>
              <a:buFont typeface="Wingdings" panose="05000000000000000000" pitchFamily="2" charset="2"/>
              <a:buChar char="v"/>
            </a:pPr>
            <a:r>
              <a:rPr lang="fr-FR" altLang="fr-FR" sz="2200" dirty="0">
                <a:solidFill>
                  <a:schemeClr val="tx1"/>
                </a:solidFill>
                <a:latin typeface="Corbel" panose="020B0503020204020204" pitchFamily="34" charset="0"/>
              </a:rPr>
              <a:t>Le score technique minimum exigé pour se qualifier est de </a:t>
            </a:r>
            <a:r>
              <a:rPr lang="fr-FR" altLang="fr-FR" sz="2200" b="1" dirty="0">
                <a:solidFill>
                  <a:srgbClr val="FF0000"/>
                </a:solidFill>
                <a:latin typeface="Corbel" panose="020B0503020204020204" pitchFamily="34" charset="0"/>
              </a:rPr>
              <a:t>80</a:t>
            </a:r>
            <a:r>
              <a:rPr lang="fr-FR" altLang="fr-FR" sz="2200" dirty="0">
                <a:solidFill>
                  <a:schemeClr val="tx1"/>
                </a:solidFill>
                <a:latin typeface="Corbel" panose="020B0503020204020204" pitchFamily="34" charset="0"/>
              </a:rPr>
              <a:t> points sur 100.</a:t>
            </a:r>
          </a:p>
        </p:txBody>
      </p:sp>
      <p:sp>
        <p:nvSpPr>
          <p:cNvPr id="3" name="Rectangle 2"/>
          <p:cNvSpPr/>
          <p:nvPr/>
        </p:nvSpPr>
        <p:spPr>
          <a:xfrm>
            <a:off x="1805328" y="2225071"/>
            <a:ext cx="8581345" cy="366220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Clr>
                <a:schemeClr val="accent5">
                  <a:lumMod val="75000"/>
                </a:schemeClr>
              </a:buClr>
              <a:buFont typeface="Wingdings" panose="05000000000000000000" pitchFamily="2" charset="2"/>
              <a:buChar char="v"/>
            </a:pPr>
            <a:endParaRPr lang="fr-FR" sz="1632" dirty="0"/>
          </a:p>
        </p:txBody>
      </p:sp>
      <p:sp>
        <p:nvSpPr>
          <p:cNvPr id="10" name="Chevron 9"/>
          <p:cNvSpPr/>
          <p:nvPr/>
        </p:nvSpPr>
        <p:spPr>
          <a:xfrm>
            <a:off x="2026976" y="1298215"/>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Dossier technique</a:t>
            </a:r>
          </a:p>
        </p:txBody>
      </p:sp>
    </p:spTree>
    <p:extLst>
      <p:ext uri="{BB962C8B-B14F-4D97-AF65-F5344CB8AC3E}">
        <p14:creationId xmlns:p14="http://schemas.microsoft.com/office/powerpoint/2010/main" val="1702344259"/>
      </p:ext>
    </p:extLst>
  </p:cSld>
  <p:clrMapOvr>
    <a:overrideClrMapping bg1="lt1" tx1="dk1" bg2="lt2" tx2="dk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31</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Contrat</a:t>
            </a:r>
          </a:p>
        </p:txBody>
      </p:sp>
      <p:sp>
        <p:nvSpPr>
          <p:cNvPr id="3" name="Rectangle 2"/>
          <p:cNvSpPr/>
          <p:nvPr/>
        </p:nvSpPr>
        <p:spPr>
          <a:xfrm>
            <a:off x="2157401" y="1153467"/>
            <a:ext cx="7877198" cy="3046988"/>
          </a:xfrm>
          <a:prstGeom prst="rect">
            <a:avLst/>
          </a:prstGeom>
        </p:spPr>
        <p:txBody>
          <a:bodyPr wrap="square">
            <a:spAutoFit/>
          </a:bodyPr>
          <a:lstStyle/>
          <a:p>
            <a:pPr algn="just"/>
            <a:endParaRPr lang="fr-FR" sz="3200" dirty="0">
              <a:latin typeface="Corbel" panose="020B0503020204020204" pitchFamily="34" charset="0"/>
            </a:endParaRPr>
          </a:p>
          <a:p>
            <a:pPr algn="just"/>
            <a:endParaRPr lang="fr-FR" sz="3200" dirty="0">
              <a:latin typeface="Corbel" panose="020B0503020204020204" pitchFamily="34" charset="0"/>
            </a:endParaRPr>
          </a:p>
          <a:p>
            <a:pPr algn="just"/>
            <a:r>
              <a:rPr lang="fr-FR" sz="3200" dirty="0">
                <a:latin typeface="Corbel" panose="020B0503020204020204" pitchFamily="34" charset="0"/>
              </a:rPr>
              <a:t>Durée prévue du contrat est de vingt-six (</a:t>
            </a:r>
            <a:r>
              <a:rPr lang="fr-FR" sz="3200" b="1" dirty="0">
                <a:solidFill>
                  <a:srgbClr val="FF0000"/>
                </a:solidFill>
                <a:latin typeface="Corbel" panose="020B0503020204020204" pitchFamily="34" charset="0"/>
              </a:rPr>
              <a:t>26</a:t>
            </a:r>
            <a:r>
              <a:rPr lang="fr-FR" sz="3200" dirty="0">
                <a:latin typeface="Corbel" panose="020B0503020204020204" pitchFamily="34" charset="0"/>
              </a:rPr>
              <a:t>) mois maximum sans toutefois dépasser la date de </a:t>
            </a:r>
            <a:r>
              <a:rPr lang="fr-FR" sz="3200" b="1" dirty="0">
                <a:solidFill>
                  <a:srgbClr val="FF0000"/>
                </a:solidFill>
                <a:latin typeface="Corbel" panose="020B0503020204020204" pitchFamily="34" charset="0"/>
              </a:rPr>
              <a:t>fin du Compact </a:t>
            </a:r>
            <a:r>
              <a:rPr lang="fr-FR" sz="3200" dirty="0">
                <a:latin typeface="Corbel" panose="020B0503020204020204" pitchFamily="34" charset="0"/>
              </a:rPr>
              <a:t>: 30 juin 2022</a:t>
            </a:r>
          </a:p>
          <a:p>
            <a:pPr algn="just"/>
            <a:r>
              <a:rPr lang="fr-FR" sz="3200" dirty="0">
                <a:latin typeface="Corbel" panose="020B0503020204020204" pitchFamily="34" charset="0"/>
              </a:rPr>
              <a:t>	</a:t>
            </a:r>
            <a:endParaRPr lang="fr-FR" sz="3200" dirty="0"/>
          </a:p>
        </p:txBody>
      </p:sp>
      <p:sp>
        <p:nvSpPr>
          <p:cNvPr id="9" name="Rectangle 8"/>
          <p:cNvSpPr/>
          <p:nvPr/>
        </p:nvSpPr>
        <p:spPr>
          <a:xfrm>
            <a:off x="1656395" y="1012372"/>
            <a:ext cx="8587062" cy="436517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2132932455"/>
      </p:ext>
    </p:extLst>
  </p:cSld>
  <p:clrMapOvr>
    <a:overrideClrMapping bg1="lt1" tx1="dk1" bg2="lt2" tx2="dk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32</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4897" b="1" dirty="0">
                <a:solidFill>
                  <a:schemeClr val="bg1"/>
                </a:solidFill>
                <a:cs typeface="Sakkal Majalla" panose="02000000000000000000" pitchFamily="2" charset="-78"/>
              </a:rPr>
              <a:t>Plan</a:t>
            </a:r>
            <a:endParaRPr lang="ar-SA" sz="4897" b="1" dirty="0">
              <a:solidFill>
                <a:schemeClr val="bg1"/>
              </a:solidFill>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2" name="Rectangle 8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7" name="Rectangle 86"/>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92" name="Rectangle 9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707886"/>
          </a:xfrm>
          <a:prstGeom prst="rect">
            <a:avLst/>
          </a:prstGeom>
        </p:spPr>
        <p:txBody>
          <a:bodyPr wrap="square">
            <a:spAutoFit/>
          </a:bodyPr>
          <a:lstStyle/>
          <a:p>
            <a:pPr algn="just"/>
            <a:r>
              <a:rPr lang="fr-FR" sz="2000" b="1" kern="0" dirty="0">
                <a:latin typeface="Corbel" panose="020B0503020204020204" pitchFamily="34" charset="0"/>
                <a:cs typeface="Arial" panose="020B0604020202020204" pitchFamily="34" charset="0"/>
              </a:rPr>
              <a:t>Présentation des termes de référence : contexte, objectif et étendue de la mission</a:t>
            </a:r>
            <a:r>
              <a:rPr lang="fr-MA" sz="1632" b="1" kern="0" dirty="0">
                <a:latin typeface="Corbel" panose="020B0503020204020204" pitchFamily="34" charset="0"/>
                <a:cs typeface="Arial" panose="020B0604020202020204" pitchFamily="34" charset="0"/>
              </a:rPr>
              <a:t>.</a:t>
            </a:r>
            <a:endParaRPr lang="en-US" sz="1632" b="1" dirty="0">
              <a:latin typeface="Corbel" panose="020B0503020204020204" pitchFamily="34" charset="0"/>
            </a:endParaRPr>
          </a:p>
        </p:txBody>
      </p:sp>
      <p:sp>
        <p:nvSpPr>
          <p:cNvPr id="97" name="Rectangle 96"/>
          <p:cNvSpPr/>
          <p:nvPr/>
        </p:nvSpPr>
        <p:spPr>
          <a:xfrm>
            <a:off x="2177775" y="3613664"/>
            <a:ext cx="8285083" cy="707886"/>
          </a:xfrm>
          <a:prstGeom prst="rect">
            <a:avLst/>
          </a:prstGeom>
        </p:spPr>
        <p:txBody>
          <a:bodyPr wrap="square">
            <a:spAutoFit/>
          </a:bodyPr>
          <a:lstStyle/>
          <a:p>
            <a:pPr algn="just"/>
            <a:r>
              <a:rPr lang="fr-FR" sz="2000" b="1" kern="0" dirty="0">
                <a:latin typeface="Corbel" panose="020B0503020204020204" pitchFamily="34" charset="0"/>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400110"/>
          </a:xfrm>
          <a:prstGeom prst="rect">
            <a:avLst/>
          </a:prstGeom>
        </p:spPr>
        <p:txBody>
          <a:bodyPr wrap="square">
            <a:spAutoFit/>
          </a:bodyPr>
          <a:lstStyle/>
          <a:p>
            <a:pPr algn="just"/>
            <a:r>
              <a:rPr lang="fr-FR" sz="2000" b="1" kern="0" dirty="0">
                <a:latin typeface="Corbel" panose="020B0503020204020204" pitchFamily="34" charset="0"/>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627048053"/>
      </p:ext>
    </p:extLst>
  </p:cSld>
  <p:clrMapOvr>
    <a:overrideClrMapping bg1="lt1" tx1="dk1" bg2="lt2" tx2="dk2" accent1="accent1" accent2="accent2" accent3="accent3" accent4="accent4" accent5="accent5" accent6="accent6" hlink="hlink" folHlink="folHlink"/>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33</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Dispositions fiscales/ TVA et DD</a:t>
            </a:r>
          </a:p>
        </p:txBody>
      </p:sp>
      <p:sp>
        <p:nvSpPr>
          <p:cNvPr id="3" name="Rectangle 2"/>
          <p:cNvSpPr/>
          <p:nvPr/>
        </p:nvSpPr>
        <p:spPr>
          <a:xfrm>
            <a:off x="1120927" y="1209675"/>
            <a:ext cx="10187661" cy="5675080"/>
          </a:xfrm>
          <a:prstGeom prst="rect">
            <a:avLst/>
          </a:prstGeom>
        </p:spPr>
        <p:txBody>
          <a:bodyPr wrap="square">
            <a:spAutoFit/>
          </a:bodyPr>
          <a:lstStyle/>
          <a:p>
            <a:pPr marL="221852" lvl="1" algn="ctr">
              <a:lnSpc>
                <a:spcPct val="150000"/>
              </a:lnSpc>
              <a:buClr>
                <a:schemeClr val="accent5">
                  <a:lumMod val="75000"/>
                </a:schemeClr>
              </a:buClr>
            </a:pPr>
            <a:r>
              <a:rPr lang="fr-FR" sz="2800" b="1" dirty="0">
                <a:solidFill>
                  <a:srgbClr val="C00000"/>
                </a:solidFill>
                <a:latin typeface="Corbel" panose="020B0503020204020204" pitchFamily="34" charset="0"/>
              </a:rPr>
              <a:t>Taxe sur la valeur ajoutée / droits et taxes à l’importation </a:t>
            </a:r>
          </a:p>
          <a:p>
            <a:pPr marL="507602" lvl="1" indent="-285750" algn="just">
              <a:lnSpc>
                <a:spcPct val="150000"/>
              </a:lnSpc>
              <a:buClr>
                <a:schemeClr val="accent5">
                  <a:lumMod val="75000"/>
                </a:schemeClr>
              </a:buClr>
              <a:buFont typeface="Wingdings" panose="05000000000000000000" pitchFamily="2" charset="2"/>
              <a:buChar char="v"/>
            </a:pPr>
            <a:r>
              <a:rPr lang="fr-FR" sz="2800" dirty="0">
                <a:latin typeface="Corbel" panose="020B0503020204020204" pitchFamily="34" charset="0"/>
              </a:rPr>
              <a:t>Les prestations financées dans le cadre de l’Accord du Compact sont exonérées de la taxe sur la valeur ajoutée et les droits à l’importation.</a:t>
            </a:r>
          </a:p>
          <a:p>
            <a:pPr marL="507602" lvl="1" indent="-285750" algn="just">
              <a:lnSpc>
                <a:spcPct val="150000"/>
              </a:lnSpc>
              <a:buClr>
                <a:schemeClr val="accent5">
                  <a:lumMod val="75000"/>
                </a:schemeClr>
              </a:buClr>
              <a:buFont typeface="Wingdings" panose="05000000000000000000" pitchFamily="2" charset="2"/>
              <a:buChar char="v"/>
            </a:pPr>
            <a:r>
              <a:rPr lang="fr-MA" sz="2800" dirty="0">
                <a:latin typeface="Corbel" panose="020B0503020204020204" pitchFamily="34" charset="0"/>
              </a:rPr>
              <a:t>Pour pouvoir facturer en Hors-Taxes, la demande d’achat en exonération de la TVA </a:t>
            </a:r>
            <a:r>
              <a:rPr lang="fr-FR" sz="2800" dirty="0">
                <a:latin typeface="Corbel" panose="020B0503020204020204" pitchFamily="34" charset="0"/>
              </a:rPr>
              <a:t>/franchise douanière </a:t>
            </a:r>
            <a:r>
              <a:rPr lang="fr-MA" sz="2800" dirty="0">
                <a:latin typeface="Corbel" panose="020B0503020204020204" pitchFamily="34" charset="0"/>
              </a:rPr>
              <a:t>est déposée par l’Agence MCA-Morocco </a:t>
            </a:r>
            <a:r>
              <a:rPr lang="fr-FR" sz="2800" dirty="0">
                <a:latin typeface="Corbel" panose="020B0503020204020204" pitchFamily="34" charset="0"/>
              </a:rPr>
              <a:t>auprès de l’administration compétente</a:t>
            </a:r>
            <a:r>
              <a:rPr lang="fr-MA" sz="2800" dirty="0">
                <a:latin typeface="Corbel" panose="020B0503020204020204" pitchFamily="34" charset="0"/>
              </a:rPr>
              <a:t>.</a:t>
            </a:r>
            <a:endParaRPr lang="fr-FR" sz="2800" dirty="0">
              <a:latin typeface="Corbel" panose="020B0503020204020204" pitchFamily="34" charset="0"/>
            </a:endParaRPr>
          </a:p>
          <a:p>
            <a:pPr marL="221852" lvl="1" algn="just">
              <a:lnSpc>
                <a:spcPct val="150000"/>
              </a:lnSpc>
              <a:buClr>
                <a:schemeClr val="accent5">
                  <a:lumMod val="75000"/>
                </a:schemeClr>
              </a:buClr>
            </a:pPr>
            <a:r>
              <a:rPr lang="fr-MA" sz="2800" dirty="0">
                <a:latin typeface="Corbel" panose="020B0503020204020204" pitchFamily="34" charset="0"/>
              </a:rPr>
              <a:t> </a:t>
            </a:r>
          </a:p>
          <a:p>
            <a:pPr marL="507602" lvl="1" indent="-285750" algn="just">
              <a:lnSpc>
                <a:spcPct val="150000"/>
              </a:lnSpc>
              <a:buClr>
                <a:schemeClr val="accent5">
                  <a:lumMod val="75000"/>
                </a:schemeClr>
              </a:buClr>
              <a:buFont typeface="Wingdings" panose="05000000000000000000" pitchFamily="2" charset="2"/>
              <a:buChar char="v"/>
            </a:pPr>
            <a:endParaRPr lang="fr-FR" sz="2000" dirty="0"/>
          </a:p>
        </p:txBody>
      </p:sp>
      <p:sp>
        <p:nvSpPr>
          <p:cNvPr id="6" name="Rectangle 5"/>
          <p:cNvSpPr/>
          <p:nvPr/>
        </p:nvSpPr>
        <p:spPr>
          <a:xfrm>
            <a:off x="1120927" y="1299596"/>
            <a:ext cx="10387901" cy="5307923"/>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4165021243"/>
      </p:ext>
    </p:extLst>
  </p:cSld>
  <p:clrMapOvr>
    <a:overrideClrMapping bg1="lt1" tx1="dk1" bg2="lt2" tx2="dk2" accent1="accent1" accent2="accent2" accent3="accent3" accent4="accent4" accent5="accent5" accent6="accent6" hlink="hlink" folHlink="folHlink"/>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34</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Dispositions fiscales/ TVA et DD</a:t>
            </a:r>
          </a:p>
        </p:txBody>
      </p:sp>
      <p:grpSp>
        <p:nvGrpSpPr>
          <p:cNvPr id="4" name="Groupe 3"/>
          <p:cNvGrpSpPr/>
          <p:nvPr/>
        </p:nvGrpSpPr>
        <p:grpSpPr>
          <a:xfrm>
            <a:off x="1165612" y="1266825"/>
            <a:ext cx="10356077" cy="5210175"/>
            <a:chOff x="1235869" y="-42997"/>
            <a:chExt cx="11420452" cy="5745665"/>
          </a:xfrm>
        </p:grpSpPr>
        <p:sp>
          <p:nvSpPr>
            <p:cNvPr id="3" name="Rectangle 2"/>
            <p:cNvSpPr/>
            <p:nvPr/>
          </p:nvSpPr>
          <p:spPr>
            <a:xfrm>
              <a:off x="1421596" y="1643043"/>
              <a:ext cx="11049000" cy="556277"/>
            </a:xfrm>
            <a:prstGeom prst="rect">
              <a:avLst/>
            </a:prstGeom>
          </p:spPr>
          <p:txBody>
            <a:bodyPr wrap="square">
              <a:spAutoFit/>
            </a:bodyPr>
            <a:lstStyle/>
            <a:p>
              <a:pPr marL="564759" lvl="1" indent="-342906" algn="just">
                <a:lnSpc>
                  <a:spcPct val="150000"/>
                </a:lnSpc>
                <a:buClr>
                  <a:schemeClr val="accent5">
                    <a:lumMod val="75000"/>
                  </a:schemeClr>
                </a:buClr>
                <a:buFont typeface="Wingdings" panose="05000000000000000000" pitchFamily="2" charset="2"/>
                <a:buChar char="v"/>
              </a:pPr>
              <a:endParaRPr lang="fr-FR" sz="2000" dirty="0"/>
            </a:p>
          </p:txBody>
        </p:sp>
        <p:sp>
          <p:nvSpPr>
            <p:cNvPr id="6" name="Rectangle 5"/>
            <p:cNvSpPr/>
            <p:nvPr/>
          </p:nvSpPr>
          <p:spPr>
            <a:xfrm>
              <a:off x="1235869" y="-42997"/>
              <a:ext cx="11420452" cy="574566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sp>
        <p:nvSpPr>
          <p:cNvPr id="9" name="Rectangle 8">
            <a:extLst>
              <a:ext uri="{FF2B5EF4-FFF2-40B4-BE49-F238E27FC236}">
                <a16:creationId xmlns:a16="http://schemas.microsoft.com/office/drawing/2014/main" id="{74D2C774-D098-45B3-AC5F-F5D278A022AF}"/>
              </a:ext>
            </a:extLst>
          </p:cNvPr>
          <p:cNvSpPr/>
          <p:nvPr/>
        </p:nvSpPr>
        <p:spPr>
          <a:xfrm>
            <a:off x="1334029" y="1800225"/>
            <a:ext cx="10098373" cy="3903504"/>
          </a:xfrm>
          <a:prstGeom prst="rect">
            <a:avLst/>
          </a:prstGeom>
        </p:spPr>
        <p:txBody>
          <a:bodyPr wrap="square">
            <a:spAutoFit/>
          </a:bodyPr>
          <a:lstStyle/>
          <a:p>
            <a:pPr marL="507602" lvl="1" indent="-285750" algn="just">
              <a:lnSpc>
                <a:spcPct val="150000"/>
              </a:lnSpc>
              <a:buClr>
                <a:schemeClr val="accent5">
                  <a:lumMod val="75000"/>
                </a:schemeClr>
              </a:buClr>
              <a:buFont typeface="Wingdings" panose="05000000000000000000" pitchFamily="2" charset="2"/>
              <a:buChar char="v"/>
            </a:pPr>
            <a:r>
              <a:rPr lang="fr-MA" sz="2800" dirty="0">
                <a:latin typeface="Corbel" panose="020B0503020204020204" pitchFamily="34" charset="0"/>
              </a:rPr>
              <a:t>La demande d’exonération de la TVA/franchise douanière se fait sur la base des factures pro-forma fournies par le fournisseur à l’Agence MCA-Morocco, après la signature du contrat. </a:t>
            </a:r>
          </a:p>
          <a:p>
            <a:pPr marL="507602" lvl="1" indent="-285750" algn="just">
              <a:lnSpc>
                <a:spcPct val="150000"/>
              </a:lnSpc>
              <a:buClr>
                <a:schemeClr val="accent5">
                  <a:lumMod val="75000"/>
                </a:schemeClr>
              </a:buClr>
              <a:buFont typeface="Wingdings" panose="05000000000000000000" pitchFamily="2" charset="2"/>
              <a:buChar char="v"/>
            </a:pPr>
            <a:endParaRPr lang="fr-MA" sz="2800" dirty="0">
              <a:latin typeface="Corbel" panose="020B0503020204020204" pitchFamily="34" charset="0"/>
            </a:endParaRPr>
          </a:p>
          <a:p>
            <a:pPr marL="507602" lvl="1" indent="-285750" algn="just">
              <a:lnSpc>
                <a:spcPct val="150000"/>
              </a:lnSpc>
              <a:buClr>
                <a:schemeClr val="accent5">
                  <a:lumMod val="75000"/>
                </a:schemeClr>
              </a:buClr>
              <a:buFont typeface="Wingdings" panose="05000000000000000000" pitchFamily="2" charset="2"/>
              <a:buChar char="v"/>
            </a:pPr>
            <a:r>
              <a:rPr lang="fr-FR" sz="2800" dirty="0">
                <a:latin typeface="Corbel" panose="020B0503020204020204" pitchFamily="34" charset="0"/>
              </a:rPr>
              <a:t>Une attestation d’achat en exonération de la TVA/ franchise douanière est fournie par l’administration compétente.</a:t>
            </a:r>
          </a:p>
        </p:txBody>
      </p:sp>
    </p:spTree>
    <p:extLst>
      <p:ext uri="{BB962C8B-B14F-4D97-AF65-F5344CB8AC3E}">
        <p14:creationId xmlns:p14="http://schemas.microsoft.com/office/powerpoint/2010/main" val="3926704396"/>
      </p:ext>
    </p:extLst>
  </p:cSld>
  <p:clrMapOvr>
    <a:overrideClrMapping bg1="lt1" tx1="dk1" bg2="lt2" tx2="dk2" accent1="accent1" accent2="accent2" accent3="accent3" accent4="accent4" accent5="accent5" accent6="accent6" hlink="hlink" folHlink="folHlink"/>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35</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Remboursement de la TVA</a:t>
            </a:r>
          </a:p>
        </p:txBody>
      </p:sp>
      <p:grpSp>
        <p:nvGrpSpPr>
          <p:cNvPr id="4" name="Groupe 3"/>
          <p:cNvGrpSpPr/>
          <p:nvPr/>
        </p:nvGrpSpPr>
        <p:grpSpPr>
          <a:xfrm>
            <a:off x="917962" y="803267"/>
            <a:ext cx="10356077" cy="5693866"/>
            <a:chOff x="1235869" y="-144728"/>
            <a:chExt cx="11420452" cy="6804759"/>
          </a:xfrm>
        </p:grpSpPr>
        <p:sp>
          <p:nvSpPr>
            <p:cNvPr id="3" name="Rectangle 2"/>
            <p:cNvSpPr/>
            <p:nvPr/>
          </p:nvSpPr>
          <p:spPr>
            <a:xfrm>
              <a:off x="1235869" y="-144728"/>
              <a:ext cx="11044227" cy="6804759"/>
            </a:xfrm>
            <a:prstGeom prst="rect">
              <a:avLst/>
            </a:prstGeom>
          </p:spPr>
          <p:txBody>
            <a:bodyPr wrap="square">
              <a:spAutoFit/>
            </a:bodyPr>
            <a:lstStyle/>
            <a:p>
              <a:pPr marL="221852" lvl="1" algn="just">
                <a:lnSpc>
                  <a:spcPct val="200000"/>
                </a:lnSpc>
              </a:pPr>
              <a:r>
                <a:rPr lang="fr-FR" sz="2600" dirty="0">
                  <a:latin typeface="Corbel" panose="020B0503020204020204" pitchFamily="34" charset="0"/>
                </a:rPr>
                <a:t>En application de l’article 103 du Code Général des  Impôts : les prestataires non-résidents ayant désigné un représentant fiscal au Maroc, et ayant supporté la TVA au nom de leur sous-traitants, peuvent formuler une demande de remboursement du crédit de TVA, auprès du service local des Impôts à la fin de chaque trimestre de l’année civile au titre des opérations réalisées au cours du ou des trimestres écoulés.</a:t>
              </a:r>
            </a:p>
          </p:txBody>
        </p:sp>
        <p:sp>
          <p:nvSpPr>
            <p:cNvPr id="6" name="Rectangle 5"/>
            <p:cNvSpPr/>
            <p:nvPr/>
          </p:nvSpPr>
          <p:spPr>
            <a:xfrm>
              <a:off x="1235869" y="192988"/>
              <a:ext cx="11420452" cy="636539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Tree>
    <p:extLst>
      <p:ext uri="{BB962C8B-B14F-4D97-AF65-F5344CB8AC3E}">
        <p14:creationId xmlns:p14="http://schemas.microsoft.com/office/powerpoint/2010/main" val="14540707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36</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Dispositions fiscales/ IS </a:t>
            </a:r>
          </a:p>
        </p:txBody>
      </p:sp>
      <p:grpSp>
        <p:nvGrpSpPr>
          <p:cNvPr id="4" name="Groupe 3"/>
          <p:cNvGrpSpPr/>
          <p:nvPr/>
        </p:nvGrpSpPr>
        <p:grpSpPr>
          <a:xfrm>
            <a:off x="1165612" y="1266825"/>
            <a:ext cx="10356077" cy="5210175"/>
            <a:chOff x="1235869" y="-42997"/>
            <a:chExt cx="11420452" cy="5745665"/>
          </a:xfrm>
        </p:grpSpPr>
        <p:sp>
          <p:nvSpPr>
            <p:cNvPr id="3" name="Rectangle 2"/>
            <p:cNvSpPr/>
            <p:nvPr/>
          </p:nvSpPr>
          <p:spPr>
            <a:xfrm>
              <a:off x="1421596" y="1643043"/>
              <a:ext cx="11049000" cy="556277"/>
            </a:xfrm>
            <a:prstGeom prst="rect">
              <a:avLst/>
            </a:prstGeom>
          </p:spPr>
          <p:txBody>
            <a:bodyPr wrap="square">
              <a:spAutoFit/>
            </a:bodyPr>
            <a:lstStyle/>
            <a:p>
              <a:pPr marL="564759" lvl="1" indent="-342906" algn="just">
                <a:lnSpc>
                  <a:spcPct val="150000"/>
                </a:lnSpc>
                <a:buClr>
                  <a:schemeClr val="accent5">
                    <a:lumMod val="75000"/>
                  </a:schemeClr>
                </a:buClr>
                <a:buFont typeface="Wingdings" panose="05000000000000000000" pitchFamily="2" charset="2"/>
                <a:buChar char="v"/>
              </a:pPr>
              <a:endParaRPr lang="fr-FR" sz="2000" dirty="0"/>
            </a:p>
          </p:txBody>
        </p:sp>
        <p:sp>
          <p:nvSpPr>
            <p:cNvPr id="6" name="Rectangle 5"/>
            <p:cNvSpPr/>
            <p:nvPr/>
          </p:nvSpPr>
          <p:spPr>
            <a:xfrm>
              <a:off x="1235869" y="-42997"/>
              <a:ext cx="11420452" cy="574566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sp>
        <p:nvSpPr>
          <p:cNvPr id="7" name="Rectangle 6">
            <a:extLst>
              <a:ext uri="{FF2B5EF4-FFF2-40B4-BE49-F238E27FC236}">
                <a16:creationId xmlns:a16="http://schemas.microsoft.com/office/drawing/2014/main" id="{E168EE42-412E-4BC7-BE09-8F2EAB2A5467}"/>
              </a:ext>
            </a:extLst>
          </p:cNvPr>
          <p:cNvSpPr/>
          <p:nvPr/>
        </p:nvSpPr>
        <p:spPr>
          <a:xfrm>
            <a:off x="1165612" y="1211782"/>
            <a:ext cx="10264389" cy="5047536"/>
          </a:xfrm>
          <a:prstGeom prst="rect">
            <a:avLst/>
          </a:prstGeom>
        </p:spPr>
        <p:txBody>
          <a:bodyPr wrap="square">
            <a:spAutoFit/>
          </a:bodyPr>
          <a:lstStyle/>
          <a:p>
            <a:pPr algn="ctr"/>
            <a:r>
              <a:rPr lang="fr-FR" sz="2800" b="1" dirty="0">
                <a:solidFill>
                  <a:srgbClr val="C00000"/>
                </a:solidFill>
                <a:latin typeface="Corbel" panose="020B0503020204020204" pitchFamily="34" charset="0"/>
              </a:rPr>
              <a:t>Impôt sur les bénéfices / revenus </a:t>
            </a:r>
          </a:p>
          <a:p>
            <a:pPr marL="507602" lvl="1" indent="-285750" algn="just">
              <a:lnSpc>
                <a:spcPct val="150000"/>
              </a:lnSpc>
              <a:buClr>
                <a:schemeClr val="accent5">
                  <a:lumMod val="75000"/>
                </a:schemeClr>
              </a:buClr>
              <a:buFont typeface="Wingdings" panose="05000000000000000000" pitchFamily="2" charset="2"/>
              <a:buChar char="v"/>
            </a:pPr>
            <a:r>
              <a:rPr lang="fr-FR" sz="2800" dirty="0">
                <a:latin typeface="Corbel" panose="020B0503020204020204" pitchFamily="34" charset="0"/>
              </a:rPr>
              <a:t>L’Agence MCA-Morocco procèdera à la retenue à la source de l’impôt sur les sociétés (IS) de 10% sur tous les montants bruts réglés (HT), en contrepartie de prestations de services en faveur des non-résidents.</a:t>
            </a:r>
          </a:p>
          <a:p>
            <a:pPr marL="507602" lvl="1" indent="-285750" algn="just">
              <a:lnSpc>
                <a:spcPct val="150000"/>
              </a:lnSpc>
              <a:buClr>
                <a:schemeClr val="accent5">
                  <a:lumMod val="75000"/>
                </a:schemeClr>
              </a:buClr>
              <a:buFont typeface="Wingdings" panose="05000000000000000000" pitchFamily="2" charset="2"/>
              <a:buChar char="v"/>
            </a:pPr>
            <a:r>
              <a:rPr lang="fr-FR" sz="2800" dirty="0">
                <a:latin typeface="Corbel" panose="020B0503020204020204" pitchFamily="34" charset="0"/>
              </a:rPr>
              <a:t>Pour tous les impôts sur les bénéfices prélevés, les non-résidents concernés recevront du gouvernement du Maroc, sur demande, la preuve de paiement pour leur éviter la double imposition.</a:t>
            </a:r>
          </a:p>
        </p:txBody>
      </p:sp>
    </p:spTree>
    <p:extLst>
      <p:ext uri="{BB962C8B-B14F-4D97-AF65-F5344CB8AC3E}">
        <p14:creationId xmlns:p14="http://schemas.microsoft.com/office/powerpoint/2010/main" val="8043434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37</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Proposition financière</a:t>
            </a:r>
          </a:p>
        </p:txBody>
      </p:sp>
      <p:grpSp>
        <p:nvGrpSpPr>
          <p:cNvPr id="4" name="Groupe 3"/>
          <p:cNvGrpSpPr/>
          <p:nvPr/>
        </p:nvGrpSpPr>
        <p:grpSpPr>
          <a:xfrm>
            <a:off x="1165612" y="962025"/>
            <a:ext cx="10356077" cy="5645494"/>
            <a:chOff x="1235869" y="1421287"/>
            <a:chExt cx="11420452" cy="5226476"/>
          </a:xfrm>
        </p:grpSpPr>
        <p:sp>
          <p:nvSpPr>
            <p:cNvPr id="3" name="Rectangle 2"/>
            <p:cNvSpPr/>
            <p:nvPr/>
          </p:nvSpPr>
          <p:spPr>
            <a:xfrm>
              <a:off x="1315973" y="1759023"/>
              <a:ext cx="11340348" cy="4872352"/>
            </a:xfrm>
            <a:prstGeom prst="rect">
              <a:avLst/>
            </a:prstGeom>
          </p:spPr>
          <p:txBody>
            <a:bodyPr wrap="square">
              <a:spAutoFit/>
            </a:bodyPr>
            <a:lstStyle/>
            <a:p>
              <a:pPr marL="564759" lvl="1" indent="-342906" algn="just">
                <a:lnSpc>
                  <a:spcPct val="150000"/>
                </a:lnSpc>
                <a:buClr>
                  <a:schemeClr val="accent5">
                    <a:lumMod val="75000"/>
                  </a:schemeClr>
                </a:buClr>
                <a:buFont typeface="Wingdings" panose="05000000000000000000" pitchFamily="2" charset="2"/>
                <a:buChar char="v"/>
              </a:pPr>
              <a:r>
                <a:rPr lang="fr-FR" sz="2800" dirty="0">
                  <a:latin typeface="Corbel" panose="020B0503020204020204" pitchFamily="34" charset="0"/>
                </a:rPr>
                <a:t>Elle doit inclure tous les coûts, les prix, les frais, y compris toutes les taxes payées au Maroc ainsi que tous les droits et taxes payés dans le pays d’origine, y compris les droits de douane et autres prélèvements  que le consultant est susceptible de subir. </a:t>
              </a:r>
            </a:p>
            <a:p>
              <a:pPr marL="563567" lvl="1" indent="-342900" algn="just">
                <a:lnSpc>
                  <a:spcPct val="150000"/>
                </a:lnSpc>
                <a:buClr>
                  <a:schemeClr val="accent5">
                    <a:lumMod val="75000"/>
                  </a:schemeClr>
                </a:buClr>
                <a:buFont typeface="Wingdings" panose="05000000000000000000" pitchFamily="2" charset="2"/>
                <a:buChar char="v"/>
              </a:pPr>
              <a:r>
                <a:rPr lang="fr-FR" sz="2800" dirty="0">
                  <a:latin typeface="Corbel" panose="020B0503020204020204" pitchFamily="34" charset="0"/>
                </a:rPr>
                <a:t>Cette proposition ne devra pas inclure les montants de la TVA ainsi que les droits de douanes au Maroc, quand ils existent, et pour lesquels les fournisseurs recevront des attestations d’exonération et des franchises douanières.</a:t>
              </a:r>
            </a:p>
          </p:txBody>
        </p:sp>
        <p:sp>
          <p:nvSpPr>
            <p:cNvPr id="6" name="Rectangle 5"/>
            <p:cNvSpPr/>
            <p:nvPr/>
          </p:nvSpPr>
          <p:spPr>
            <a:xfrm>
              <a:off x="1235869" y="1421287"/>
              <a:ext cx="11420452" cy="5226476"/>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Tree>
    <p:extLst>
      <p:ext uri="{BB962C8B-B14F-4D97-AF65-F5344CB8AC3E}">
        <p14:creationId xmlns:p14="http://schemas.microsoft.com/office/powerpoint/2010/main" val="31871648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t="7506" b="7329"/>
          <a:stretch/>
        </p:blipFill>
        <p:spPr>
          <a:xfrm>
            <a:off x="9733268" y="346381"/>
            <a:ext cx="1905194" cy="1665399"/>
          </a:xfrm>
          <a:prstGeom prst="rect">
            <a:avLst/>
          </a:prstGeom>
        </p:spPr>
      </p:pic>
      <p:pic>
        <p:nvPicPr>
          <p:cNvPr id="18" name="Picture 17"/>
          <p:cNvPicPr>
            <a:picLocks noChangeAspect="1"/>
          </p:cNvPicPr>
          <p:nvPr/>
        </p:nvPicPr>
        <p:blipFill rotWithShape="1">
          <a:blip r:embed="rId4">
            <a:extLst>
              <a:ext uri="{BEBA8EAE-BF5A-486C-A8C5-ECC9F3942E4B}">
                <a14:imgProps xmlns:a14="http://schemas.microsoft.com/office/drawing/2010/main">
                  <a14:imgLayer r:embed="rId5">
                    <a14:imgEffect>
                      <a14:saturation sat="0"/>
                    </a14:imgEffect>
                  </a14:imgLayer>
                </a14:imgProps>
              </a:ext>
            </a:extLst>
          </a:blip>
          <a:srcRect t="33898" r="24347"/>
          <a:stretch/>
        </p:blipFill>
        <p:spPr>
          <a:xfrm>
            <a:off x="8594751" y="4617890"/>
            <a:ext cx="3597010" cy="2225447"/>
          </a:xfrm>
          <a:prstGeom prst="rect">
            <a:avLst/>
          </a:prstGeom>
        </p:spPr>
      </p:pic>
      <p:sp>
        <p:nvSpPr>
          <p:cNvPr id="9" name="Rectangle 8"/>
          <p:cNvSpPr/>
          <p:nvPr/>
        </p:nvSpPr>
        <p:spPr>
          <a:xfrm>
            <a:off x="3492400" y="4432331"/>
            <a:ext cx="5207200" cy="1232645"/>
          </a:xfrm>
          <a:prstGeom prst="rect">
            <a:avLst/>
          </a:prstGeom>
        </p:spPr>
        <p:txBody>
          <a:bodyPr wrap="square">
            <a:spAutoFit/>
          </a:bodyPr>
          <a:lstStyle/>
          <a:p>
            <a:pPr algn="ctr"/>
            <a:endParaRPr lang="fr-FR" sz="1200" b="1" dirty="0">
              <a:solidFill>
                <a:srgbClr val="002060"/>
              </a:solidFill>
            </a:endParaRPr>
          </a:p>
          <a:p>
            <a:pPr algn="ctr"/>
            <a:endParaRPr lang="fr-FR" sz="1200" b="1" dirty="0">
              <a:solidFill>
                <a:srgbClr val="002060"/>
              </a:solidFill>
            </a:endParaRPr>
          </a:p>
          <a:p>
            <a:pPr algn="ctr"/>
            <a:r>
              <a:rPr lang="fr-FR" sz="1200" b="1" dirty="0">
                <a:solidFill>
                  <a:srgbClr val="002060"/>
                </a:solidFill>
              </a:rPr>
              <a:t>MARCHÉ DE SERVICES DE CONSULTANTS </a:t>
            </a:r>
          </a:p>
          <a:p>
            <a:pPr algn="ctr"/>
            <a:endParaRPr lang="fr-FR" altLang="fr-FR" sz="1270" b="1" dirty="0">
              <a:solidFill>
                <a:srgbClr val="002060"/>
              </a:solidFill>
              <a:cs typeface="Arial" panose="020B0604020202020204" pitchFamily="34" charset="0"/>
            </a:endParaRPr>
          </a:p>
          <a:p>
            <a:pPr algn="ctr"/>
            <a:r>
              <a:rPr lang="fr-FR" altLang="fr-FR" sz="1270" b="1" dirty="0">
                <a:solidFill>
                  <a:srgbClr val="002060"/>
                </a:solidFill>
                <a:cs typeface="Arial" panose="020B0604020202020204" pitchFamily="34" charset="0"/>
              </a:rPr>
              <a:t>Demande de Propositions </a:t>
            </a:r>
            <a:r>
              <a:rPr lang="es-ES" sz="1270" b="1" dirty="0">
                <a:solidFill>
                  <a:srgbClr val="002060"/>
                </a:solidFill>
                <a:cs typeface="Arial" panose="020B0604020202020204" pitchFamily="34" charset="0"/>
              </a:rPr>
              <a:t> DP/QCBS/MCA-M/EW-25-C/Compact</a:t>
            </a:r>
          </a:p>
          <a:p>
            <a:pPr algn="ctr"/>
            <a:endParaRPr lang="fr-FR" sz="1270" b="1" dirty="0">
              <a:solidFill>
                <a:srgbClr val="002060"/>
              </a:solidFill>
              <a:cs typeface="Arial" panose="020B0604020202020204" pitchFamily="34" charset="0"/>
            </a:endParaRPr>
          </a:p>
        </p:txBody>
      </p:sp>
      <p:sp>
        <p:nvSpPr>
          <p:cNvPr id="10" name="Sous-titre 2"/>
          <p:cNvSpPr>
            <a:spLocks noGrp="1"/>
          </p:cNvSpPr>
          <p:nvPr>
            <p:ph type="subTitle" idx="1"/>
          </p:nvPr>
        </p:nvSpPr>
        <p:spPr>
          <a:xfrm>
            <a:off x="3302494" y="1193025"/>
            <a:ext cx="5157926" cy="1520161"/>
          </a:xfrm>
          <a:noFill/>
        </p:spPr>
        <p:txBody>
          <a:bodyPr>
            <a:noAutofit/>
          </a:bodyPr>
          <a:lstStyle/>
          <a:p>
            <a:pPr algn="ctr"/>
            <a:endParaRPr lang="fr-FR" sz="1632" dirty="0">
              <a:solidFill>
                <a:srgbClr val="C00000"/>
              </a:solidFill>
              <a:latin typeface="Calibri" panose="020F0502020204030204" pitchFamily="34" charset="0"/>
              <a:cs typeface="Times New Roman" panose="02020603050405020304" pitchFamily="18" charset="0"/>
            </a:endParaRPr>
          </a:p>
          <a:p>
            <a:pPr algn="ctr"/>
            <a:r>
              <a:rPr lang="fr-FR" sz="1632" dirty="0">
                <a:solidFill>
                  <a:srgbClr val="C00000"/>
                </a:solidFill>
                <a:latin typeface="Calibri" panose="020F0502020204030204" pitchFamily="34" charset="0"/>
                <a:cs typeface="Times New Roman" panose="02020603050405020304" pitchFamily="18" charset="0"/>
              </a:rPr>
              <a:t>Réunion d’information</a:t>
            </a:r>
          </a:p>
          <a:p>
            <a:pPr algn="ctr"/>
            <a:r>
              <a:rPr lang="fr-FR" sz="1632" dirty="0">
                <a:solidFill>
                  <a:srgbClr val="C00000"/>
                </a:solidFill>
                <a:latin typeface="Calibri" panose="020F0502020204030204" pitchFamily="34" charset="0"/>
                <a:cs typeface="Times New Roman" panose="02020603050405020304" pitchFamily="18" charset="0"/>
              </a:rPr>
              <a:t>préparatoire à la soumission des propositions</a:t>
            </a:r>
          </a:p>
        </p:txBody>
      </p:sp>
      <p:sp>
        <p:nvSpPr>
          <p:cNvPr id="11" name="Rectangle 10"/>
          <p:cNvSpPr/>
          <p:nvPr/>
        </p:nvSpPr>
        <p:spPr>
          <a:xfrm>
            <a:off x="5354463" y="5985635"/>
            <a:ext cx="1483099" cy="567720"/>
          </a:xfrm>
          <a:prstGeom prst="rect">
            <a:avLst/>
          </a:prstGeom>
        </p:spPr>
        <p:txBody>
          <a:bodyPr wrap="none">
            <a:spAutoFit/>
          </a:bodyPr>
          <a:lstStyle/>
          <a:p>
            <a:pPr algn="ctr">
              <a:lnSpc>
                <a:spcPct val="150000"/>
              </a:lnSpc>
            </a:pPr>
            <a:endParaRPr lang="fr-FR" sz="1088" b="1" dirty="0">
              <a:cs typeface="Times New Roman" panose="02020603050405020304" pitchFamily="18" charset="0"/>
            </a:endParaRPr>
          </a:p>
          <a:p>
            <a:pPr algn="ctr">
              <a:lnSpc>
                <a:spcPct val="150000"/>
              </a:lnSpc>
            </a:pPr>
            <a:r>
              <a:rPr lang="fr-FR" sz="1088" b="1" dirty="0">
                <a:cs typeface="Times New Roman" panose="02020603050405020304" pitchFamily="18" charset="0"/>
              </a:rPr>
              <a:t>Rabat, 7 janvier  2020</a:t>
            </a:r>
          </a:p>
        </p:txBody>
      </p:sp>
      <p:grpSp>
        <p:nvGrpSpPr>
          <p:cNvPr id="12" name="Groupe 11"/>
          <p:cNvGrpSpPr/>
          <p:nvPr/>
        </p:nvGrpSpPr>
        <p:grpSpPr>
          <a:xfrm>
            <a:off x="2541007" y="2877295"/>
            <a:ext cx="7319532" cy="1689998"/>
            <a:chOff x="1439652" y="2636910"/>
            <a:chExt cx="6264696" cy="1512169"/>
          </a:xfrm>
          <a:solidFill>
            <a:schemeClr val="accent2">
              <a:lumMod val="75000"/>
            </a:schemeClr>
          </a:solidFill>
        </p:grpSpPr>
        <p:sp>
          <p:nvSpPr>
            <p:cNvPr id="13" name="Rectangle à coins arrondis 12"/>
            <p:cNvSpPr/>
            <p:nvPr/>
          </p:nvSpPr>
          <p:spPr>
            <a:xfrm>
              <a:off x="1439652" y="2636910"/>
              <a:ext cx="6264696" cy="1512169"/>
            </a:xfrm>
            <a:prstGeom prst="roundRect">
              <a:avLst/>
            </a:prstGeom>
            <a:grp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32" dirty="0"/>
            </a:p>
          </p:txBody>
        </p:sp>
        <p:sp>
          <p:nvSpPr>
            <p:cNvPr id="14" name="Rectangle 2"/>
            <p:cNvSpPr txBox="1">
              <a:spLocks noChangeArrowheads="1"/>
            </p:cNvSpPr>
            <p:nvPr/>
          </p:nvSpPr>
          <p:spPr>
            <a:xfrm>
              <a:off x="1439652" y="3102523"/>
              <a:ext cx="6264696" cy="524379"/>
            </a:xfrm>
            <a:prstGeom prst="rect">
              <a:avLst/>
            </a:prstGeom>
            <a:grpFill/>
            <a:ln/>
            <a:extLst>
              <a:ext uri="{91240B29-F687-4F45-9708-019B960494DF}">
                <a14:hiddenLine xmlns:a14="http://schemas.microsoft.com/office/drawing/2010/main" w="9525" cap="flat" cmpd="sng">
                  <a:solidFill>
                    <a:schemeClr val="tx1"/>
                  </a:solidFill>
                  <a:prstDash val="solid"/>
                  <a:miter lim="800000"/>
                  <a:headEnd/>
                  <a:tailEnd/>
                </a14:hiddenLine>
              </a:ext>
            </a:extLst>
          </p:spPr>
          <p:txBody>
            <a:bodyPr vert="horz" wrap="square" lIns="82918" tIns="41459" rIns="82918" bIns="41459"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3264" b="1" dirty="0">
                  <a:solidFill>
                    <a:schemeClr val="bg1"/>
                  </a:solidFill>
                  <a:latin typeface="+mn-lt"/>
                </a:rPr>
                <a:t>Merci pour votre attention </a:t>
              </a:r>
            </a:p>
          </p:txBody>
        </p:sp>
      </p:grpSp>
      <p:pic>
        <p:nvPicPr>
          <p:cNvPr id="2" name="Imag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4534" y="280611"/>
            <a:ext cx="1520161" cy="1520161"/>
          </a:xfrm>
          <a:prstGeom prst="rect">
            <a:avLst/>
          </a:prstGeom>
        </p:spPr>
      </p:pic>
    </p:spTree>
    <p:extLst>
      <p:ext uri="{BB962C8B-B14F-4D97-AF65-F5344CB8AC3E}">
        <p14:creationId xmlns:p14="http://schemas.microsoft.com/office/powerpoint/2010/main" val="3077757588"/>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au 4"/>
          <p:cNvGraphicFramePr>
            <a:graphicFrameLocks noGrp="1"/>
          </p:cNvGraphicFramePr>
          <p:nvPr>
            <p:extLst>
              <p:ext uri="{D42A27DB-BD31-4B8C-83A1-F6EECF244321}">
                <p14:modId xmlns:p14="http://schemas.microsoft.com/office/powerpoint/2010/main" val="1473196557"/>
              </p:ext>
            </p:extLst>
          </p:nvPr>
        </p:nvGraphicFramePr>
        <p:xfrm>
          <a:off x="485780" y="1347748"/>
          <a:ext cx="4962150" cy="3246306"/>
        </p:xfrm>
        <a:graphic>
          <a:graphicData uri="http://schemas.openxmlformats.org/drawingml/2006/table">
            <a:tbl>
              <a:tblPr firstRow="1" bandRow="1">
                <a:tableStyleId>{5C22544A-7EE6-4342-B048-85BDC9FD1C3A}</a:tableStyleId>
              </a:tblPr>
              <a:tblGrid>
                <a:gridCol w="2203404">
                  <a:extLst>
                    <a:ext uri="{9D8B030D-6E8A-4147-A177-3AD203B41FA5}">
                      <a16:colId xmlns:a16="http://schemas.microsoft.com/office/drawing/2014/main" val="20000"/>
                    </a:ext>
                  </a:extLst>
                </a:gridCol>
                <a:gridCol w="655430">
                  <a:extLst>
                    <a:ext uri="{9D8B030D-6E8A-4147-A177-3AD203B41FA5}">
                      <a16:colId xmlns:a16="http://schemas.microsoft.com/office/drawing/2014/main" val="2848327286"/>
                    </a:ext>
                  </a:extLst>
                </a:gridCol>
                <a:gridCol w="2103316">
                  <a:extLst>
                    <a:ext uri="{9D8B030D-6E8A-4147-A177-3AD203B41FA5}">
                      <a16:colId xmlns:a16="http://schemas.microsoft.com/office/drawing/2014/main" val="20001"/>
                    </a:ext>
                  </a:extLst>
                </a:gridCol>
              </a:tblGrid>
              <a:tr h="370044">
                <a:tc gridSpan="2">
                  <a:txBody>
                    <a:bodyPr/>
                    <a:lstStyle/>
                    <a:p>
                      <a:pPr algn="r"/>
                      <a:r>
                        <a:rPr lang="fr-FR" sz="1500" u="sng" dirty="0">
                          <a:solidFill>
                            <a:srgbClr val="002060"/>
                          </a:solidFill>
                        </a:rPr>
                        <a:t>Type de financement :</a:t>
                      </a:r>
                    </a:p>
                  </a:txBody>
                  <a:tcPr>
                    <a:lnL w="28575" cap="flat" cmpd="sng" algn="ctr">
                      <a:solidFill>
                        <a:srgbClr val="002060"/>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00206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r"/>
                      <a:endParaRPr lang="fr-FR" sz="1500" u="sng" dirty="0">
                        <a:solidFill>
                          <a:srgbClr val="002060"/>
                        </a:solidFill>
                      </a:endParaRPr>
                    </a:p>
                  </a:txBody>
                  <a:tcPr>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00206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500" b="0" dirty="0">
                          <a:solidFill>
                            <a:srgbClr val="002060"/>
                          </a:solidFill>
                        </a:rPr>
                        <a:t>Don</a:t>
                      </a: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T w="28575" cap="flat" cmpd="sng" algn="ctr">
                      <a:solidFill>
                        <a:srgbClr val="00206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70044">
                <a:tc gridSpan="2">
                  <a:txBody>
                    <a:bodyPr/>
                    <a:lstStyle/>
                    <a:p>
                      <a:pPr algn="r"/>
                      <a:r>
                        <a:rPr lang="fr-FR" sz="1500" b="1" u="sng" dirty="0">
                          <a:solidFill>
                            <a:srgbClr val="002060"/>
                          </a:solidFill>
                        </a:rPr>
                        <a:t>Durée :</a:t>
                      </a:r>
                    </a:p>
                  </a:txBody>
                  <a:tcPr>
                    <a:lnL w="28575" cap="flat" cmpd="sng" algn="ctr">
                      <a:solidFill>
                        <a:srgbClr val="00206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r"/>
                      <a:endParaRPr lang="fr-FR" sz="1500" b="1" u="sng" dirty="0">
                        <a:solidFill>
                          <a:srgbClr val="002060"/>
                        </a:solidFill>
                      </a:endParaRPr>
                    </a:p>
                  </a:txBody>
                  <a:tcPr>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fr-FR" sz="1500" dirty="0">
                          <a:solidFill>
                            <a:srgbClr val="002060"/>
                          </a:solidFill>
                        </a:rPr>
                        <a:t>5 ans</a:t>
                      </a: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39820320"/>
                  </a:ext>
                </a:extLst>
              </a:tr>
              <a:tr h="370044">
                <a:tc gridSpan="3">
                  <a:txBody>
                    <a:bodyPr/>
                    <a:lstStyle/>
                    <a:p>
                      <a:pPr algn="l"/>
                      <a:r>
                        <a:rPr lang="fr-FR" sz="1500" b="1" u="sng" dirty="0">
                          <a:solidFill>
                            <a:srgbClr val="002060"/>
                          </a:solidFill>
                        </a:rPr>
                        <a:t>Date de signature du Compact II:</a:t>
                      </a:r>
                    </a:p>
                  </a:txBody>
                  <a:tcPr>
                    <a:lnL w="28575" cap="flat" cmpd="sng" algn="ctr">
                      <a:solidFill>
                        <a:srgbClr val="002060"/>
                      </a:solid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fr-FR"/>
                    </a:p>
                  </a:txBody>
                  <a:tcPr>
                    <a:lnL w="28575" cap="flat" cmpd="sng" algn="ctr">
                      <a:solidFill>
                        <a:srgbClr val="002060"/>
                      </a:solidFill>
                      <a:prstDash val="solid"/>
                      <a:round/>
                      <a:headEnd type="none" w="med" len="med"/>
                      <a:tailEnd type="none" w="med" len="med"/>
                    </a:lnL>
                    <a:lnT w="12700" cmpd="sng">
                      <a:noFill/>
                    </a:lnT>
                  </a:tcPr>
                </a:tc>
                <a:tc hMerge="1">
                  <a:txBody>
                    <a:bodyPr/>
                    <a:lstStyle/>
                    <a:p>
                      <a:endParaRPr lang="fr-FR" sz="15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410948">
                <a:tc gridSpan="2">
                  <a:txBody>
                    <a:bodyPr/>
                    <a:lstStyle/>
                    <a:p>
                      <a:pPr algn="r"/>
                      <a:endParaRPr lang="fr-FR" sz="1500" b="1" u="sng" dirty="0">
                        <a:solidFill>
                          <a:srgbClr val="002060"/>
                        </a:solidFill>
                      </a:endParaRPr>
                    </a:p>
                  </a:txBody>
                  <a:tcPr>
                    <a:lnL w="28575" cap="flat" cmpd="sng" algn="ctr">
                      <a:solidFill>
                        <a:srgbClr val="00206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r"/>
                      <a:endParaRPr lang="fr-FR" sz="1500" b="1" u="sng" dirty="0">
                        <a:solidFill>
                          <a:srgbClr val="002060"/>
                        </a:solidFill>
                      </a:endParaRPr>
                    </a:p>
                  </a:txBody>
                  <a:tcPr>
                    <a:lnL w="28575"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500" dirty="0">
                          <a:solidFill>
                            <a:srgbClr val="002060"/>
                          </a:solidFill>
                        </a:rPr>
                        <a:t>30 novembre 2015</a:t>
                      </a: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96516532"/>
                  </a:ext>
                </a:extLst>
              </a:tr>
              <a:tr h="319353">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500" b="1" u="sng" dirty="0">
                          <a:solidFill>
                            <a:srgbClr val="002060"/>
                          </a:solidFill>
                        </a:rPr>
                        <a:t>Date d’entrée en vigueur :</a:t>
                      </a:r>
                    </a:p>
                  </a:txBody>
                  <a:tcPr>
                    <a:lnL w="28575" cap="flat" cmpd="sng" algn="ctr">
                      <a:solidFill>
                        <a:srgbClr val="002060"/>
                      </a:solid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fr-FR"/>
                    </a:p>
                  </a:txBody>
                  <a:tcPr>
                    <a:lnL w="28575" cap="flat" cmpd="sng" algn="ctr">
                      <a:solidFill>
                        <a:srgbClr val="002060"/>
                      </a:solidFill>
                      <a:prstDash val="solid"/>
                      <a:round/>
                      <a:headEnd type="none" w="med" len="med"/>
                      <a:tailEnd type="none" w="med" len="med"/>
                    </a:lnL>
                    <a:lnT w="12700" cmpd="sng">
                      <a:noFill/>
                    </a:lnT>
                  </a:tcPr>
                </a:tc>
                <a:tc hMerge="1">
                  <a:txBody>
                    <a:bodyPr/>
                    <a:lstStyle/>
                    <a:p>
                      <a:endParaRPr lang="fr-FR" sz="15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70211327"/>
                  </a:ext>
                </a:extLst>
              </a:tr>
              <a:tr h="319353">
                <a:tc>
                  <a:txBody>
                    <a:bodyPr/>
                    <a:lstStyle/>
                    <a:p>
                      <a:pPr algn="r"/>
                      <a:endParaRPr lang="fr-FR" sz="1500" b="1" u="sng" dirty="0">
                        <a:solidFill>
                          <a:srgbClr val="002060"/>
                        </a:solidFill>
                      </a:endParaRPr>
                    </a:p>
                  </a:txBody>
                  <a:tcPr>
                    <a:lnL w="28575" cap="flat" cmpd="sng" algn="ctr">
                      <a:solidFill>
                        <a:srgbClr val="00206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lang="fr-FR" sz="1500" dirty="0">
                          <a:solidFill>
                            <a:srgbClr val="002060"/>
                          </a:solidFill>
                        </a:rPr>
                        <a:t>30 juin 2017</a:t>
                      </a:r>
                      <a:endParaRPr lang="fr-FR" sz="1500" b="1" u="sng" dirty="0">
                        <a:solidFill>
                          <a:srgbClr val="002060"/>
                        </a:solidFill>
                      </a:endParaRP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500" dirty="0">
                          <a:solidFill>
                            <a:srgbClr val="002060"/>
                          </a:solidFill>
                        </a:rPr>
                        <a:t>30 juin 2017</a:t>
                      </a: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74978706"/>
                  </a:ext>
                </a:extLst>
              </a:tr>
              <a:tr h="167280">
                <a:tc>
                  <a:txBody>
                    <a:bodyPr/>
                    <a:lstStyle/>
                    <a:p>
                      <a:pPr algn="r"/>
                      <a:endParaRPr lang="fr-FR" sz="500" b="1" u="sng" dirty="0">
                        <a:solidFill>
                          <a:srgbClr val="002060"/>
                        </a:solidFill>
                      </a:endParaRPr>
                    </a:p>
                  </a:txBody>
                  <a:tcPr>
                    <a:lnL w="28575" cap="flat" cmpd="sng" algn="ctr">
                      <a:solidFill>
                        <a:srgbClr val="00206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r"/>
                      <a:endParaRPr lang="fr-FR" sz="500" b="1" u="sng" dirty="0">
                        <a:solidFill>
                          <a:srgbClr val="002060"/>
                        </a:solidFill>
                      </a:endParaRP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fr-FR" sz="500" dirty="0">
                        <a:solidFill>
                          <a:srgbClr val="002060"/>
                        </a:solidFill>
                      </a:endParaRP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70044">
                <a:tc>
                  <a:txBody>
                    <a:bodyPr/>
                    <a:lstStyle/>
                    <a:p>
                      <a:pPr algn="r"/>
                      <a:r>
                        <a:rPr lang="fr-FR" sz="1500" b="1" u="sng" dirty="0">
                          <a:solidFill>
                            <a:srgbClr val="002060"/>
                          </a:solidFill>
                        </a:rPr>
                        <a:t>Montant - MCC :</a:t>
                      </a:r>
                    </a:p>
                  </a:txBody>
                  <a:tcPr>
                    <a:lnL w="28575" cap="flat" cmpd="sng" algn="ctr">
                      <a:solidFill>
                        <a:srgbClr val="00206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lang="fr-FR" sz="1500" dirty="0">
                          <a:solidFill>
                            <a:srgbClr val="002060"/>
                          </a:solidFill>
                        </a:rPr>
                        <a:t>450 M. USD</a:t>
                      </a:r>
                      <a:endParaRPr lang="fr-FR" sz="1500" b="1" u="sng" dirty="0">
                        <a:solidFill>
                          <a:srgbClr val="002060"/>
                        </a:solidFill>
                      </a:endParaRP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r>
                        <a:rPr lang="fr-FR" sz="1500" dirty="0">
                          <a:solidFill>
                            <a:srgbClr val="002060"/>
                          </a:solidFill>
                        </a:rPr>
                        <a:t>450 M. USD</a:t>
                      </a: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547462">
                <a:tc>
                  <a:txBody>
                    <a:bodyPr/>
                    <a:lstStyle/>
                    <a:p>
                      <a:pPr algn="r"/>
                      <a:r>
                        <a:rPr lang="fr-FR" sz="1500" b="1" u="sng" dirty="0">
                          <a:solidFill>
                            <a:srgbClr val="002060"/>
                          </a:solidFill>
                        </a:rPr>
                        <a:t>Montant - GM :</a:t>
                      </a:r>
                    </a:p>
                  </a:txBody>
                  <a:tcPr>
                    <a:lnL w="28575" cap="flat" cmpd="sng" algn="ctr">
                      <a:solidFill>
                        <a:srgbClr val="002060"/>
                      </a:solidFill>
                      <a:prstDash val="solid"/>
                      <a:round/>
                      <a:headEnd type="none" w="med" len="med"/>
                      <a:tailEnd type="none" w="med" len="med"/>
                    </a:lnL>
                    <a:lnR w="12700" cmpd="sng">
                      <a:noFill/>
                    </a:lnR>
                    <a:lnT w="12700" cap="flat" cmpd="sng" algn="ctr">
                      <a:noFill/>
                      <a:prstDash val="solid"/>
                      <a:round/>
                      <a:headEnd type="none" w="med" len="med"/>
                      <a:tailEnd type="none" w="med" len="med"/>
                    </a:lnT>
                    <a:lnB w="28575"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lang="fr-FR" sz="1500" b="0" u="sng" dirty="0">
                          <a:solidFill>
                            <a:srgbClr val="002060"/>
                          </a:solidFill>
                        </a:rPr>
                        <a:t>15% du financement de MCC </a:t>
                      </a:r>
                      <a:endParaRPr lang="fr-FR" sz="1500" b="1" u="sng" dirty="0">
                        <a:solidFill>
                          <a:srgbClr val="002060"/>
                        </a:solidFill>
                      </a:endParaRPr>
                    </a:p>
                  </a:txBody>
                  <a:tcPr>
                    <a:lnL w="12700" cmpd="sng">
                      <a:noFill/>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r>
                        <a:rPr lang="fr-FR" sz="1500" b="0" u="sng" dirty="0">
                          <a:solidFill>
                            <a:srgbClr val="002060"/>
                          </a:solidFill>
                        </a:rPr>
                        <a:t>15% du financement de MCC </a:t>
                      </a:r>
                      <a:endParaRPr lang="fr-FR" sz="1500" b="0" dirty="0">
                        <a:solidFill>
                          <a:srgbClr val="002060"/>
                        </a:solidFill>
                      </a:endParaRPr>
                    </a:p>
                  </a:txBody>
                  <a:tcPr>
                    <a:lnL w="12700" cmpd="sng">
                      <a:noFill/>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6" name="Rectangle 5"/>
          <p:cNvSpPr/>
          <p:nvPr/>
        </p:nvSpPr>
        <p:spPr>
          <a:xfrm>
            <a:off x="1673923" y="1009194"/>
            <a:ext cx="3031599"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sng" strike="noStrike" kern="0" cap="none" spc="0" normalizeH="0" baseline="0" noProof="0" dirty="0">
                <a:ln>
                  <a:noFill/>
                </a:ln>
                <a:solidFill>
                  <a:srgbClr val="002060"/>
                </a:solidFill>
                <a:effectLst/>
                <a:uLnTx/>
                <a:uFillTx/>
                <a:latin typeface="Berlin Sans FB Demi" pitchFamily="34" charset="0"/>
                <a:ea typeface="+mn-ea"/>
                <a:cs typeface="Arial" panose="020B0604020202020204" pitchFamily="34" charset="0"/>
              </a:rPr>
              <a:t>Caractéristiques</a:t>
            </a:r>
            <a:r>
              <a:rPr kumimoji="0" lang="en-US" sz="1600" b="1" i="0" u="sng" strike="noStrike" kern="0" cap="none" spc="0" normalizeH="0" baseline="0" noProof="0" dirty="0">
                <a:ln>
                  <a:noFill/>
                </a:ln>
                <a:solidFill>
                  <a:srgbClr val="002060"/>
                </a:solidFill>
                <a:effectLst/>
                <a:uLnTx/>
                <a:uFillTx/>
                <a:latin typeface="Berlin Sans FB Demi" pitchFamily="34" charset="0"/>
                <a:ea typeface="+mn-ea"/>
                <a:cs typeface="Arial" panose="020B0604020202020204" pitchFamily="34" charset="0"/>
              </a:rPr>
              <a:t> du Compact </a:t>
            </a:r>
            <a:r>
              <a:rPr kumimoji="0" lang="en-US" sz="1600" b="1" i="0" u="sng" strike="noStrike" kern="0" cap="none" spc="0" normalizeH="0" baseline="0" noProof="0" dirty="0">
                <a:ln>
                  <a:noFill/>
                </a:ln>
                <a:solidFill>
                  <a:srgbClr val="002060"/>
                </a:solidFill>
                <a:effectLst/>
                <a:uLnTx/>
                <a:uFillTx/>
                <a:latin typeface="Bell MT" pitchFamily="18" charset="0"/>
                <a:ea typeface="+mn-ea"/>
                <a:cs typeface="Arial" panose="020B0604020202020204" pitchFamily="34" charset="0"/>
              </a:rPr>
              <a:t>II</a:t>
            </a:r>
            <a:endParaRPr kumimoji="0" lang="en-US" sz="1600" b="1" i="0" u="sng" strike="noStrike" kern="1200" cap="none" spc="0" normalizeH="0" baseline="0" noProof="0" dirty="0">
              <a:ln>
                <a:noFill/>
              </a:ln>
              <a:solidFill>
                <a:srgbClr val="002060"/>
              </a:solidFill>
              <a:effectLst/>
              <a:uLnTx/>
              <a:uFillTx/>
              <a:latin typeface="Bell MT" pitchFamily="18" charset="0"/>
              <a:ea typeface="+mn-ea"/>
              <a:cs typeface="+mn-cs"/>
            </a:endParaRPr>
          </a:p>
        </p:txBody>
      </p:sp>
      <p:pic>
        <p:nvPicPr>
          <p:cNvPr id="2050" name="Picture 2" descr="Résultat de recherche d'images pour &quot;cooperation&quo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59341" y="1155778"/>
            <a:ext cx="1625151" cy="1625151"/>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Connecteur droit 9"/>
          <p:cNvCxnSpPr/>
          <p:nvPr/>
        </p:nvCxnSpPr>
        <p:spPr>
          <a:xfrm>
            <a:off x="5500886" y="951138"/>
            <a:ext cx="0" cy="5373258"/>
          </a:xfrm>
          <a:prstGeom prst="line">
            <a:avLst/>
          </a:prstGeom>
          <a:ln w="19050">
            <a:solidFill>
              <a:srgbClr val="002060"/>
            </a:solidFill>
            <a:prstDash val="dashDot"/>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5594784" y="2973055"/>
            <a:ext cx="3340979"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sng" strike="noStrike" kern="0" cap="none" spc="0" normalizeH="0" baseline="0" noProof="0" dirty="0">
                <a:ln>
                  <a:noFill/>
                </a:ln>
                <a:solidFill>
                  <a:srgbClr val="002060"/>
                </a:solidFill>
                <a:effectLst/>
                <a:uLnTx/>
                <a:uFillTx/>
                <a:latin typeface="Berlin Sans FB Demi" pitchFamily="34" charset="0"/>
                <a:ea typeface="+mn-ea"/>
                <a:cs typeface="Arial" panose="020B0604020202020204" pitchFamily="34" charset="0"/>
              </a:rPr>
              <a:t>Projets structurants</a:t>
            </a:r>
            <a:r>
              <a:rPr kumimoji="0" lang="en-US" sz="1600" b="1" i="0" u="sng" strike="noStrike" kern="0" cap="none" spc="0" normalizeH="0" baseline="0" noProof="0" dirty="0">
                <a:ln>
                  <a:noFill/>
                </a:ln>
                <a:solidFill>
                  <a:srgbClr val="002060"/>
                </a:solidFill>
                <a:effectLst/>
                <a:uLnTx/>
                <a:uFillTx/>
                <a:latin typeface="Berlin Sans FB Demi" pitchFamily="34" charset="0"/>
                <a:ea typeface="+mn-ea"/>
                <a:cs typeface="Arial" panose="020B0604020202020204" pitchFamily="34" charset="0"/>
              </a:rPr>
              <a:t> du Compact </a:t>
            </a:r>
            <a:r>
              <a:rPr kumimoji="0" lang="en-US" sz="1600" b="1" i="0" u="sng" strike="noStrike" kern="0" cap="none" spc="0" normalizeH="0" baseline="0" noProof="0" dirty="0">
                <a:ln>
                  <a:noFill/>
                </a:ln>
                <a:solidFill>
                  <a:srgbClr val="002060"/>
                </a:solidFill>
                <a:effectLst/>
                <a:uLnTx/>
                <a:uFillTx/>
                <a:latin typeface="Bell MT" pitchFamily="18" charset="0"/>
                <a:ea typeface="+mn-ea"/>
                <a:cs typeface="Arial" panose="020B0604020202020204" pitchFamily="34" charset="0"/>
              </a:rPr>
              <a:t>II</a:t>
            </a:r>
          </a:p>
        </p:txBody>
      </p:sp>
      <p:cxnSp>
        <p:nvCxnSpPr>
          <p:cNvPr id="16" name="Connecteur en angle 15"/>
          <p:cNvCxnSpPr>
            <a:stCxn id="52" idx="1"/>
          </p:cNvCxnSpPr>
          <p:nvPr/>
        </p:nvCxnSpPr>
        <p:spPr>
          <a:xfrm rot="10800000" flipH="1" flipV="1">
            <a:off x="5775785" y="3578402"/>
            <a:ext cx="12700" cy="1372037"/>
          </a:xfrm>
          <a:prstGeom prst="bentConnector3">
            <a:avLst>
              <a:gd name="adj1" fmla="val -1800000"/>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55" name="Rectangle à coins arrondis 54"/>
          <p:cNvSpPr/>
          <p:nvPr/>
        </p:nvSpPr>
        <p:spPr>
          <a:xfrm>
            <a:off x="8387556" y="4001449"/>
            <a:ext cx="1512000" cy="527316"/>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cxnSp>
        <p:nvCxnSpPr>
          <p:cNvPr id="60" name="Connecteur en angle 59"/>
          <p:cNvCxnSpPr>
            <a:stCxn id="53" idx="3"/>
          </p:cNvCxnSpPr>
          <p:nvPr/>
        </p:nvCxnSpPr>
        <p:spPr>
          <a:xfrm flipV="1">
            <a:off x="7752016" y="3761027"/>
            <a:ext cx="216192" cy="502800"/>
          </a:xfrm>
          <a:prstGeom prst="bentConnector2">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 name="Connecteur en angle 41"/>
          <p:cNvCxnSpPr>
            <a:stCxn id="55" idx="3"/>
          </p:cNvCxnSpPr>
          <p:nvPr/>
        </p:nvCxnSpPr>
        <p:spPr>
          <a:xfrm flipV="1">
            <a:off x="9899556" y="3761027"/>
            <a:ext cx="228892" cy="504080"/>
          </a:xfrm>
          <a:prstGeom prst="bentConnector2">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a:off x="8362156" y="3762618"/>
            <a:ext cx="820802"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a:ln>
                  <a:noFill/>
                </a:ln>
                <a:solidFill>
                  <a:srgbClr val="C00000"/>
                </a:solidFill>
                <a:effectLst/>
                <a:uLnTx/>
                <a:uFillTx/>
                <a:latin typeface="Calibri"/>
                <a:ea typeface="Arial" pitchFamily="34" charset="0"/>
                <a:cs typeface="Times New Roman" pitchFamily="18" charset="0"/>
              </a:rPr>
              <a:t>Activité  2</a:t>
            </a:r>
            <a:endParaRPr kumimoji="0" lang="fr-FR" sz="1200" b="1" i="0" u="none" strike="noStrike" kern="1200" cap="none" spc="0" normalizeH="0" baseline="0" noProof="0" dirty="0">
              <a:ln>
                <a:noFill/>
              </a:ln>
              <a:solidFill>
                <a:srgbClr val="C00000"/>
              </a:solidFill>
              <a:effectLst/>
              <a:uLnTx/>
              <a:uFillTx/>
              <a:latin typeface="Calibri"/>
              <a:ea typeface="Arial" pitchFamily="34" charset="0"/>
              <a:cs typeface="Times New Roman" pitchFamily="18" charset="0"/>
            </a:endParaRPr>
          </a:p>
        </p:txBody>
      </p:sp>
      <p:grpSp>
        <p:nvGrpSpPr>
          <p:cNvPr id="51" name="Groupe 50"/>
          <p:cNvGrpSpPr/>
          <p:nvPr/>
        </p:nvGrpSpPr>
        <p:grpSpPr>
          <a:xfrm>
            <a:off x="5775786" y="3380402"/>
            <a:ext cx="4856719" cy="396000"/>
            <a:chOff x="4082458" y="1416541"/>
            <a:chExt cx="4856719" cy="396000"/>
          </a:xfrm>
        </p:grpSpPr>
        <p:sp>
          <p:nvSpPr>
            <p:cNvPr id="52" name="Rectangle à coins arrondis 51"/>
            <p:cNvSpPr/>
            <p:nvPr/>
          </p:nvSpPr>
          <p:spPr>
            <a:xfrm>
              <a:off x="4082458" y="1416541"/>
              <a:ext cx="1008000" cy="396000"/>
            </a:xfrm>
            <a:prstGeom prst="round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54" name="Rectangle 53"/>
            <p:cNvSpPr/>
            <p:nvPr/>
          </p:nvSpPr>
          <p:spPr>
            <a:xfrm>
              <a:off x="4145747" y="1444389"/>
              <a:ext cx="907107" cy="3231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500" b="1" i="0" u="none" strike="noStrike" kern="1200" cap="none" spc="0" normalizeH="0" baseline="0" noProof="0" dirty="0">
                  <a:ln>
                    <a:noFill/>
                  </a:ln>
                  <a:solidFill>
                    <a:prstClr val="white"/>
                  </a:solidFill>
                  <a:effectLst/>
                  <a:uLnTx/>
                  <a:uFillTx/>
                  <a:latin typeface="Calibri"/>
                  <a:ea typeface="+mn-ea"/>
                  <a:cs typeface="+mn-cs"/>
                </a:rPr>
                <a:t>Projet 1 :</a:t>
              </a:r>
            </a:p>
          </p:txBody>
        </p:sp>
        <p:sp>
          <p:nvSpPr>
            <p:cNvPr id="56" name="Rectangle à coins arrondis 55"/>
            <p:cNvSpPr/>
            <p:nvPr/>
          </p:nvSpPr>
          <p:spPr>
            <a:xfrm>
              <a:off x="5159177" y="1416541"/>
              <a:ext cx="3780000" cy="396000"/>
            </a:xfrm>
            <a:prstGeom prst="roundRect">
              <a:avLst/>
            </a:prstGeom>
            <a:ln>
              <a:noFill/>
            </a:ln>
            <a:effectLst>
              <a:innerShdw blurRad="63500" dist="50800" dir="2700000">
                <a:srgbClr val="00206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a:ln>
                  <a:noFill/>
                </a:ln>
                <a:solidFill>
                  <a:prstClr val="black"/>
                </a:solidFill>
                <a:effectLst/>
                <a:uLnTx/>
                <a:uFillTx/>
                <a:latin typeface="Calibri"/>
                <a:ea typeface="+mn-ea"/>
                <a:cs typeface="+mn-cs"/>
              </a:endParaRPr>
            </a:p>
          </p:txBody>
        </p:sp>
        <p:sp>
          <p:nvSpPr>
            <p:cNvPr id="58" name="Rectangle 57"/>
            <p:cNvSpPr/>
            <p:nvPr/>
          </p:nvSpPr>
          <p:spPr>
            <a:xfrm>
              <a:off x="5204596" y="1444389"/>
              <a:ext cx="3664272" cy="3231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500" b="1" i="0" u="none" strike="noStrike" kern="1200" cap="none" spc="0" normalizeH="0" baseline="0" noProof="0" dirty="0">
                  <a:ln>
                    <a:noFill/>
                  </a:ln>
                  <a:solidFill>
                    <a:srgbClr val="002060"/>
                  </a:solidFill>
                  <a:effectLst/>
                  <a:uLnTx/>
                  <a:uFillTx/>
                  <a:latin typeface="Calibri"/>
                  <a:ea typeface="+mn-ea"/>
                  <a:cs typeface="+mn-cs"/>
                </a:rPr>
                <a:t>Éducation et formation pour l’employabilité</a:t>
              </a:r>
            </a:p>
          </p:txBody>
        </p:sp>
      </p:grpSp>
      <p:grpSp>
        <p:nvGrpSpPr>
          <p:cNvPr id="45" name="Groupe 44"/>
          <p:cNvGrpSpPr/>
          <p:nvPr/>
        </p:nvGrpSpPr>
        <p:grpSpPr>
          <a:xfrm>
            <a:off x="6201916" y="3761027"/>
            <a:ext cx="1550100" cy="767738"/>
            <a:chOff x="4677916" y="1797166"/>
            <a:chExt cx="1550100" cy="767738"/>
          </a:xfrm>
        </p:grpSpPr>
        <p:sp>
          <p:nvSpPr>
            <p:cNvPr id="53" name="Rectangle à coins arrondis 52"/>
            <p:cNvSpPr/>
            <p:nvPr/>
          </p:nvSpPr>
          <p:spPr>
            <a:xfrm>
              <a:off x="4716016" y="2035028"/>
              <a:ext cx="1512000" cy="529876"/>
            </a:xfrm>
            <a:prstGeom prst="roundRect">
              <a:avLst/>
            </a:prstGeom>
            <a:solidFill>
              <a:srgbClr val="00B050"/>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49" name="Rectangle 48"/>
            <p:cNvSpPr/>
            <p:nvPr/>
          </p:nvSpPr>
          <p:spPr>
            <a:xfrm>
              <a:off x="4677916" y="1797166"/>
              <a:ext cx="820802"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a:ln>
                    <a:noFill/>
                  </a:ln>
                  <a:solidFill>
                    <a:srgbClr val="78B832"/>
                  </a:solidFill>
                  <a:effectLst/>
                  <a:uLnTx/>
                  <a:uFillTx/>
                  <a:latin typeface="Calibri"/>
                  <a:ea typeface="Arial" pitchFamily="34" charset="0"/>
                  <a:cs typeface="Times New Roman" pitchFamily="18" charset="0"/>
                </a:rPr>
                <a:t>Activité  1</a:t>
              </a:r>
              <a:endParaRPr kumimoji="0" lang="fr-FR" sz="1200" b="1" i="0" u="none" strike="noStrike" kern="1200" cap="none" spc="0" normalizeH="0" baseline="0" noProof="0" dirty="0">
                <a:ln>
                  <a:noFill/>
                </a:ln>
                <a:solidFill>
                  <a:srgbClr val="78B832"/>
                </a:solidFill>
                <a:effectLst/>
                <a:uLnTx/>
                <a:uFillTx/>
                <a:latin typeface="Calibri"/>
                <a:ea typeface="Arial" pitchFamily="34" charset="0"/>
                <a:cs typeface="Times New Roman" pitchFamily="18" charset="0"/>
              </a:endParaRPr>
            </a:p>
          </p:txBody>
        </p:sp>
        <p:sp>
          <p:nvSpPr>
            <p:cNvPr id="25" name="Rectangle 24"/>
            <p:cNvSpPr/>
            <p:nvPr/>
          </p:nvSpPr>
          <p:spPr>
            <a:xfrm>
              <a:off x="4751139" y="2031213"/>
              <a:ext cx="1441753"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Calibri"/>
                  <a:ea typeface="+mn-ea"/>
                  <a:cs typeface="Times New Roman" pitchFamily="18" charset="0"/>
                </a:rPr>
                <a:t>Éducation Secondaire</a:t>
              </a:r>
            </a:p>
          </p:txBody>
        </p:sp>
      </p:grpSp>
      <p:sp>
        <p:nvSpPr>
          <p:cNvPr id="59" name="Rectangle 58"/>
          <p:cNvSpPr/>
          <p:nvPr/>
        </p:nvSpPr>
        <p:spPr>
          <a:xfrm>
            <a:off x="8387557" y="3994017"/>
            <a:ext cx="1512000"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Calibri"/>
                <a:ea typeface="+mn-ea"/>
                <a:cs typeface="Times New Roman" pitchFamily="18" charset="0"/>
              </a:rPr>
              <a:t>Formation Professionnelle </a:t>
            </a:r>
          </a:p>
        </p:txBody>
      </p:sp>
      <p:cxnSp>
        <p:nvCxnSpPr>
          <p:cNvPr id="71" name="Connecteur droit 70"/>
          <p:cNvCxnSpPr/>
          <p:nvPr/>
        </p:nvCxnSpPr>
        <p:spPr>
          <a:xfrm flipV="1">
            <a:off x="10416480" y="5103452"/>
            <a:ext cx="0" cy="388636"/>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Connecteur droit 76"/>
          <p:cNvCxnSpPr/>
          <p:nvPr/>
        </p:nvCxnSpPr>
        <p:spPr>
          <a:xfrm flipV="1">
            <a:off x="8798396" y="5109961"/>
            <a:ext cx="0" cy="388636"/>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Connecteur droit 77"/>
          <p:cNvCxnSpPr/>
          <p:nvPr/>
        </p:nvCxnSpPr>
        <p:spPr>
          <a:xfrm flipV="1">
            <a:off x="7226920" y="5097507"/>
            <a:ext cx="0" cy="388636"/>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nvGrpSpPr>
          <p:cNvPr id="79" name="Groupe 78"/>
          <p:cNvGrpSpPr/>
          <p:nvPr/>
        </p:nvGrpSpPr>
        <p:grpSpPr>
          <a:xfrm>
            <a:off x="5788486" y="4752439"/>
            <a:ext cx="4856719" cy="396000"/>
            <a:chOff x="4082458" y="3702518"/>
            <a:chExt cx="4856719" cy="396000"/>
          </a:xfrm>
        </p:grpSpPr>
        <p:sp>
          <p:nvSpPr>
            <p:cNvPr id="80" name="Rectangle à coins arrondis 79"/>
            <p:cNvSpPr/>
            <p:nvPr/>
          </p:nvSpPr>
          <p:spPr>
            <a:xfrm>
              <a:off x="4082458" y="3702518"/>
              <a:ext cx="1008000" cy="396000"/>
            </a:xfrm>
            <a:prstGeom prst="round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81" name="Rectangle 80"/>
            <p:cNvSpPr/>
            <p:nvPr/>
          </p:nvSpPr>
          <p:spPr>
            <a:xfrm>
              <a:off x="4145747" y="3730366"/>
              <a:ext cx="907107" cy="3231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500" b="1" i="0" u="none" strike="noStrike" kern="1200" cap="none" spc="0" normalizeH="0" baseline="0" noProof="0" dirty="0">
                  <a:ln>
                    <a:noFill/>
                  </a:ln>
                  <a:solidFill>
                    <a:prstClr val="white"/>
                  </a:solidFill>
                  <a:effectLst/>
                  <a:uLnTx/>
                  <a:uFillTx/>
                  <a:latin typeface="Calibri"/>
                  <a:ea typeface="+mn-ea"/>
                  <a:cs typeface="+mn-cs"/>
                </a:rPr>
                <a:t>Projet 2 :</a:t>
              </a:r>
            </a:p>
          </p:txBody>
        </p:sp>
        <p:sp>
          <p:nvSpPr>
            <p:cNvPr id="82" name="Rectangle à coins arrondis 81"/>
            <p:cNvSpPr/>
            <p:nvPr/>
          </p:nvSpPr>
          <p:spPr>
            <a:xfrm>
              <a:off x="5159177" y="3702518"/>
              <a:ext cx="3780000" cy="396000"/>
            </a:xfrm>
            <a:prstGeom prst="roundRect">
              <a:avLst/>
            </a:prstGeom>
            <a:ln>
              <a:noFill/>
            </a:ln>
            <a:effectLst>
              <a:innerShdw blurRad="63500" dist="50800" dir="2700000">
                <a:srgbClr val="00206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a:ln>
                  <a:noFill/>
                </a:ln>
                <a:solidFill>
                  <a:prstClr val="black"/>
                </a:solidFill>
                <a:effectLst/>
                <a:uLnTx/>
                <a:uFillTx/>
                <a:latin typeface="Calibri"/>
                <a:ea typeface="+mn-ea"/>
                <a:cs typeface="+mn-cs"/>
              </a:endParaRPr>
            </a:p>
          </p:txBody>
        </p:sp>
        <p:sp>
          <p:nvSpPr>
            <p:cNvPr id="83" name="Rectangle 82"/>
            <p:cNvSpPr/>
            <p:nvPr/>
          </p:nvSpPr>
          <p:spPr>
            <a:xfrm>
              <a:off x="5994897" y="3724421"/>
              <a:ext cx="2004459" cy="3231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500" b="1" i="0" u="none" strike="noStrike" kern="1200" cap="none" spc="0" normalizeH="0" baseline="0" noProof="0" dirty="0">
                  <a:ln>
                    <a:noFill/>
                  </a:ln>
                  <a:solidFill>
                    <a:srgbClr val="002060"/>
                  </a:solidFill>
                  <a:effectLst/>
                  <a:uLnTx/>
                  <a:uFillTx/>
                  <a:latin typeface="Calibri"/>
                  <a:ea typeface="+mn-ea"/>
                  <a:cs typeface="+mn-cs"/>
                </a:rPr>
                <a:t>Productivité du foncier</a:t>
              </a:r>
            </a:p>
          </p:txBody>
        </p:sp>
      </p:grpSp>
      <p:grpSp>
        <p:nvGrpSpPr>
          <p:cNvPr id="2054" name="Groupe 2053"/>
          <p:cNvGrpSpPr/>
          <p:nvPr/>
        </p:nvGrpSpPr>
        <p:grpSpPr>
          <a:xfrm>
            <a:off x="5871016" y="5245413"/>
            <a:ext cx="1523071" cy="770820"/>
            <a:chOff x="4347015" y="3281552"/>
            <a:chExt cx="1523071" cy="770820"/>
          </a:xfrm>
        </p:grpSpPr>
        <p:sp>
          <p:nvSpPr>
            <p:cNvPr id="84" name="Rectangle à coins arrondis 83"/>
            <p:cNvSpPr/>
            <p:nvPr/>
          </p:nvSpPr>
          <p:spPr>
            <a:xfrm>
              <a:off x="4358086" y="3523172"/>
              <a:ext cx="1512000" cy="5292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87" name="Rectangle 86"/>
            <p:cNvSpPr/>
            <p:nvPr/>
          </p:nvSpPr>
          <p:spPr>
            <a:xfrm>
              <a:off x="4347015" y="3281552"/>
              <a:ext cx="820802"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a:ln>
                    <a:noFill/>
                  </a:ln>
                  <a:solidFill>
                    <a:srgbClr val="C00000"/>
                  </a:solidFill>
                  <a:effectLst/>
                  <a:uLnTx/>
                  <a:uFillTx/>
                  <a:latin typeface="Calibri"/>
                  <a:ea typeface="Arial" pitchFamily="34" charset="0"/>
                  <a:cs typeface="Times New Roman" pitchFamily="18" charset="0"/>
                </a:rPr>
                <a:t>Activité  1</a:t>
              </a:r>
              <a:endParaRPr kumimoji="0" lang="fr-FR" sz="1200" b="1" i="0" u="none" strike="noStrike" kern="1200" cap="none" spc="0" normalizeH="0" baseline="0" noProof="0" dirty="0">
                <a:ln>
                  <a:noFill/>
                </a:ln>
                <a:solidFill>
                  <a:srgbClr val="C00000"/>
                </a:solidFill>
                <a:effectLst/>
                <a:uLnTx/>
                <a:uFillTx/>
                <a:latin typeface="Calibri"/>
                <a:ea typeface="Arial" pitchFamily="34" charset="0"/>
                <a:cs typeface="Times New Roman" pitchFamily="18" charset="0"/>
              </a:endParaRPr>
            </a:p>
          </p:txBody>
        </p:sp>
        <p:sp>
          <p:nvSpPr>
            <p:cNvPr id="90" name="Rectangle 89"/>
            <p:cNvSpPr/>
            <p:nvPr/>
          </p:nvSpPr>
          <p:spPr>
            <a:xfrm>
              <a:off x="4388844" y="3624357"/>
              <a:ext cx="1441753"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Calibri"/>
                  <a:ea typeface="+mn-ea"/>
                  <a:cs typeface="Times New Roman" pitchFamily="18" charset="0"/>
                </a:rPr>
                <a:t>Gouvernance</a:t>
              </a:r>
            </a:p>
          </p:txBody>
        </p:sp>
      </p:grpSp>
      <p:grpSp>
        <p:nvGrpSpPr>
          <p:cNvPr id="2053" name="Groupe 2052"/>
          <p:cNvGrpSpPr/>
          <p:nvPr/>
        </p:nvGrpSpPr>
        <p:grpSpPr>
          <a:xfrm>
            <a:off x="7448462" y="5245602"/>
            <a:ext cx="1531052" cy="775686"/>
            <a:chOff x="5924462" y="3281741"/>
            <a:chExt cx="1531052" cy="775686"/>
          </a:xfrm>
        </p:grpSpPr>
        <p:sp>
          <p:nvSpPr>
            <p:cNvPr id="85" name="Rectangle à coins arrondis 84"/>
            <p:cNvSpPr/>
            <p:nvPr/>
          </p:nvSpPr>
          <p:spPr>
            <a:xfrm>
              <a:off x="5943514" y="3528227"/>
              <a:ext cx="1512000" cy="5292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88" name="Rectangle 87"/>
            <p:cNvSpPr/>
            <p:nvPr/>
          </p:nvSpPr>
          <p:spPr>
            <a:xfrm>
              <a:off x="5924462" y="3281741"/>
              <a:ext cx="820802"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a:ln>
                    <a:noFill/>
                  </a:ln>
                  <a:solidFill>
                    <a:srgbClr val="C00000"/>
                  </a:solidFill>
                  <a:effectLst/>
                  <a:uLnTx/>
                  <a:uFillTx/>
                  <a:latin typeface="Calibri"/>
                  <a:ea typeface="Arial" pitchFamily="34" charset="0"/>
                  <a:cs typeface="Times New Roman" pitchFamily="18" charset="0"/>
                </a:rPr>
                <a:t>Activité  2</a:t>
              </a:r>
              <a:endParaRPr kumimoji="0" lang="fr-FR" sz="1200" b="1" i="0" u="none" strike="noStrike" kern="1200" cap="none" spc="0" normalizeH="0" baseline="0" noProof="0" dirty="0">
                <a:ln>
                  <a:noFill/>
                </a:ln>
                <a:solidFill>
                  <a:srgbClr val="C00000"/>
                </a:solidFill>
                <a:effectLst/>
                <a:uLnTx/>
                <a:uFillTx/>
                <a:latin typeface="Calibri"/>
                <a:ea typeface="Arial" pitchFamily="34" charset="0"/>
                <a:cs typeface="Times New Roman" pitchFamily="18" charset="0"/>
              </a:endParaRPr>
            </a:p>
          </p:txBody>
        </p:sp>
        <p:sp>
          <p:nvSpPr>
            <p:cNvPr id="91" name="Rectangle 90"/>
            <p:cNvSpPr/>
            <p:nvPr/>
          </p:nvSpPr>
          <p:spPr>
            <a:xfrm>
              <a:off x="5976629" y="3624356"/>
              <a:ext cx="1441753"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Calibri"/>
                  <a:ea typeface="+mn-ea"/>
                  <a:cs typeface="Times New Roman" pitchFamily="18" charset="0"/>
                </a:rPr>
                <a:t>Foncier Rural</a:t>
              </a:r>
            </a:p>
          </p:txBody>
        </p:sp>
      </p:grpSp>
      <p:grpSp>
        <p:nvGrpSpPr>
          <p:cNvPr id="2052" name="Groupe 2051"/>
          <p:cNvGrpSpPr/>
          <p:nvPr/>
        </p:nvGrpSpPr>
        <p:grpSpPr>
          <a:xfrm>
            <a:off x="9054940" y="5245413"/>
            <a:ext cx="1517694" cy="770821"/>
            <a:chOff x="7530940" y="3281551"/>
            <a:chExt cx="1517694" cy="770821"/>
          </a:xfrm>
        </p:grpSpPr>
        <p:sp>
          <p:nvSpPr>
            <p:cNvPr id="86" name="Rectangle à coins arrondis 85"/>
            <p:cNvSpPr/>
            <p:nvPr/>
          </p:nvSpPr>
          <p:spPr>
            <a:xfrm>
              <a:off x="7536634" y="3523172"/>
              <a:ext cx="1512000" cy="5292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89" name="Rectangle 88"/>
            <p:cNvSpPr/>
            <p:nvPr/>
          </p:nvSpPr>
          <p:spPr>
            <a:xfrm>
              <a:off x="7530940" y="3281551"/>
              <a:ext cx="820802"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a:ln>
                    <a:noFill/>
                  </a:ln>
                  <a:solidFill>
                    <a:srgbClr val="C00000"/>
                  </a:solidFill>
                  <a:effectLst/>
                  <a:uLnTx/>
                  <a:uFillTx/>
                  <a:latin typeface="Calibri"/>
                  <a:ea typeface="Arial" pitchFamily="34" charset="0"/>
                  <a:cs typeface="Times New Roman" pitchFamily="18" charset="0"/>
                </a:rPr>
                <a:t>Activité  3</a:t>
              </a:r>
              <a:endParaRPr kumimoji="0" lang="fr-FR" sz="1200" b="1" i="0" u="none" strike="noStrike" kern="1200" cap="none" spc="0" normalizeH="0" baseline="0" noProof="0" dirty="0">
                <a:ln>
                  <a:noFill/>
                </a:ln>
                <a:solidFill>
                  <a:srgbClr val="C00000"/>
                </a:solidFill>
                <a:effectLst/>
                <a:uLnTx/>
                <a:uFillTx/>
                <a:latin typeface="Calibri"/>
                <a:ea typeface="Arial" pitchFamily="34" charset="0"/>
                <a:cs typeface="Times New Roman" pitchFamily="18" charset="0"/>
              </a:endParaRPr>
            </a:p>
          </p:txBody>
        </p:sp>
        <p:sp>
          <p:nvSpPr>
            <p:cNvPr id="92" name="Rectangle 91"/>
            <p:cNvSpPr/>
            <p:nvPr/>
          </p:nvSpPr>
          <p:spPr>
            <a:xfrm>
              <a:off x="7571757" y="3511871"/>
              <a:ext cx="1441753"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Calibri"/>
                  <a:ea typeface="+mn-ea"/>
                  <a:cs typeface="Times New Roman" pitchFamily="18" charset="0"/>
                </a:rPr>
                <a:t>Foncier Industriel</a:t>
              </a:r>
            </a:p>
          </p:txBody>
        </p:sp>
      </p:grpSp>
      <p:pic>
        <p:nvPicPr>
          <p:cNvPr id="1026" name="Picture 2" descr="Résultat de recherche d'images pour &quot;puzzle&quo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26608" y="4978579"/>
            <a:ext cx="1458877" cy="1517526"/>
          </a:xfrm>
          <a:prstGeom prst="rect">
            <a:avLst/>
          </a:prstGeom>
          <a:noFill/>
          <a:scene3d>
            <a:camera prst="obliqueBottomRight"/>
            <a:lightRig rig="threePt" dir="t"/>
          </a:scene3d>
          <a:extLst>
            <a:ext uri="{909E8E84-426E-40DD-AFC4-6F175D3DCCD1}">
              <a14:hiddenFill xmlns:a14="http://schemas.microsoft.com/office/drawing/2010/main">
                <a:solidFill>
                  <a:srgbClr val="FFFFFF"/>
                </a:solidFill>
              </a14:hiddenFill>
            </a:ext>
          </a:extLst>
        </p:spPr>
      </p:pic>
      <p:sp>
        <p:nvSpPr>
          <p:cNvPr id="50" name="Rectangle 49"/>
          <p:cNvSpPr/>
          <p:nvPr/>
        </p:nvSpPr>
        <p:spPr>
          <a:xfrm>
            <a:off x="479" y="-713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prstClr val="white"/>
                </a:solidFill>
                <a:effectLst/>
                <a:uLnTx/>
                <a:uFillTx/>
                <a:latin typeface="Calibri"/>
                <a:ea typeface="+mn-ea"/>
                <a:cs typeface="+mn-cs"/>
              </a:rPr>
              <a:t>1. Contexte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FFC000"/>
                </a:solidFill>
                <a:effectLst/>
                <a:uLnTx/>
                <a:uFillTx/>
                <a:latin typeface="Calibri"/>
                <a:ea typeface="+mn-ea"/>
                <a:cs typeface="+mn-cs"/>
              </a:rPr>
              <a:t>1.1 Rappel sur le Compact II</a:t>
            </a:r>
          </a:p>
        </p:txBody>
      </p:sp>
    </p:spTree>
    <p:extLst>
      <p:ext uri="{BB962C8B-B14F-4D97-AF65-F5344CB8AC3E}">
        <p14:creationId xmlns:p14="http://schemas.microsoft.com/office/powerpoint/2010/main" val="15564234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5"/>
          <p:cNvSpPr txBox="1"/>
          <p:nvPr/>
        </p:nvSpPr>
        <p:spPr>
          <a:xfrm>
            <a:off x="2986748" y="2984300"/>
            <a:ext cx="2986670" cy="584775"/>
          </a:xfrm>
          <a:prstGeom prst="rect">
            <a:avLst/>
          </a:prstGeom>
          <a:noFill/>
        </p:spPr>
        <p:txBody>
          <a:bodyPr wrap="square" rtlCol="0">
            <a:spAutoFit/>
          </a:bodyPr>
          <a:lstStyle/>
          <a:p>
            <a:pPr marL="0" marR="0" lvl="0" indent="0" algn="just" defTabSz="914288"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Calibri"/>
                <a:ea typeface="+mn-ea"/>
                <a:cs typeface="+mn-cs"/>
              </a:rPr>
              <a:t>Mettre en place une FP tirée par la demande du secteur privé</a:t>
            </a:r>
          </a:p>
        </p:txBody>
      </p:sp>
      <p:sp>
        <p:nvSpPr>
          <p:cNvPr id="40" name="Shape 2604"/>
          <p:cNvSpPr/>
          <p:nvPr/>
        </p:nvSpPr>
        <p:spPr>
          <a:xfrm>
            <a:off x="5876667" y="2813948"/>
            <a:ext cx="302106" cy="170352"/>
          </a:xfrm>
          <a:custGeom>
            <a:avLst/>
            <a:gdLst/>
            <a:ahLst/>
            <a:cxnLst>
              <a:cxn ang="0">
                <a:pos x="wd2" y="hd2"/>
              </a:cxn>
              <a:cxn ang="5400000">
                <a:pos x="wd2" y="hd2"/>
              </a:cxn>
              <a:cxn ang="10800000">
                <a:pos x="wd2" y="hd2"/>
              </a:cxn>
              <a:cxn ang="16200000">
                <a:pos x="wd2" y="hd2"/>
              </a:cxn>
            </a:cxnLst>
            <a:rect l="0" t="0" r="r" b="b"/>
            <a:pathLst>
              <a:path w="21600" h="21600" extrusionOk="0">
                <a:moveTo>
                  <a:pt x="20618" y="9600"/>
                </a:moveTo>
                <a:lnTo>
                  <a:pt x="17673" y="9600"/>
                </a:lnTo>
                <a:lnTo>
                  <a:pt x="17673" y="8400"/>
                </a:lnTo>
                <a:cubicBezTo>
                  <a:pt x="17673" y="7738"/>
                  <a:pt x="17233" y="7200"/>
                  <a:pt x="16691" y="7200"/>
                </a:cubicBezTo>
                <a:lnTo>
                  <a:pt x="14727" y="7200"/>
                </a:lnTo>
                <a:cubicBezTo>
                  <a:pt x="14186" y="7200"/>
                  <a:pt x="13745" y="7738"/>
                  <a:pt x="13745" y="8400"/>
                </a:cubicBezTo>
                <a:lnTo>
                  <a:pt x="13745" y="9600"/>
                </a:lnTo>
                <a:lnTo>
                  <a:pt x="7855" y="9600"/>
                </a:lnTo>
                <a:lnTo>
                  <a:pt x="7855" y="8400"/>
                </a:lnTo>
                <a:cubicBezTo>
                  <a:pt x="7855" y="7738"/>
                  <a:pt x="7414" y="7200"/>
                  <a:pt x="6873" y="7200"/>
                </a:cubicBezTo>
                <a:lnTo>
                  <a:pt x="4909" y="7200"/>
                </a:lnTo>
                <a:cubicBezTo>
                  <a:pt x="4367" y="7200"/>
                  <a:pt x="3927" y="7738"/>
                  <a:pt x="3927" y="8400"/>
                </a:cubicBezTo>
                <a:lnTo>
                  <a:pt x="3927" y="9600"/>
                </a:lnTo>
                <a:lnTo>
                  <a:pt x="982" y="9600"/>
                </a:lnTo>
                <a:lnTo>
                  <a:pt x="982" y="3601"/>
                </a:lnTo>
                <a:lnTo>
                  <a:pt x="20618" y="3601"/>
                </a:lnTo>
                <a:cubicBezTo>
                  <a:pt x="20618" y="3601"/>
                  <a:pt x="20618" y="9600"/>
                  <a:pt x="20618" y="9600"/>
                </a:cubicBezTo>
                <a:close/>
                <a:moveTo>
                  <a:pt x="14727" y="8400"/>
                </a:moveTo>
                <a:lnTo>
                  <a:pt x="16691" y="8400"/>
                </a:lnTo>
                <a:lnTo>
                  <a:pt x="16691" y="12001"/>
                </a:lnTo>
                <a:lnTo>
                  <a:pt x="14727" y="12001"/>
                </a:lnTo>
                <a:cubicBezTo>
                  <a:pt x="14727" y="12001"/>
                  <a:pt x="14727" y="8400"/>
                  <a:pt x="14727" y="8400"/>
                </a:cubicBezTo>
                <a:close/>
                <a:moveTo>
                  <a:pt x="4909" y="8400"/>
                </a:moveTo>
                <a:lnTo>
                  <a:pt x="6873" y="8400"/>
                </a:lnTo>
                <a:lnTo>
                  <a:pt x="6873" y="12001"/>
                </a:lnTo>
                <a:lnTo>
                  <a:pt x="4909" y="12001"/>
                </a:lnTo>
                <a:cubicBezTo>
                  <a:pt x="4909" y="12001"/>
                  <a:pt x="4909" y="8400"/>
                  <a:pt x="4909" y="8400"/>
                </a:cubicBezTo>
                <a:close/>
                <a:moveTo>
                  <a:pt x="19636" y="20400"/>
                </a:moveTo>
                <a:lnTo>
                  <a:pt x="1964" y="20400"/>
                </a:lnTo>
                <a:lnTo>
                  <a:pt x="1964" y="10800"/>
                </a:lnTo>
                <a:lnTo>
                  <a:pt x="3927" y="10800"/>
                </a:lnTo>
                <a:lnTo>
                  <a:pt x="3927" y="12001"/>
                </a:lnTo>
                <a:cubicBezTo>
                  <a:pt x="3927" y="12662"/>
                  <a:pt x="4367" y="13200"/>
                  <a:pt x="4909" y="13200"/>
                </a:cubicBezTo>
                <a:lnTo>
                  <a:pt x="6873" y="13200"/>
                </a:lnTo>
                <a:cubicBezTo>
                  <a:pt x="7414" y="13200"/>
                  <a:pt x="7855" y="12662"/>
                  <a:pt x="7855" y="12001"/>
                </a:cubicBezTo>
                <a:lnTo>
                  <a:pt x="7855" y="10800"/>
                </a:lnTo>
                <a:lnTo>
                  <a:pt x="13745" y="10800"/>
                </a:lnTo>
                <a:lnTo>
                  <a:pt x="13745" y="12001"/>
                </a:lnTo>
                <a:cubicBezTo>
                  <a:pt x="13745" y="12662"/>
                  <a:pt x="14186" y="13200"/>
                  <a:pt x="14727" y="13200"/>
                </a:cubicBezTo>
                <a:lnTo>
                  <a:pt x="16691" y="13200"/>
                </a:lnTo>
                <a:cubicBezTo>
                  <a:pt x="17233" y="13200"/>
                  <a:pt x="17673" y="12662"/>
                  <a:pt x="17673" y="12001"/>
                </a:cubicBezTo>
                <a:lnTo>
                  <a:pt x="17673" y="10800"/>
                </a:lnTo>
                <a:lnTo>
                  <a:pt x="19636" y="10800"/>
                </a:lnTo>
                <a:cubicBezTo>
                  <a:pt x="19636" y="10800"/>
                  <a:pt x="19636" y="20400"/>
                  <a:pt x="19636" y="20400"/>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40" y="2400"/>
                  <a:pt x="0" y="2938"/>
                  <a:pt x="0" y="3601"/>
                </a:cubicBezTo>
                <a:lnTo>
                  <a:pt x="0" y="9600"/>
                </a:lnTo>
                <a:cubicBezTo>
                  <a:pt x="0" y="10262"/>
                  <a:pt x="440" y="10800"/>
                  <a:pt x="982" y="10800"/>
                </a:cubicBezTo>
                <a:lnTo>
                  <a:pt x="982" y="20400"/>
                </a:lnTo>
                <a:cubicBezTo>
                  <a:pt x="982" y="21062"/>
                  <a:pt x="1422" y="21600"/>
                  <a:pt x="1964" y="21600"/>
                </a:cubicBezTo>
                <a:lnTo>
                  <a:pt x="19636" y="21600"/>
                </a:lnTo>
                <a:cubicBezTo>
                  <a:pt x="20178" y="21600"/>
                  <a:pt x="20618" y="21062"/>
                  <a:pt x="20618" y="20400"/>
                </a:cubicBezTo>
                <a:lnTo>
                  <a:pt x="20618" y="10800"/>
                </a:lnTo>
                <a:cubicBezTo>
                  <a:pt x="21160" y="10800"/>
                  <a:pt x="21600" y="10262"/>
                  <a:pt x="21600" y="9600"/>
                </a:cubicBezTo>
                <a:lnTo>
                  <a:pt x="21600" y="3601"/>
                </a:lnTo>
                <a:cubicBezTo>
                  <a:pt x="21600" y="2938"/>
                  <a:pt x="21160" y="2400"/>
                  <a:pt x="20618" y="2400"/>
                </a:cubicBezTo>
              </a:path>
            </a:pathLst>
          </a:custGeom>
          <a:solidFill>
            <a:schemeClr val="bg1"/>
          </a:solidFill>
          <a:ln w="12700">
            <a:miter lim="400000"/>
          </a:ln>
        </p:spPr>
        <p:txBody>
          <a:bodyPr lIns="19045" tIns="19045" rIns="19045" bIns="19045" anchor="ctr"/>
          <a:lstStyle/>
          <a:p>
            <a:pPr marL="0" marR="0" lvl="0" indent="0" algn="l" defTabSz="228515"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Gill Sans"/>
              <a:cs typeface="Gill Sans"/>
              <a:sym typeface="Gill Sans"/>
            </a:endParaRPr>
          </a:p>
        </p:txBody>
      </p:sp>
      <p:pic>
        <p:nvPicPr>
          <p:cNvPr id="52" name="Image 51"/>
          <p:cNvPicPr>
            <a:picLocks noChangeAspect="1"/>
          </p:cNvPicPr>
          <p:nvPr/>
        </p:nvPicPr>
        <p:blipFill rotWithShape="1">
          <a:blip r:embed="rId2"/>
          <a:srcRect l="5818" t="8398" r="79661" b="79297"/>
          <a:stretch/>
        </p:blipFill>
        <p:spPr>
          <a:xfrm>
            <a:off x="323173" y="2079881"/>
            <a:ext cx="1884268" cy="2727464"/>
          </a:xfrm>
          <a:prstGeom prst="rect">
            <a:avLst/>
          </a:prstGeom>
        </p:spPr>
      </p:pic>
      <p:sp>
        <p:nvSpPr>
          <p:cNvPr id="57" name="Shape 1203"/>
          <p:cNvSpPr/>
          <p:nvPr/>
        </p:nvSpPr>
        <p:spPr>
          <a:xfrm rot="16200000">
            <a:off x="2289867" y="3135431"/>
            <a:ext cx="762594" cy="6311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17280"/>
                </a:lnTo>
                <a:lnTo>
                  <a:pt x="10800" y="21600"/>
                </a:lnTo>
                <a:lnTo>
                  <a:pt x="0" y="17280"/>
                </a:lnTo>
                <a:close/>
              </a:path>
            </a:pathLst>
          </a:custGeom>
          <a:solidFill>
            <a:srgbClr val="002060"/>
          </a:solidFill>
          <a:ln w="12700" cap="flat">
            <a:noFill/>
            <a:miter lim="400000"/>
          </a:ln>
          <a:effectLst/>
        </p:spPr>
        <p:txBody>
          <a:bodyPr wrap="square" lIns="45717" tIns="45717" rIns="45717" bIns="45717" numCol="1" anchor="ctr">
            <a:noAutofit/>
          </a:bodyPr>
          <a:lstStyle/>
          <a:p>
            <a:pPr marL="0" marR="0" lvl="0" indent="0" algn="ctr" defTabSz="914288" rtl="0" eaLnBrk="1" fontAlgn="auto" latinLnBrk="0" hangingPunct="1">
              <a:lnSpc>
                <a:spcPct val="100000"/>
              </a:lnSpc>
              <a:spcBef>
                <a:spcPts val="0"/>
              </a:spcBef>
              <a:spcAft>
                <a:spcPts val="0"/>
              </a:spcAft>
              <a:buClrTx/>
              <a:buSzTx/>
              <a:buFontTx/>
              <a:buNone/>
              <a:tabLst/>
              <a:defRPr sz="2800" b="1">
                <a:solidFill>
                  <a:srgbClr val="1F4E79"/>
                </a:solidFill>
                <a:latin typeface="Helvetica"/>
                <a:ea typeface="Helvetica"/>
                <a:cs typeface="Helvetica"/>
                <a:sym typeface="Helvetica"/>
              </a:defRPr>
            </a:pPr>
            <a:endParaRPr kumimoji="0" sz="2800" b="1" i="0" u="none" strike="noStrike" kern="1200" cap="none" spc="0" normalizeH="0" baseline="0" noProof="0">
              <a:ln>
                <a:noFill/>
              </a:ln>
              <a:solidFill>
                <a:srgbClr val="1F4E79"/>
              </a:solidFill>
              <a:effectLst/>
              <a:uLnTx/>
              <a:uFillTx/>
              <a:latin typeface="Helvetica"/>
              <a:ea typeface="Helvetica"/>
              <a:cs typeface="Helvetica"/>
              <a:sym typeface="Helvetica"/>
            </a:endParaRPr>
          </a:p>
        </p:txBody>
      </p:sp>
      <p:pic>
        <p:nvPicPr>
          <p:cNvPr id="27" name="Picture 2" descr="Résultat de recherche d'images pour &quot;stratégie nationale de la formation professionnelle 2021&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9892" y="2079881"/>
            <a:ext cx="1912922" cy="2727464"/>
          </a:xfrm>
          <a:prstGeom prst="rect">
            <a:avLst/>
          </a:prstGeom>
          <a:noFill/>
          <a:extLst>
            <a:ext uri="{909E8E84-426E-40DD-AFC4-6F175D3DCCD1}">
              <a14:hiddenFill xmlns:a14="http://schemas.microsoft.com/office/drawing/2010/main">
                <a:solidFill>
                  <a:srgbClr val="FFFFFF"/>
                </a:solidFill>
              </a14:hiddenFill>
            </a:ext>
          </a:extLst>
        </p:spPr>
      </p:pic>
      <p:sp>
        <p:nvSpPr>
          <p:cNvPr id="19" name="ZoneTexte 18"/>
          <p:cNvSpPr txBox="1"/>
          <p:nvPr/>
        </p:nvSpPr>
        <p:spPr>
          <a:xfrm>
            <a:off x="6329892" y="1337305"/>
            <a:ext cx="5483431" cy="369332"/>
          </a:xfrm>
          <a:prstGeom prst="rect">
            <a:avLst/>
          </a:prstGeom>
          <a:solidFill>
            <a:srgbClr val="002060"/>
          </a:solidFill>
        </p:spPr>
        <p:txBody>
          <a:bodyPr wrap="square" rtlCol="0">
            <a:spAutoFit/>
          </a:bodyPr>
          <a:lstStyle>
            <a:defPPr>
              <a:defRPr lang="fr-FR"/>
            </a:defPPr>
            <a:lvl1pPr>
              <a:defRPr sz="1985" b="1">
                <a:solidFill>
                  <a:schemeClr val="bg1"/>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white"/>
                </a:solidFill>
                <a:effectLst/>
                <a:uLnTx/>
                <a:uFillTx/>
                <a:latin typeface="Calibri"/>
                <a:ea typeface="+mn-ea"/>
                <a:cs typeface="+mn-cs"/>
              </a:rPr>
              <a:t>Niveau stratégique</a:t>
            </a:r>
          </a:p>
        </p:txBody>
      </p:sp>
      <p:sp>
        <p:nvSpPr>
          <p:cNvPr id="62" name="ZoneTexte 61"/>
          <p:cNvSpPr txBox="1"/>
          <p:nvPr/>
        </p:nvSpPr>
        <p:spPr>
          <a:xfrm>
            <a:off x="325648" y="1337305"/>
            <a:ext cx="5647770" cy="369332"/>
          </a:xfrm>
          <a:prstGeom prst="rect">
            <a:avLst/>
          </a:prstGeom>
          <a:solidFill>
            <a:srgbClr val="002060"/>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white"/>
                </a:solidFill>
                <a:effectLst/>
                <a:uLnTx/>
                <a:uFillTx/>
                <a:latin typeface="Calibri"/>
                <a:ea typeface="+mn-ea"/>
                <a:cs typeface="+mn-cs"/>
              </a:rPr>
              <a:t>Niveau opérationnel</a:t>
            </a:r>
          </a:p>
        </p:txBody>
      </p:sp>
      <p:sp>
        <p:nvSpPr>
          <p:cNvPr id="41" name="TextBox 35"/>
          <p:cNvSpPr txBox="1"/>
          <p:nvPr/>
        </p:nvSpPr>
        <p:spPr>
          <a:xfrm>
            <a:off x="8939341" y="2906927"/>
            <a:ext cx="2873982" cy="584775"/>
          </a:xfrm>
          <a:prstGeom prst="rect">
            <a:avLst/>
          </a:prstGeom>
          <a:noFill/>
        </p:spPr>
        <p:txBody>
          <a:bodyPr wrap="square" rtlCol="0">
            <a:spAutoFit/>
          </a:bodyPr>
          <a:lstStyle/>
          <a:p>
            <a:pPr marL="0" marR="0" lvl="0" indent="0" algn="just" defTabSz="914288"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Calibri"/>
                <a:ea typeface="+mn-ea"/>
                <a:cs typeface="+mn-cs"/>
              </a:rPr>
              <a:t>Renforcer les capacités du SFP et améliorer sa gouvernance </a:t>
            </a:r>
          </a:p>
        </p:txBody>
      </p:sp>
      <p:sp>
        <p:nvSpPr>
          <p:cNvPr id="55" name="Rectangle 54"/>
          <p:cNvSpPr/>
          <p:nvPr/>
        </p:nvSpPr>
        <p:spPr>
          <a:xfrm>
            <a:off x="481" y="136"/>
            <a:ext cx="12191041" cy="63264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fr-FR" sz="2400" b="1" i="0" u="none" strike="noStrike" kern="1200" cap="none" spc="0" normalizeH="0" baseline="0" noProof="0" dirty="0">
                <a:ln>
                  <a:noFill/>
                </a:ln>
                <a:solidFill>
                  <a:prstClr val="white"/>
                </a:solidFill>
                <a:effectLst/>
                <a:uLnTx/>
                <a:uFillTx/>
                <a:latin typeface="Calibri"/>
                <a:ea typeface="+mn-ea"/>
                <a:cs typeface="Sakkal Majalla" panose="02000000000000000000" pitchFamily="2" charset="-78"/>
              </a:rPr>
              <a:t>Activité « Formation professionnelle »</a:t>
            </a:r>
          </a:p>
        </p:txBody>
      </p:sp>
      <p:sp>
        <p:nvSpPr>
          <p:cNvPr id="30" name="Shape 2554"/>
          <p:cNvSpPr/>
          <p:nvPr/>
        </p:nvSpPr>
        <p:spPr>
          <a:xfrm>
            <a:off x="5744239" y="4901242"/>
            <a:ext cx="370777" cy="337071"/>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chemeClr val="bg1"/>
          </a:solidFill>
          <a:ln w="12700">
            <a:miter lim="400000"/>
          </a:ln>
        </p:spPr>
        <p:txBody>
          <a:bodyPr lIns="19045" tIns="19045" rIns="19045" bIns="19045" anchor="ctr"/>
          <a:lstStyle/>
          <a:p>
            <a:pPr marL="0" marR="0" lvl="0" indent="0" algn="l" defTabSz="228515"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15" name="Shape 1203"/>
          <p:cNvSpPr/>
          <p:nvPr/>
        </p:nvSpPr>
        <p:spPr>
          <a:xfrm rot="16200000">
            <a:off x="8245134" y="2948024"/>
            <a:ext cx="762594" cy="6311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17280"/>
                </a:lnTo>
                <a:lnTo>
                  <a:pt x="10800" y="21600"/>
                </a:lnTo>
                <a:lnTo>
                  <a:pt x="0" y="17280"/>
                </a:lnTo>
                <a:close/>
              </a:path>
            </a:pathLst>
          </a:custGeom>
          <a:solidFill>
            <a:srgbClr val="002060"/>
          </a:solidFill>
          <a:ln w="12700" cap="flat">
            <a:noFill/>
            <a:miter lim="400000"/>
          </a:ln>
          <a:effectLst/>
        </p:spPr>
        <p:txBody>
          <a:bodyPr wrap="square" lIns="45717" tIns="45717" rIns="45717" bIns="45717" numCol="1" anchor="ctr">
            <a:noAutofit/>
          </a:bodyPr>
          <a:lstStyle/>
          <a:p>
            <a:pPr marL="0" marR="0" lvl="0" indent="0" algn="ctr" defTabSz="914288" rtl="0" eaLnBrk="1" fontAlgn="auto" latinLnBrk="0" hangingPunct="1">
              <a:lnSpc>
                <a:spcPct val="100000"/>
              </a:lnSpc>
              <a:spcBef>
                <a:spcPts val="0"/>
              </a:spcBef>
              <a:spcAft>
                <a:spcPts val="0"/>
              </a:spcAft>
              <a:buClrTx/>
              <a:buSzTx/>
              <a:buFontTx/>
              <a:buNone/>
              <a:tabLst/>
              <a:defRPr sz="2800" b="1">
                <a:solidFill>
                  <a:srgbClr val="1F4E79"/>
                </a:solidFill>
                <a:latin typeface="Helvetica"/>
                <a:ea typeface="Helvetica"/>
                <a:cs typeface="Helvetica"/>
                <a:sym typeface="Helvetica"/>
              </a:defRPr>
            </a:pPr>
            <a:endParaRPr kumimoji="0" sz="2800" b="1" i="0" u="none" strike="noStrike" kern="1200" cap="none" spc="0" normalizeH="0" baseline="0" noProof="0">
              <a:ln>
                <a:noFill/>
              </a:ln>
              <a:solidFill>
                <a:srgbClr val="1F4E79"/>
              </a:solidFill>
              <a:effectLst/>
              <a:uLnTx/>
              <a:uFillTx/>
              <a:latin typeface="Helvetica"/>
              <a:ea typeface="Helvetica"/>
              <a:cs typeface="Helvetica"/>
              <a:sym typeface="Helvetica"/>
            </a:endParaRPr>
          </a:p>
        </p:txBody>
      </p:sp>
    </p:spTree>
    <p:extLst>
      <p:ext uri="{BB962C8B-B14F-4D97-AF65-F5344CB8AC3E}">
        <p14:creationId xmlns:p14="http://schemas.microsoft.com/office/powerpoint/2010/main" val="15465008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Résultat de recherche d'images pour &quot;stratégie nationale de la formation professionnelle 2021&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 y="2150854"/>
            <a:ext cx="2185112" cy="3298191"/>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1081443" y="1400120"/>
            <a:ext cx="10760707" cy="369332"/>
          </a:xfrm>
          <a:prstGeom prst="rect">
            <a:avLst/>
          </a:prstGeom>
          <a:solidFill>
            <a:schemeClr val="accent4">
              <a:lumMod val="40000"/>
              <a:lumOff val="60000"/>
            </a:schemeClr>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black"/>
                </a:solidFill>
                <a:effectLst/>
                <a:uLnTx/>
                <a:uFillTx/>
                <a:latin typeface="Calibri"/>
                <a:ea typeface="+mn-ea"/>
                <a:cs typeface="+mn-cs"/>
              </a:rPr>
              <a:t>Appui à l’opérationnalisation de la réforme de la formation professionnelle</a:t>
            </a:r>
          </a:p>
        </p:txBody>
      </p:sp>
      <p:sp>
        <p:nvSpPr>
          <p:cNvPr id="13" name="Oval 17"/>
          <p:cNvSpPr/>
          <p:nvPr/>
        </p:nvSpPr>
        <p:spPr>
          <a:xfrm>
            <a:off x="247190" y="1229307"/>
            <a:ext cx="801130" cy="710946"/>
          </a:xfrm>
          <a:prstGeom prst="ellipse">
            <a:avLst/>
          </a:prstGeom>
          <a:solidFill>
            <a:srgbClr val="DBD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5" name="Oval 2"/>
          <p:cNvSpPr/>
          <p:nvPr/>
        </p:nvSpPr>
        <p:spPr>
          <a:xfrm>
            <a:off x="311646" y="1286507"/>
            <a:ext cx="672219" cy="5965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6" name="Shape 2587"/>
          <p:cNvSpPr/>
          <p:nvPr/>
        </p:nvSpPr>
        <p:spPr>
          <a:xfrm>
            <a:off x="473045" y="1500024"/>
            <a:ext cx="281194" cy="249540"/>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19045" tIns="19045" rIns="19045" bIns="19045" anchor="ctr"/>
          <a:lstStyle/>
          <a:p>
            <a:pPr marL="0" marR="0" lvl="0" indent="0" algn="l" defTabSz="228515"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17" name="Freeform 6"/>
          <p:cNvSpPr/>
          <p:nvPr/>
        </p:nvSpPr>
        <p:spPr>
          <a:xfrm>
            <a:off x="7613288" y="2198748"/>
            <a:ext cx="1507789" cy="370046"/>
          </a:xfrm>
          <a:custGeom>
            <a:avLst/>
            <a:gdLst>
              <a:gd name="connsiteX0" fmla="*/ 0 w 2335546"/>
              <a:gd name="connsiteY0" fmla="*/ 0 h 370061"/>
              <a:gd name="connsiteX1" fmla="*/ 2335546 w 2335546"/>
              <a:gd name="connsiteY1" fmla="*/ 0 h 370061"/>
              <a:gd name="connsiteX2" fmla="*/ 2141431 w 2335546"/>
              <a:gd name="connsiteY2" fmla="*/ 370061 h 370061"/>
              <a:gd name="connsiteX3" fmla="*/ 370061 w 2335546"/>
              <a:gd name="connsiteY3" fmla="*/ 370061 h 370061"/>
            </a:gdLst>
            <a:ahLst/>
            <a:cxnLst>
              <a:cxn ang="0">
                <a:pos x="connsiteX0" y="connsiteY0"/>
              </a:cxn>
              <a:cxn ang="0">
                <a:pos x="connsiteX1" y="connsiteY1"/>
              </a:cxn>
              <a:cxn ang="0">
                <a:pos x="connsiteX2" y="connsiteY2"/>
              </a:cxn>
              <a:cxn ang="0">
                <a:pos x="connsiteX3" y="connsiteY3"/>
              </a:cxn>
            </a:cxnLst>
            <a:rect l="l" t="t" r="r" b="b"/>
            <a:pathLst>
              <a:path w="2335546" h="370061">
                <a:moveTo>
                  <a:pt x="0" y="0"/>
                </a:moveTo>
                <a:lnTo>
                  <a:pt x="2335546" y="0"/>
                </a:lnTo>
                <a:lnTo>
                  <a:pt x="2141431" y="370061"/>
                </a:lnTo>
                <a:lnTo>
                  <a:pt x="370061" y="370061"/>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white"/>
              </a:solidFill>
              <a:effectLst/>
              <a:uLnTx/>
              <a:uFillTx/>
              <a:latin typeface="Calibri"/>
              <a:ea typeface="+mn-ea"/>
              <a:cs typeface="+mn-cs"/>
            </a:endParaRPr>
          </a:p>
        </p:txBody>
      </p:sp>
      <p:sp>
        <p:nvSpPr>
          <p:cNvPr id="18" name="Freeform 9"/>
          <p:cNvSpPr/>
          <p:nvPr/>
        </p:nvSpPr>
        <p:spPr>
          <a:xfrm>
            <a:off x="5931047" y="2170302"/>
            <a:ext cx="1535579" cy="370046"/>
          </a:xfrm>
          <a:custGeom>
            <a:avLst/>
            <a:gdLst>
              <a:gd name="connsiteX0" fmla="*/ 0 w 2270850"/>
              <a:gd name="connsiteY0" fmla="*/ 0 h 370061"/>
              <a:gd name="connsiteX1" fmla="*/ 2270850 w 2270850"/>
              <a:gd name="connsiteY1" fmla="*/ 0 h 370061"/>
              <a:gd name="connsiteX2" fmla="*/ 2033193 w 2270850"/>
              <a:gd name="connsiteY2" fmla="*/ 370061 h 370061"/>
              <a:gd name="connsiteX3" fmla="*/ 370061 w 2270850"/>
              <a:gd name="connsiteY3" fmla="*/ 370061 h 370061"/>
            </a:gdLst>
            <a:ahLst/>
            <a:cxnLst>
              <a:cxn ang="0">
                <a:pos x="connsiteX0" y="connsiteY0"/>
              </a:cxn>
              <a:cxn ang="0">
                <a:pos x="connsiteX1" y="connsiteY1"/>
              </a:cxn>
              <a:cxn ang="0">
                <a:pos x="connsiteX2" y="connsiteY2"/>
              </a:cxn>
              <a:cxn ang="0">
                <a:pos x="connsiteX3" y="connsiteY3"/>
              </a:cxn>
            </a:cxnLst>
            <a:rect l="l" t="t" r="r" b="b"/>
            <a:pathLst>
              <a:path w="2270850" h="370061">
                <a:moveTo>
                  <a:pt x="0" y="0"/>
                </a:moveTo>
                <a:lnTo>
                  <a:pt x="2270850" y="0"/>
                </a:lnTo>
                <a:lnTo>
                  <a:pt x="2033193" y="370061"/>
                </a:lnTo>
                <a:lnTo>
                  <a:pt x="370061" y="37006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white"/>
              </a:solidFill>
              <a:effectLst/>
              <a:uLnTx/>
              <a:uFillTx/>
              <a:latin typeface="Calibri"/>
              <a:ea typeface="+mn-ea"/>
              <a:cs typeface="+mn-cs"/>
            </a:endParaRPr>
          </a:p>
        </p:txBody>
      </p:sp>
      <p:sp>
        <p:nvSpPr>
          <p:cNvPr id="19" name="Freeform 12"/>
          <p:cNvSpPr/>
          <p:nvPr/>
        </p:nvSpPr>
        <p:spPr>
          <a:xfrm>
            <a:off x="4149959" y="2153029"/>
            <a:ext cx="1489194" cy="370046"/>
          </a:xfrm>
          <a:custGeom>
            <a:avLst/>
            <a:gdLst>
              <a:gd name="connsiteX0" fmla="*/ 11896 w 2309555"/>
              <a:gd name="connsiteY0" fmla="*/ 0 h 370061"/>
              <a:gd name="connsiteX1" fmla="*/ 2309555 w 2309555"/>
              <a:gd name="connsiteY1" fmla="*/ 0 h 370061"/>
              <a:gd name="connsiteX2" fmla="*/ 2071898 w 2309555"/>
              <a:gd name="connsiteY2" fmla="*/ 370061 h 370061"/>
              <a:gd name="connsiteX3" fmla="*/ 351536 w 2309555"/>
              <a:gd name="connsiteY3" fmla="*/ 370061 h 370061"/>
              <a:gd name="connsiteX4" fmla="*/ 0 w 2309555"/>
              <a:gd name="connsiteY4" fmla="*/ 18525 h 3700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9555" h="370061">
                <a:moveTo>
                  <a:pt x="11896" y="0"/>
                </a:moveTo>
                <a:lnTo>
                  <a:pt x="2309555" y="0"/>
                </a:lnTo>
                <a:lnTo>
                  <a:pt x="2071898" y="370061"/>
                </a:lnTo>
                <a:lnTo>
                  <a:pt x="351536" y="370061"/>
                </a:lnTo>
                <a:lnTo>
                  <a:pt x="0" y="1852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white"/>
              </a:solidFill>
              <a:effectLst/>
              <a:uLnTx/>
              <a:uFillTx/>
              <a:latin typeface="Calibri"/>
              <a:ea typeface="+mn-ea"/>
              <a:cs typeface="+mn-cs"/>
            </a:endParaRPr>
          </a:p>
        </p:txBody>
      </p:sp>
      <p:sp>
        <p:nvSpPr>
          <p:cNvPr id="20" name="Freeform 15"/>
          <p:cNvSpPr/>
          <p:nvPr/>
        </p:nvSpPr>
        <p:spPr>
          <a:xfrm>
            <a:off x="2225667" y="2140910"/>
            <a:ext cx="1692707" cy="370046"/>
          </a:xfrm>
          <a:custGeom>
            <a:avLst/>
            <a:gdLst>
              <a:gd name="connsiteX0" fmla="*/ 0 w 2279981"/>
              <a:gd name="connsiteY0" fmla="*/ 0 h 370061"/>
              <a:gd name="connsiteX1" fmla="*/ 2279981 w 2279981"/>
              <a:gd name="connsiteY1" fmla="*/ 0 h 370061"/>
              <a:gd name="connsiteX2" fmla="*/ 2042324 w 2279981"/>
              <a:gd name="connsiteY2" fmla="*/ 370061 h 370061"/>
              <a:gd name="connsiteX3" fmla="*/ 370061 w 2279981"/>
              <a:gd name="connsiteY3" fmla="*/ 370061 h 370061"/>
            </a:gdLst>
            <a:ahLst/>
            <a:cxnLst>
              <a:cxn ang="0">
                <a:pos x="connsiteX0" y="connsiteY0"/>
              </a:cxn>
              <a:cxn ang="0">
                <a:pos x="connsiteX1" y="connsiteY1"/>
              </a:cxn>
              <a:cxn ang="0">
                <a:pos x="connsiteX2" y="connsiteY2"/>
              </a:cxn>
              <a:cxn ang="0">
                <a:pos x="connsiteX3" y="connsiteY3"/>
              </a:cxn>
            </a:cxnLst>
            <a:rect l="l" t="t" r="r" b="b"/>
            <a:pathLst>
              <a:path w="2279981" h="370061">
                <a:moveTo>
                  <a:pt x="0" y="0"/>
                </a:moveTo>
                <a:lnTo>
                  <a:pt x="2279981" y="0"/>
                </a:lnTo>
                <a:lnTo>
                  <a:pt x="2042324" y="370061"/>
                </a:lnTo>
                <a:lnTo>
                  <a:pt x="370061" y="37006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white"/>
              </a:solidFill>
              <a:effectLst/>
              <a:uLnTx/>
              <a:uFillTx/>
              <a:latin typeface="Calibri"/>
              <a:ea typeface="+mn-ea"/>
              <a:cs typeface="+mn-cs"/>
            </a:endParaRPr>
          </a:p>
        </p:txBody>
      </p:sp>
      <p:cxnSp>
        <p:nvCxnSpPr>
          <p:cNvPr id="21" name="Straight Connector 19"/>
          <p:cNvCxnSpPr>
            <a:endCxn id="25" idx="2"/>
          </p:cNvCxnSpPr>
          <p:nvPr/>
        </p:nvCxnSpPr>
        <p:spPr>
          <a:xfrm>
            <a:off x="2231804" y="2177051"/>
            <a:ext cx="547056" cy="815117"/>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2" name="Straight Connector 20"/>
          <p:cNvCxnSpPr>
            <a:stCxn id="19" idx="0"/>
            <a:endCxn id="26" idx="2"/>
          </p:cNvCxnSpPr>
          <p:nvPr/>
        </p:nvCxnSpPr>
        <p:spPr>
          <a:xfrm>
            <a:off x="4157630" y="2153029"/>
            <a:ext cx="595100" cy="827359"/>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3" name="Straight Connector 21"/>
          <p:cNvCxnSpPr/>
          <p:nvPr/>
        </p:nvCxnSpPr>
        <p:spPr>
          <a:xfrm>
            <a:off x="6009280" y="2229075"/>
            <a:ext cx="584876" cy="726563"/>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4" name="Straight Connector 22"/>
          <p:cNvCxnSpPr/>
          <p:nvPr/>
        </p:nvCxnSpPr>
        <p:spPr>
          <a:xfrm>
            <a:off x="7664237" y="2200613"/>
            <a:ext cx="555735" cy="78348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25" name="Oval 43"/>
          <p:cNvSpPr/>
          <p:nvPr/>
        </p:nvSpPr>
        <p:spPr>
          <a:xfrm>
            <a:off x="2778860" y="2829013"/>
            <a:ext cx="308721" cy="32631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w="0"/>
                <a:solidFill>
                  <a:prstClr val="white"/>
                </a:solidFill>
                <a:effectLst>
                  <a:outerShdw blurRad="38100" dist="19050" dir="2700000" algn="tl" rotWithShape="0">
                    <a:prstClr val="black">
                      <a:alpha val="40000"/>
                    </a:prstClr>
                  </a:outerShdw>
                </a:effectLst>
                <a:uLnTx/>
                <a:uFillTx/>
                <a:latin typeface="Calibri"/>
                <a:ea typeface="+mn-ea"/>
                <a:cs typeface="+mn-cs"/>
              </a:rPr>
              <a:t>1</a:t>
            </a:r>
          </a:p>
        </p:txBody>
      </p:sp>
      <p:sp>
        <p:nvSpPr>
          <p:cNvPr id="26" name="Oval 44"/>
          <p:cNvSpPr/>
          <p:nvPr/>
        </p:nvSpPr>
        <p:spPr>
          <a:xfrm>
            <a:off x="4752730" y="2825051"/>
            <a:ext cx="334684" cy="3106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a:ea typeface="+mn-ea"/>
                <a:cs typeface="+mn-cs"/>
              </a:rPr>
              <a:t>2</a:t>
            </a:r>
          </a:p>
        </p:txBody>
      </p:sp>
      <p:sp>
        <p:nvSpPr>
          <p:cNvPr id="27" name="Oval 45"/>
          <p:cNvSpPr/>
          <p:nvPr/>
        </p:nvSpPr>
        <p:spPr>
          <a:xfrm>
            <a:off x="6423118" y="2854867"/>
            <a:ext cx="293330" cy="3004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a:ea typeface="+mn-ea"/>
                <a:cs typeface="+mn-cs"/>
              </a:rPr>
              <a:t>3</a:t>
            </a:r>
          </a:p>
        </p:txBody>
      </p:sp>
      <p:sp>
        <p:nvSpPr>
          <p:cNvPr id="28" name="Oval 46"/>
          <p:cNvSpPr/>
          <p:nvPr/>
        </p:nvSpPr>
        <p:spPr>
          <a:xfrm>
            <a:off x="8074317" y="2854867"/>
            <a:ext cx="286615" cy="28085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a:ea typeface="+mn-ea"/>
                <a:cs typeface="+mn-cs"/>
              </a:rPr>
              <a:t>4</a:t>
            </a:r>
          </a:p>
        </p:txBody>
      </p:sp>
      <p:sp>
        <p:nvSpPr>
          <p:cNvPr id="29" name="Rectangle 28"/>
          <p:cNvSpPr/>
          <p:nvPr/>
        </p:nvSpPr>
        <p:spPr>
          <a:xfrm>
            <a:off x="3055611" y="2829013"/>
            <a:ext cx="1648302" cy="138499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42BA97">
                    <a:lumMod val="50000"/>
                  </a:srgbClr>
                </a:solidFill>
                <a:effectLst/>
                <a:uLnTx/>
                <a:uFillTx/>
                <a:latin typeface="Calibri"/>
                <a:ea typeface="+mn-ea"/>
                <a:cs typeface="+mn-cs"/>
              </a:rPr>
              <a:t>Accompagnement à l’élaboration et à la mise en œuvre du </a:t>
            </a:r>
            <a:r>
              <a:rPr kumimoji="0" lang="fr-FR" sz="1400" b="1" i="0" u="none" strike="noStrike" kern="1200" cap="none" spc="0" normalizeH="0" baseline="0" noProof="0" dirty="0">
                <a:ln>
                  <a:noFill/>
                </a:ln>
                <a:solidFill>
                  <a:srgbClr val="42BA97">
                    <a:lumMod val="50000"/>
                  </a:srgbClr>
                </a:solidFill>
                <a:effectLst/>
                <a:uLnTx/>
                <a:uFillTx/>
                <a:latin typeface="Calibri"/>
                <a:ea typeface="+mn-ea"/>
                <a:cs typeface="+mn-cs"/>
              </a:rPr>
              <a:t>cadre légal et/ou réglementaire régissant la FP </a:t>
            </a:r>
          </a:p>
        </p:txBody>
      </p:sp>
      <p:sp>
        <p:nvSpPr>
          <p:cNvPr id="30" name="Rectangle 29"/>
          <p:cNvSpPr/>
          <p:nvPr/>
        </p:nvSpPr>
        <p:spPr>
          <a:xfrm>
            <a:off x="4958503" y="2938366"/>
            <a:ext cx="1472053" cy="116955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DFE3E5">
                    <a:lumMod val="10000"/>
                  </a:srgbClr>
                </a:solidFill>
                <a:effectLst/>
                <a:uLnTx/>
                <a:uFillTx/>
                <a:latin typeface="Calibri"/>
                <a:ea typeface="+mn-ea"/>
                <a:cs typeface="+mn-cs"/>
              </a:rPr>
              <a:t>Appui à la mise en place d’un nouveau </a:t>
            </a:r>
            <a:r>
              <a:rPr kumimoji="0" lang="fr-FR" sz="1400" b="1" i="0" u="none" strike="noStrike" kern="1200" cap="none" spc="0" normalizeH="0" baseline="0" noProof="0" dirty="0">
                <a:ln>
                  <a:noFill/>
                </a:ln>
                <a:solidFill>
                  <a:srgbClr val="DFE3E5">
                    <a:lumMod val="10000"/>
                  </a:srgbClr>
                </a:solidFill>
                <a:effectLst/>
                <a:uLnTx/>
                <a:uFillTx/>
                <a:latin typeface="Calibri"/>
                <a:ea typeface="+mn-ea"/>
                <a:cs typeface="+mn-cs"/>
              </a:rPr>
              <a:t>modèle de financement de la FP</a:t>
            </a:r>
          </a:p>
        </p:txBody>
      </p:sp>
      <p:sp>
        <p:nvSpPr>
          <p:cNvPr id="31" name="Rectangle 30"/>
          <p:cNvSpPr/>
          <p:nvPr/>
        </p:nvSpPr>
        <p:spPr>
          <a:xfrm>
            <a:off x="6624784" y="3155323"/>
            <a:ext cx="1475049" cy="1600438"/>
          </a:xfrm>
          <a:prstGeom prst="rect">
            <a:avLst/>
          </a:prstGeom>
        </p:spPr>
        <p:txBody>
          <a:bodyPr wrap="square">
            <a:spAutoFit/>
          </a:bodyPr>
          <a:lstStyle/>
          <a:p>
            <a:r>
              <a:rPr lang="fr-FR" sz="1400" dirty="0">
                <a:solidFill>
                  <a:srgbClr val="335B74">
                    <a:lumMod val="75000"/>
                  </a:srgbClr>
                </a:solidFill>
                <a:latin typeface="Calibri"/>
              </a:rPr>
              <a:t>Assistance technique pour la mise en œuvre de la nouvelle </a:t>
            </a:r>
            <a:r>
              <a:rPr lang="fr-FR" sz="1400" b="1" dirty="0">
                <a:solidFill>
                  <a:srgbClr val="335B74">
                    <a:lumMod val="75000"/>
                  </a:srgbClr>
                </a:solidFill>
                <a:latin typeface="Calibri"/>
              </a:rPr>
              <a:t>réforme de la formation continue</a:t>
            </a:r>
          </a:p>
        </p:txBody>
      </p:sp>
      <p:sp>
        <p:nvSpPr>
          <p:cNvPr id="32" name="Rectangle 31"/>
          <p:cNvSpPr/>
          <p:nvPr/>
        </p:nvSpPr>
        <p:spPr>
          <a:xfrm>
            <a:off x="8357208" y="2854870"/>
            <a:ext cx="1382493" cy="138499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335B74">
                    <a:lumMod val="75000"/>
                  </a:srgbClr>
                </a:solidFill>
                <a:effectLst/>
                <a:uLnTx/>
                <a:uFillTx/>
                <a:latin typeface="Calibri"/>
                <a:ea typeface="+mn-ea"/>
                <a:cs typeface="+mn-cs"/>
              </a:rPr>
              <a:t>Appui à la mise en œuvre de la réforme de la </a:t>
            </a:r>
            <a:r>
              <a:rPr kumimoji="0" lang="fr-FR" sz="1400" b="1" i="0" u="none" strike="noStrike" kern="1200" cap="none" spc="0" normalizeH="0" baseline="0" noProof="0" dirty="0">
                <a:ln>
                  <a:noFill/>
                </a:ln>
                <a:solidFill>
                  <a:srgbClr val="335B74">
                    <a:lumMod val="75000"/>
                  </a:srgbClr>
                </a:solidFill>
                <a:effectLst/>
                <a:uLnTx/>
                <a:uFillTx/>
                <a:latin typeface="Calibri"/>
                <a:ea typeface="+mn-ea"/>
                <a:cs typeface="+mn-cs"/>
              </a:rPr>
              <a:t>formation professionnelle privée</a:t>
            </a:r>
          </a:p>
        </p:txBody>
      </p:sp>
      <p:sp>
        <p:nvSpPr>
          <p:cNvPr id="33" name="Espace réservé du numéro de diapositive 4"/>
          <p:cNvSpPr>
            <a:spLocks noGrp="1"/>
          </p:cNvSpPr>
          <p:nvPr>
            <p:ph type="sldNum" sz="quarter" idx="12"/>
          </p:nvPr>
        </p:nvSpPr>
        <p:spPr>
          <a:xfrm>
            <a:off x="10013182" y="6395832"/>
            <a:ext cx="865278" cy="36933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2683C6"/>
                </a:solidFill>
                <a:effectLst/>
                <a:uLnTx/>
                <a:uFillTx/>
                <a:latin typeface="Calibri"/>
                <a:ea typeface="+mn-ea"/>
                <a:cs typeface="+mn-cs"/>
              </a:rPr>
              <a:t>15</a:t>
            </a:r>
          </a:p>
        </p:txBody>
      </p:sp>
      <p:sp>
        <p:nvSpPr>
          <p:cNvPr id="34" name="Freeform 6"/>
          <p:cNvSpPr/>
          <p:nvPr/>
        </p:nvSpPr>
        <p:spPr>
          <a:xfrm>
            <a:off x="9437263" y="2170300"/>
            <a:ext cx="1507789" cy="370046"/>
          </a:xfrm>
          <a:custGeom>
            <a:avLst/>
            <a:gdLst>
              <a:gd name="connsiteX0" fmla="*/ 0 w 2335546"/>
              <a:gd name="connsiteY0" fmla="*/ 0 h 370061"/>
              <a:gd name="connsiteX1" fmla="*/ 2335546 w 2335546"/>
              <a:gd name="connsiteY1" fmla="*/ 0 h 370061"/>
              <a:gd name="connsiteX2" fmla="*/ 2141431 w 2335546"/>
              <a:gd name="connsiteY2" fmla="*/ 370061 h 370061"/>
              <a:gd name="connsiteX3" fmla="*/ 370061 w 2335546"/>
              <a:gd name="connsiteY3" fmla="*/ 370061 h 370061"/>
            </a:gdLst>
            <a:ahLst/>
            <a:cxnLst>
              <a:cxn ang="0">
                <a:pos x="connsiteX0" y="connsiteY0"/>
              </a:cxn>
              <a:cxn ang="0">
                <a:pos x="connsiteX1" y="connsiteY1"/>
              </a:cxn>
              <a:cxn ang="0">
                <a:pos x="connsiteX2" y="connsiteY2"/>
              </a:cxn>
              <a:cxn ang="0">
                <a:pos x="connsiteX3" y="connsiteY3"/>
              </a:cxn>
            </a:cxnLst>
            <a:rect l="l" t="t" r="r" b="b"/>
            <a:pathLst>
              <a:path w="2335546" h="370061">
                <a:moveTo>
                  <a:pt x="0" y="0"/>
                </a:moveTo>
                <a:lnTo>
                  <a:pt x="2335546" y="0"/>
                </a:lnTo>
                <a:lnTo>
                  <a:pt x="2141431" y="370061"/>
                </a:lnTo>
                <a:lnTo>
                  <a:pt x="370061" y="37006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white"/>
              </a:solidFill>
              <a:effectLst/>
              <a:uLnTx/>
              <a:uFillTx/>
              <a:latin typeface="Calibri"/>
              <a:ea typeface="+mn-ea"/>
              <a:cs typeface="+mn-cs"/>
            </a:endParaRPr>
          </a:p>
        </p:txBody>
      </p:sp>
      <p:cxnSp>
        <p:nvCxnSpPr>
          <p:cNvPr id="35" name="Straight Connector 22"/>
          <p:cNvCxnSpPr>
            <a:stCxn id="34" idx="0"/>
          </p:cNvCxnSpPr>
          <p:nvPr/>
        </p:nvCxnSpPr>
        <p:spPr>
          <a:xfrm>
            <a:off x="9437264" y="2170300"/>
            <a:ext cx="615211" cy="817616"/>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36" name="Oval 46"/>
          <p:cNvSpPr/>
          <p:nvPr/>
        </p:nvSpPr>
        <p:spPr>
          <a:xfrm>
            <a:off x="9876937" y="2937783"/>
            <a:ext cx="284307" cy="292434"/>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a:ea typeface="+mn-ea"/>
                <a:cs typeface="+mn-cs"/>
              </a:rPr>
              <a:t>5</a:t>
            </a:r>
          </a:p>
        </p:txBody>
      </p:sp>
      <p:sp>
        <p:nvSpPr>
          <p:cNvPr id="37" name="Rectangle 36"/>
          <p:cNvSpPr/>
          <p:nvPr/>
        </p:nvSpPr>
        <p:spPr>
          <a:xfrm>
            <a:off x="10221187" y="2811568"/>
            <a:ext cx="1822345" cy="203132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335B74">
                    <a:lumMod val="75000"/>
                  </a:srgbClr>
                </a:solidFill>
                <a:effectLst/>
                <a:uLnTx/>
                <a:uFillTx/>
                <a:latin typeface="Calibri"/>
                <a:ea typeface="+mn-ea"/>
                <a:cs typeface="+mn-cs"/>
              </a:rPr>
              <a:t>Appui à l’amélioration de pratiques et politiques liées au genre et l’inclusion sociale au DFP et mise en place de mesures d’</a:t>
            </a:r>
            <a:r>
              <a:rPr kumimoji="0" lang="fr-FR" sz="1400" b="1" i="0" u="none" strike="noStrike" kern="1200" cap="none" spc="0" normalizeH="0" baseline="0" noProof="0" dirty="0">
                <a:ln>
                  <a:noFill/>
                </a:ln>
                <a:solidFill>
                  <a:srgbClr val="335B74">
                    <a:lumMod val="75000"/>
                  </a:srgbClr>
                </a:solidFill>
                <a:effectLst/>
                <a:uLnTx/>
                <a:uFillTx/>
                <a:latin typeface="Calibri"/>
                <a:ea typeface="+mn-ea"/>
                <a:cs typeface="+mn-cs"/>
              </a:rPr>
              <a:t>intégration sociale et de genre dans le système de la FP</a:t>
            </a:r>
          </a:p>
        </p:txBody>
      </p:sp>
      <p:sp>
        <p:nvSpPr>
          <p:cNvPr id="39" name="Rectangle 38"/>
          <p:cNvSpPr/>
          <p:nvPr/>
        </p:nvSpPr>
        <p:spPr>
          <a:xfrm>
            <a:off x="481" y="136"/>
            <a:ext cx="12191041" cy="63264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fr-FR" sz="2400" b="1" i="0" u="none" strike="noStrike" kern="1200" cap="none" spc="0" normalizeH="0" baseline="0" noProof="0" dirty="0">
                <a:ln>
                  <a:noFill/>
                </a:ln>
                <a:solidFill>
                  <a:prstClr val="white"/>
                </a:solidFill>
                <a:effectLst/>
                <a:uLnTx/>
                <a:uFillTx/>
                <a:latin typeface="Calibri"/>
                <a:ea typeface="+mn-ea"/>
                <a:cs typeface="Sakkal Majalla" panose="02000000000000000000" pitchFamily="2" charset="-78"/>
              </a:rPr>
              <a:t>Activité « Formation professionnelle »</a:t>
            </a:r>
          </a:p>
        </p:txBody>
      </p:sp>
    </p:spTree>
    <p:extLst>
      <p:ext uri="{BB962C8B-B14F-4D97-AF65-F5344CB8AC3E}">
        <p14:creationId xmlns:p14="http://schemas.microsoft.com/office/powerpoint/2010/main" val="21323967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8" name="Group 97"/>
          <p:cNvGrpSpPr/>
          <p:nvPr/>
        </p:nvGrpSpPr>
        <p:grpSpPr>
          <a:xfrm>
            <a:off x="683963" y="2945188"/>
            <a:ext cx="6253002" cy="2733044"/>
            <a:chOff x="1231949" y="2315679"/>
            <a:chExt cx="7995020" cy="3180246"/>
          </a:xfrm>
        </p:grpSpPr>
        <p:grpSp>
          <p:nvGrpSpPr>
            <p:cNvPr id="72" name="Group 71"/>
            <p:cNvGrpSpPr/>
            <p:nvPr/>
          </p:nvGrpSpPr>
          <p:grpSpPr>
            <a:xfrm>
              <a:off x="1231949" y="2315679"/>
              <a:ext cx="7995020" cy="3180246"/>
              <a:chOff x="2573992" y="2782404"/>
              <a:chExt cx="7266136" cy="2423160"/>
            </a:xfrm>
          </p:grpSpPr>
          <p:sp>
            <p:nvSpPr>
              <p:cNvPr id="69" name="Freeform 68"/>
              <p:cNvSpPr/>
              <p:nvPr/>
            </p:nvSpPr>
            <p:spPr>
              <a:xfrm>
                <a:off x="4442380" y="2928227"/>
                <a:ext cx="144084" cy="2130552"/>
              </a:xfrm>
              <a:custGeom>
                <a:avLst/>
                <a:gdLst>
                  <a:gd name="connsiteX0" fmla="*/ 71718 w 144084"/>
                  <a:gd name="connsiteY0" fmla="*/ 0 h 2407617"/>
                  <a:gd name="connsiteX1" fmla="*/ 90900 w 144084"/>
                  <a:gd name="connsiteY1" fmla="*/ 153532 h 2407617"/>
                  <a:gd name="connsiteX2" fmla="*/ 144084 w 144084"/>
                  <a:gd name="connsiteY2" fmla="*/ 1203809 h 2407617"/>
                  <a:gd name="connsiteX3" fmla="*/ 90900 w 144084"/>
                  <a:gd name="connsiteY3" fmla="*/ 2254086 h 2407617"/>
                  <a:gd name="connsiteX4" fmla="*/ 71718 w 144084"/>
                  <a:gd name="connsiteY4" fmla="*/ 2407617 h 2407617"/>
                  <a:gd name="connsiteX5" fmla="*/ 60256 w 144084"/>
                  <a:gd name="connsiteY5" fmla="*/ 2318734 h 2407617"/>
                  <a:gd name="connsiteX6" fmla="*/ 0 w 144084"/>
                  <a:gd name="connsiteY6" fmla="*/ 1203808 h 2407617"/>
                  <a:gd name="connsiteX7" fmla="*/ 60256 w 144084"/>
                  <a:gd name="connsiteY7" fmla="*/ 88882 h 2407617"/>
                  <a:gd name="connsiteX8" fmla="*/ 71718 w 144084"/>
                  <a:gd name="connsiteY8" fmla="*/ 0 h 240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084" h="2407617">
                    <a:moveTo>
                      <a:pt x="71718" y="0"/>
                    </a:moveTo>
                    <a:lnTo>
                      <a:pt x="90900" y="153532"/>
                    </a:lnTo>
                    <a:cubicBezTo>
                      <a:pt x="125228" y="478735"/>
                      <a:pt x="144084" y="833045"/>
                      <a:pt x="144084" y="1203809"/>
                    </a:cubicBezTo>
                    <a:cubicBezTo>
                      <a:pt x="144084" y="1574573"/>
                      <a:pt x="125228" y="1928883"/>
                      <a:pt x="90900" y="2254086"/>
                    </a:cubicBezTo>
                    <a:lnTo>
                      <a:pt x="71718" y="2407617"/>
                    </a:lnTo>
                    <a:lnTo>
                      <a:pt x="60256" y="2318734"/>
                    </a:lnTo>
                    <a:cubicBezTo>
                      <a:pt x="21456" y="1976051"/>
                      <a:pt x="0" y="1599289"/>
                      <a:pt x="0" y="1203808"/>
                    </a:cubicBezTo>
                    <a:cubicBezTo>
                      <a:pt x="0" y="808327"/>
                      <a:pt x="21456" y="431566"/>
                      <a:pt x="60256" y="88882"/>
                    </a:cubicBezTo>
                    <a:lnTo>
                      <a:pt x="71718" y="0"/>
                    </a:lnTo>
                    <a:close/>
                  </a:path>
                </a:pathLst>
              </a:custGeom>
              <a:solidFill>
                <a:schemeClr val="accent1">
                  <a:lumMod val="50000"/>
                </a:schemeClr>
              </a:solidFill>
              <a:ln w="12700" cap="flat" cmpd="sng" algn="ctr">
                <a:noFill/>
                <a:prstDash val="solid"/>
                <a:miter lim="800000"/>
              </a:ln>
              <a:effectLst/>
            </p:spPr>
            <p:txBody>
              <a:bodyPr rtlCol="0" anchor="ctr"/>
              <a:lstStyle/>
              <a:p>
                <a:pPr marL="0" marR="0" lvl="0" indent="0" algn="ctr" defTabSz="914335"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0" name="Freeform 69"/>
              <p:cNvSpPr/>
              <p:nvPr/>
            </p:nvSpPr>
            <p:spPr>
              <a:xfrm>
                <a:off x="6362613" y="3079526"/>
                <a:ext cx="92716" cy="1828800"/>
              </a:xfrm>
              <a:custGeom>
                <a:avLst/>
                <a:gdLst>
                  <a:gd name="connsiteX0" fmla="*/ 71718 w 144084"/>
                  <a:gd name="connsiteY0" fmla="*/ 0 h 2407617"/>
                  <a:gd name="connsiteX1" fmla="*/ 90900 w 144084"/>
                  <a:gd name="connsiteY1" fmla="*/ 153532 h 2407617"/>
                  <a:gd name="connsiteX2" fmla="*/ 144084 w 144084"/>
                  <a:gd name="connsiteY2" fmla="*/ 1203809 h 2407617"/>
                  <a:gd name="connsiteX3" fmla="*/ 90900 w 144084"/>
                  <a:gd name="connsiteY3" fmla="*/ 2254086 h 2407617"/>
                  <a:gd name="connsiteX4" fmla="*/ 71718 w 144084"/>
                  <a:gd name="connsiteY4" fmla="*/ 2407617 h 2407617"/>
                  <a:gd name="connsiteX5" fmla="*/ 60256 w 144084"/>
                  <a:gd name="connsiteY5" fmla="*/ 2318734 h 2407617"/>
                  <a:gd name="connsiteX6" fmla="*/ 0 w 144084"/>
                  <a:gd name="connsiteY6" fmla="*/ 1203808 h 2407617"/>
                  <a:gd name="connsiteX7" fmla="*/ 60256 w 144084"/>
                  <a:gd name="connsiteY7" fmla="*/ 88882 h 2407617"/>
                  <a:gd name="connsiteX8" fmla="*/ 71718 w 144084"/>
                  <a:gd name="connsiteY8" fmla="*/ 0 h 240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084" h="2407617">
                    <a:moveTo>
                      <a:pt x="71718" y="0"/>
                    </a:moveTo>
                    <a:lnTo>
                      <a:pt x="90900" y="153532"/>
                    </a:lnTo>
                    <a:cubicBezTo>
                      <a:pt x="125228" y="478735"/>
                      <a:pt x="144084" y="833045"/>
                      <a:pt x="144084" y="1203809"/>
                    </a:cubicBezTo>
                    <a:cubicBezTo>
                      <a:pt x="144084" y="1574573"/>
                      <a:pt x="125228" y="1928883"/>
                      <a:pt x="90900" y="2254086"/>
                    </a:cubicBezTo>
                    <a:lnTo>
                      <a:pt x="71718" y="2407617"/>
                    </a:lnTo>
                    <a:lnTo>
                      <a:pt x="60256" y="2318734"/>
                    </a:lnTo>
                    <a:cubicBezTo>
                      <a:pt x="21456" y="1976051"/>
                      <a:pt x="0" y="1599289"/>
                      <a:pt x="0" y="1203808"/>
                    </a:cubicBezTo>
                    <a:cubicBezTo>
                      <a:pt x="0" y="808327"/>
                      <a:pt x="21456" y="431566"/>
                      <a:pt x="60256" y="88882"/>
                    </a:cubicBezTo>
                    <a:lnTo>
                      <a:pt x="71718" y="0"/>
                    </a:lnTo>
                    <a:close/>
                  </a:path>
                </a:pathLst>
              </a:custGeom>
              <a:solidFill>
                <a:schemeClr val="accent3">
                  <a:lumMod val="50000"/>
                </a:schemeClr>
              </a:solidFill>
              <a:ln w="12700" cap="flat" cmpd="sng" algn="ctr">
                <a:noFill/>
                <a:prstDash val="solid"/>
                <a:miter lim="800000"/>
              </a:ln>
              <a:effectLst/>
            </p:spPr>
            <p:txBody>
              <a:bodyPr rtlCol="0" anchor="ctr"/>
              <a:lstStyle/>
              <a:p>
                <a:pPr marL="0" marR="0" lvl="0" indent="0" algn="ctr" defTabSz="914335"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1" name="Freeform 70"/>
              <p:cNvSpPr/>
              <p:nvPr/>
            </p:nvSpPr>
            <p:spPr>
              <a:xfrm>
                <a:off x="8478016" y="3231670"/>
                <a:ext cx="61804" cy="1527048"/>
              </a:xfrm>
              <a:custGeom>
                <a:avLst/>
                <a:gdLst>
                  <a:gd name="connsiteX0" fmla="*/ 71718 w 144084"/>
                  <a:gd name="connsiteY0" fmla="*/ 0 h 2407617"/>
                  <a:gd name="connsiteX1" fmla="*/ 90900 w 144084"/>
                  <a:gd name="connsiteY1" fmla="*/ 153532 h 2407617"/>
                  <a:gd name="connsiteX2" fmla="*/ 144084 w 144084"/>
                  <a:gd name="connsiteY2" fmla="*/ 1203809 h 2407617"/>
                  <a:gd name="connsiteX3" fmla="*/ 90900 w 144084"/>
                  <a:gd name="connsiteY3" fmla="*/ 2254086 h 2407617"/>
                  <a:gd name="connsiteX4" fmla="*/ 71718 w 144084"/>
                  <a:gd name="connsiteY4" fmla="*/ 2407617 h 2407617"/>
                  <a:gd name="connsiteX5" fmla="*/ 60256 w 144084"/>
                  <a:gd name="connsiteY5" fmla="*/ 2318734 h 2407617"/>
                  <a:gd name="connsiteX6" fmla="*/ 0 w 144084"/>
                  <a:gd name="connsiteY6" fmla="*/ 1203808 h 2407617"/>
                  <a:gd name="connsiteX7" fmla="*/ 60256 w 144084"/>
                  <a:gd name="connsiteY7" fmla="*/ 88882 h 2407617"/>
                  <a:gd name="connsiteX8" fmla="*/ 71718 w 144084"/>
                  <a:gd name="connsiteY8" fmla="*/ 0 h 240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084" h="2407617">
                    <a:moveTo>
                      <a:pt x="71718" y="0"/>
                    </a:moveTo>
                    <a:lnTo>
                      <a:pt x="90900" y="153532"/>
                    </a:lnTo>
                    <a:cubicBezTo>
                      <a:pt x="125228" y="478735"/>
                      <a:pt x="144084" y="833045"/>
                      <a:pt x="144084" y="1203809"/>
                    </a:cubicBezTo>
                    <a:cubicBezTo>
                      <a:pt x="144084" y="1574573"/>
                      <a:pt x="125228" y="1928883"/>
                      <a:pt x="90900" y="2254086"/>
                    </a:cubicBezTo>
                    <a:lnTo>
                      <a:pt x="71718" y="2407617"/>
                    </a:lnTo>
                    <a:lnTo>
                      <a:pt x="60256" y="2318734"/>
                    </a:lnTo>
                    <a:cubicBezTo>
                      <a:pt x="21456" y="1976051"/>
                      <a:pt x="0" y="1599289"/>
                      <a:pt x="0" y="1203808"/>
                    </a:cubicBezTo>
                    <a:cubicBezTo>
                      <a:pt x="0" y="808327"/>
                      <a:pt x="21456" y="431566"/>
                      <a:pt x="60256" y="88882"/>
                    </a:cubicBezTo>
                    <a:lnTo>
                      <a:pt x="71718" y="0"/>
                    </a:lnTo>
                    <a:close/>
                  </a:path>
                </a:pathLst>
              </a:custGeom>
              <a:solidFill>
                <a:schemeClr val="accent4">
                  <a:lumMod val="50000"/>
                </a:schemeClr>
              </a:solidFill>
              <a:ln w="12700" cap="flat" cmpd="sng" algn="ctr">
                <a:noFill/>
                <a:prstDash val="solid"/>
                <a:miter lim="800000"/>
              </a:ln>
              <a:effectLst/>
            </p:spPr>
            <p:txBody>
              <a:bodyPr rtlCol="0" anchor="ctr"/>
              <a:lstStyle/>
              <a:p>
                <a:pPr marL="0" marR="0" lvl="0" indent="0" algn="ctr" defTabSz="914335"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3" name="Pentagon 62"/>
              <p:cNvSpPr/>
              <p:nvPr/>
            </p:nvSpPr>
            <p:spPr>
              <a:xfrm>
                <a:off x="3657286" y="3820872"/>
                <a:ext cx="783080" cy="345595"/>
              </a:xfrm>
              <a:prstGeom prst="homePlat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64" name="Pentagon 63"/>
              <p:cNvSpPr/>
              <p:nvPr/>
            </p:nvSpPr>
            <p:spPr>
              <a:xfrm>
                <a:off x="5579534" y="3820872"/>
                <a:ext cx="844993" cy="345595"/>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65" name="Pentagon 64"/>
              <p:cNvSpPr/>
              <p:nvPr/>
            </p:nvSpPr>
            <p:spPr>
              <a:xfrm>
                <a:off x="7481734" y="3820871"/>
                <a:ext cx="800548" cy="345595"/>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66" name="Pentagon 65"/>
              <p:cNvSpPr/>
              <p:nvPr/>
            </p:nvSpPr>
            <p:spPr>
              <a:xfrm>
                <a:off x="9183738" y="3836205"/>
                <a:ext cx="656390" cy="345595"/>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68" name="Freeform 67"/>
              <p:cNvSpPr/>
              <p:nvPr/>
            </p:nvSpPr>
            <p:spPr>
              <a:xfrm>
                <a:off x="2573992" y="2782404"/>
                <a:ext cx="144084" cy="2423160"/>
              </a:xfrm>
              <a:custGeom>
                <a:avLst/>
                <a:gdLst>
                  <a:gd name="connsiteX0" fmla="*/ 71718 w 144084"/>
                  <a:gd name="connsiteY0" fmla="*/ 0 h 2407617"/>
                  <a:gd name="connsiteX1" fmla="*/ 90900 w 144084"/>
                  <a:gd name="connsiteY1" fmla="*/ 153532 h 2407617"/>
                  <a:gd name="connsiteX2" fmla="*/ 144084 w 144084"/>
                  <a:gd name="connsiteY2" fmla="*/ 1203809 h 2407617"/>
                  <a:gd name="connsiteX3" fmla="*/ 90900 w 144084"/>
                  <a:gd name="connsiteY3" fmla="*/ 2254086 h 2407617"/>
                  <a:gd name="connsiteX4" fmla="*/ 71718 w 144084"/>
                  <a:gd name="connsiteY4" fmla="*/ 2407617 h 2407617"/>
                  <a:gd name="connsiteX5" fmla="*/ 60256 w 144084"/>
                  <a:gd name="connsiteY5" fmla="*/ 2318734 h 2407617"/>
                  <a:gd name="connsiteX6" fmla="*/ 0 w 144084"/>
                  <a:gd name="connsiteY6" fmla="*/ 1203808 h 2407617"/>
                  <a:gd name="connsiteX7" fmla="*/ 60256 w 144084"/>
                  <a:gd name="connsiteY7" fmla="*/ 88882 h 2407617"/>
                  <a:gd name="connsiteX8" fmla="*/ 71718 w 144084"/>
                  <a:gd name="connsiteY8" fmla="*/ 0 h 240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084" h="2407617">
                    <a:moveTo>
                      <a:pt x="71718" y="0"/>
                    </a:moveTo>
                    <a:lnTo>
                      <a:pt x="90900" y="153532"/>
                    </a:lnTo>
                    <a:cubicBezTo>
                      <a:pt x="125228" y="478735"/>
                      <a:pt x="144084" y="833045"/>
                      <a:pt x="144084" y="1203809"/>
                    </a:cubicBezTo>
                    <a:cubicBezTo>
                      <a:pt x="144084" y="1574573"/>
                      <a:pt x="125228" y="1928883"/>
                      <a:pt x="90900" y="2254086"/>
                    </a:cubicBezTo>
                    <a:lnTo>
                      <a:pt x="71718" y="2407617"/>
                    </a:lnTo>
                    <a:lnTo>
                      <a:pt x="60256" y="2318734"/>
                    </a:lnTo>
                    <a:cubicBezTo>
                      <a:pt x="21456" y="1976051"/>
                      <a:pt x="0" y="1599289"/>
                      <a:pt x="0" y="1203808"/>
                    </a:cubicBezTo>
                    <a:cubicBezTo>
                      <a:pt x="0" y="808327"/>
                      <a:pt x="21456" y="431566"/>
                      <a:pt x="60256" y="88882"/>
                    </a:cubicBezTo>
                    <a:lnTo>
                      <a:pt x="71718" y="0"/>
                    </a:lnTo>
                    <a:close/>
                  </a:path>
                </a:pathLst>
              </a:custGeom>
              <a:solidFill>
                <a:schemeClr val="tx1"/>
              </a:solidFill>
              <a:ln w="12700" cap="flat" cmpd="sng" algn="ctr">
                <a:noFill/>
                <a:prstDash val="solid"/>
                <a:miter lim="800000"/>
              </a:ln>
              <a:effectLst/>
            </p:spPr>
            <p:txBody>
              <a:bodyPr rtlCol="0" anchor="ctr"/>
              <a:lstStyle/>
              <a:p>
                <a:pPr marL="0" marR="0" lvl="0" indent="0" algn="ctr" defTabSz="914335"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9" name="Freeform 58"/>
              <p:cNvSpPr/>
              <p:nvPr/>
            </p:nvSpPr>
            <p:spPr>
              <a:xfrm rot="5400000">
                <a:off x="1997894" y="3478005"/>
                <a:ext cx="2422532" cy="1031330"/>
              </a:xfrm>
              <a:custGeom>
                <a:avLst/>
                <a:gdLst>
                  <a:gd name="connsiteX0" fmla="*/ 0 w 2422532"/>
                  <a:gd name="connsiteY0" fmla="*/ 1031331 h 1031331"/>
                  <a:gd name="connsiteX1" fmla="*/ 72672 w 2422532"/>
                  <a:gd name="connsiteY1" fmla="*/ 63695 h 1031331"/>
                  <a:gd name="connsiteX2" fmla="*/ 96342 w 2422532"/>
                  <a:gd name="connsiteY2" fmla="*/ 60256 h 1031331"/>
                  <a:gd name="connsiteX3" fmla="*/ 1211268 w 2422532"/>
                  <a:gd name="connsiteY3" fmla="*/ 0 h 1031331"/>
                  <a:gd name="connsiteX4" fmla="*/ 2326194 w 2422532"/>
                  <a:gd name="connsiteY4" fmla="*/ 60256 h 1031331"/>
                  <a:gd name="connsiteX5" fmla="*/ 2349860 w 2422532"/>
                  <a:gd name="connsiteY5" fmla="*/ 63694 h 1031331"/>
                  <a:gd name="connsiteX6" fmla="*/ 2422532 w 2422532"/>
                  <a:gd name="connsiteY6" fmla="*/ 1031331 h 1031331"/>
                  <a:gd name="connsiteX7" fmla="*/ 2261543 w 2422532"/>
                  <a:gd name="connsiteY7" fmla="*/ 1011218 h 1031331"/>
                  <a:gd name="connsiteX8" fmla="*/ 1211266 w 2422532"/>
                  <a:gd name="connsiteY8" fmla="*/ 958033 h 1031331"/>
                  <a:gd name="connsiteX9" fmla="*/ 160989 w 2422532"/>
                  <a:gd name="connsiteY9" fmla="*/ 1011218 h 1031331"/>
                  <a:gd name="connsiteX10" fmla="*/ 0 w 2422532"/>
                  <a:gd name="connsiteY10" fmla="*/ 1031331 h 1031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22532" h="1031331">
                    <a:moveTo>
                      <a:pt x="0" y="1031331"/>
                    </a:moveTo>
                    <a:lnTo>
                      <a:pt x="72672" y="63695"/>
                    </a:lnTo>
                    <a:lnTo>
                      <a:pt x="96342" y="60256"/>
                    </a:lnTo>
                    <a:cubicBezTo>
                      <a:pt x="439025" y="21456"/>
                      <a:pt x="815787" y="0"/>
                      <a:pt x="1211268" y="0"/>
                    </a:cubicBezTo>
                    <a:cubicBezTo>
                      <a:pt x="1606749" y="0"/>
                      <a:pt x="1983510" y="21456"/>
                      <a:pt x="2326194" y="60256"/>
                    </a:cubicBezTo>
                    <a:lnTo>
                      <a:pt x="2349860" y="63694"/>
                    </a:lnTo>
                    <a:lnTo>
                      <a:pt x="2422532" y="1031331"/>
                    </a:lnTo>
                    <a:lnTo>
                      <a:pt x="2261543" y="1011218"/>
                    </a:lnTo>
                    <a:cubicBezTo>
                      <a:pt x="1936340" y="976890"/>
                      <a:pt x="1582030" y="958033"/>
                      <a:pt x="1211266" y="958033"/>
                    </a:cubicBezTo>
                    <a:cubicBezTo>
                      <a:pt x="840502" y="958033"/>
                      <a:pt x="486192" y="976890"/>
                      <a:pt x="160989" y="1011218"/>
                    </a:cubicBezTo>
                    <a:lnTo>
                      <a:pt x="0" y="1031331"/>
                    </a:lnTo>
                    <a:close/>
                  </a:path>
                </a:pathLst>
              </a:custGeom>
              <a:solidFill>
                <a:schemeClr val="tx2"/>
              </a:solidFill>
              <a:ln w="12700" cap="flat" cmpd="sng" algn="ctr">
                <a:noFill/>
                <a:prstDash val="solid"/>
                <a:miter lim="800000"/>
              </a:ln>
              <a:effectLst/>
            </p:spPr>
            <p:txBody>
              <a:bodyPr rtlCol="0" anchor="ctr"/>
              <a:lstStyle/>
              <a:p>
                <a:pPr marL="0" marR="0" lvl="0" indent="0" algn="ctr" defTabSz="914335"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0" name="Freeform 59"/>
              <p:cNvSpPr/>
              <p:nvPr/>
            </p:nvSpPr>
            <p:spPr>
              <a:xfrm rot="5400000">
                <a:off x="4044516" y="3456221"/>
                <a:ext cx="2130217" cy="1074898"/>
              </a:xfrm>
              <a:custGeom>
                <a:avLst/>
                <a:gdLst>
                  <a:gd name="connsiteX0" fmla="*/ 0 w 2130217"/>
                  <a:gd name="connsiteY0" fmla="*/ 1074898 h 1074898"/>
                  <a:gd name="connsiteX1" fmla="*/ 77137 w 2130217"/>
                  <a:gd name="connsiteY1" fmla="*/ 47817 h 1074898"/>
                  <a:gd name="connsiteX2" fmla="*/ 213347 w 2130217"/>
                  <a:gd name="connsiteY2" fmla="*/ 34472 h 1074898"/>
                  <a:gd name="connsiteX3" fmla="*/ 1065111 w 2130217"/>
                  <a:gd name="connsiteY3" fmla="*/ 0 h 1074898"/>
                  <a:gd name="connsiteX4" fmla="*/ 1916875 w 2130217"/>
                  <a:gd name="connsiteY4" fmla="*/ 34472 h 1074898"/>
                  <a:gd name="connsiteX5" fmla="*/ 2053081 w 2130217"/>
                  <a:gd name="connsiteY5" fmla="*/ 47817 h 1074898"/>
                  <a:gd name="connsiteX6" fmla="*/ 2130217 w 2130217"/>
                  <a:gd name="connsiteY6" fmla="*/ 1074898 h 1074898"/>
                  <a:gd name="connsiteX7" fmla="*/ 2115386 w 2130217"/>
                  <a:gd name="connsiteY7" fmla="*/ 1073045 h 1074898"/>
                  <a:gd name="connsiteX8" fmla="*/ 1065109 w 2130217"/>
                  <a:gd name="connsiteY8" fmla="*/ 1019860 h 1074898"/>
                  <a:gd name="connsiteX9" fmla="*/ 14832 w 2130217"/>
                  <a:gd name="connsiteY9" fmla="*/ 1073045 h 1074898"/>
                  <a:gd name="connsiteX10" fmla="*/ 0 w 2130217"/>
                  <a:gd name="connsiteY10" fmla="*/ 1074898 h 1074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30217" h="1074898">
                    <a:moveTo>
                      <a:pt x="0" y="1074898"/>
                    </a:moveTo>
                    <a:lnTo>
                      <a:pt x="77137" y="47817"/>
                    </a:lnTo>
                    <a:lnTo>
                      <a:pt x="213347" y="34472"/>
                    </a:lnTo>
                    <a:cubicBezTo>
                      <a:pt x="482419" y="12069"/>
                      <a:pt x="768500" y="0"/>
                      <a:pt x="1065111" y="0"/>
                    </a:cubicBezTo>
                    <a:cubicBezTo>
                      <a:pt x="1361722" y="0"/>
                      <a:pt x="1647802" y="12069"/>
                      <a:pt x="1916875" y="34472"/>
                    </a:cubicBezTo>
                    <a:lnTo>
                      <a:pt x="2053081" y="47817"/>
                    </a:lnTo>
                    <a:lnTo>
                      <a:pt x="2130217" y="1074898"/>
                    </a:lnTo>
                    <a:lnTo>
                      <a:pt x="2115386" y="1073045"/>
                    </a:lnTo>
                    <a:cubicBezTo>
                      <a:pt x="1790183" y="1038717"/>
                      <a:pt x="1435873" y="1019860"/>
                      <a:pt x="1065109" y="1019860"/>
                    </a:cubicBezTo>
                    <a:cubicBezTo>
                      <a:pt x="694345" y="1019860"/>
                      <a:pt x="340035" y="1038717"/>
                      <a:pt x="14832" y="1073045"/>
                    </a:cubicBezTo>
                    <a:lnTo>
                      <a:pt x="0" y="1074898"/>
                    </a:lnTo>
                    <a:close/>
                  </a:path>
                </a:pathLst>
              </a:custGeom>
              <a:solidFill>
                <a:schemeClr val="accent1"/>
              </a:solidFill>
              <a:ln w="12700" cap="flat" cmpd="sng" algn="ctr">
                <a:noFill/>
                <a:prstDash val="solid"/>
                <a:miter lim="800000"/>
              </a:ln>
              <a:effectLst/>
            </p:spPr>
            <p:txBody>
              <a:bodyPr rtlCol="0" anchor="ctr"/>
              <a:lstStyle/>
              <a:p>
                <a:pPr marL="0" marR="0" lvl="0" indent="0" algn="ctr" defTabSz="914335"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1" name="Freeform 60"/>
              <p:cNvSpPr/>
              <p:nvPr/>
            </p:nvSpPr>
            <p:spPr>
              <a:xfrm rot="5400000">
                <a:off x="5983334" y="3518614"/>
                <a:ext cx="1973978" cy="1091593"/>
              </a:xfrm>
              <a:custGeom>
                <a:avLst/>
                <a:gdLst>
                  <a:gd name="connsiteX0" fmla="*/ 0 w 1829310"/>
                  <a:gd name="connsiteY0" fmla="*/ 1050642 h 1050642"/>
                  <a:gd name="connsiteX1" fmla="*/ 76386 w 1829310"/>
                  <a:gd name="connsiteY1" fmla="*/ 33543 h 1050642"/>
                  <a:gd name="connsiteX2" fmla="*/ 337395 w 1829310"/>
                  <a:gd name="connsiteY2" fmla="*/ 15578 h 1050642"/>
                  <a:gd name="connsiteX3" fmla="*/ 914657 w 1829310"/>
                  <a:gd name="connsiteY3" fmla="*/ 0 h 1050642"/>
                  <a:gd name="connsiteX4" fmla="*/ 1491919 w 1829310"/>
                  <a:gd name="connsiteY4" fmla="*/ 15578 h 1050642"/>
                  <a:gd name="connsiteX5" fmla="*/ 1752923 w 1829310"/>
                  <a:gd name="connsiteY5" fmla="*/ 33543 h 1050642"/>
                  <a:gd name="connsiteX6" fmla="*/ 1829310 w 1829310"/>
                  <a:gd name="connsiteY6" fmla="*/ 1050642 h 1050642"/>
                  <a:gd name="connsiteX7" fmla="*/ 1630495 w 1829310"/>
                  <a:gd name="connsiteY7" fmla="*/ 1033376 h 1050642"/>
                  <a:gd name="connsiteX8" fmla="*/ 914655 w 1829310"/>
                  <a:gd name="connsiteY8" fmla="*/ 1009236 h 1050642"/>
                  <a:gd name="connsiteX9" fmla="*/ 198815 w 1829310"/>
                  <a:gd name="connsiteY9" fmla="*/ 1033376 h 1050642"/>
                  <a:gd name="connsiteX10" fmla="*/ 0 w 1829310"/>
                  <a:gd name="connsiteY10" fmla="*/ 1050642 h 1050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29310" h="1050642">
                    <a:moveTo>
                      <a:pt x="0" y="1050642"/>
                    </a:moveTo>
                    <a:lnTo>
                      <a:pt x="76386" y="33543"/>
                    </a:lnTo>
                    <a:lnTo>
                      <a:pt x="337395" y="15578"/>
                    </a:lnTo>
                    <a:cubicBezTo>
                      <a:pt x="523855" y="5364"/>
                      <a:pt x="716916" y="0"/>
                      <a:pt x="914657" y="0"/>
                    </a:cubicBezTo>
                    <a:cubicBezTo>
                      <a:pt x="1112397" y="0"/>
                      <a:pt x="1305458" y="5364"/>
                      <a:pt x="1491919" y="15578"/>
                    </a:cubicBezTo>
                    <a:lnTo>
                      <a:pt x="1752923" y="33543"/>
                    </a:lnTo>
                    <a:lnTo>
                      <a:pt x="1829310" y="1050642"/>
                    </a:lnTo>
                    <a:lnTo>
                      <a:pt x="1630495" y="1033376"/>
                    </a:lnTo>
                    <a:cubicBezTo>
                      <a:pt x="1401694" y="1017617"/>
                      <a:pt x="1161831" y="1009236"/>
                      <a:pt x="914655" y="1009236"/>
                    </a:cubicBezTo>
                    <a:cubicBezTo>
                      <a:pt x="667479" y="1009236"/>
                      <a:pt x="427616" y="1017617"/>
                      <a:pt x="198815" y="1033376"/>
                    </a:cubicBezTo>
                    <a:lnTo>
                      <a:pt x="0" y="1050642"/>
                    </a:lnTo>
                    <a:close/>
                  </a:path>
                </a:pathLst>
              </a:custGeom>
              <a:solidFill>
                <a:schemeClr val="accent3"/>
              </a:solidFill>
              <a:ln w="12700" cap="flat" cmpd="sng" algn="ctr">
                <a:noFill/>
                <a:prstDash val="solid"/>
                <a:miter lim="800000"/>
              </a:ln>
              <a:effectLst/>
            </p:spPr>
            <p:txBody>
              <a:bodyPr rtlCol="0" anchor="ctr"/>
              <a:lstStyle/>
              <a:p>
                <a:pPr marL="0" marR="0" lvl="0" indent="0" algn="ctr" defTabSz="914335"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2" name="Freeform 61"/>
              <p:cNvSpPr/>
              <p:nvPr/>
            </p:nvSpPr>
            <p:spPr>
              <a:xfrm rot="5400000">
                <a:off x="7987595" y="3469534"/>
                <a:ext cx="1530095" cy="1048273"/>
              </a:xfrm>
              <a:custGeom>
                <a:avLst/>
                <a:gdLst>
                  <a:gd name="connsiteX0" fmla="*/ 0 w 1530095"/>
                  <a:gd name="connsiteY0" fmla="*/ 1048272 h 1048272"/>
                  <a:gd name="connsiteX1" fmla="*/ 76985 w 1530095"/>
                  <a:gd name="connsiteY1" fmla="*/ 23205 h 1048272"/>
                  <a:gd name="connsiteX2" fmla="*/ 187788 w 1530095"/>
                  <a:gd name="connsiteY2" fmla="*/ 15578 h 1048272"/>
                  <a:gd name="connsiteX3" fmla="*/ 765050 w 1530095"/>
                  <a:gd name="connsiteY3" fmla="*/ 0 h 1048272"/>
                  <a:gd name="connsiteX4" fmla="*/ 1342312 w 1530095"/>
                  <a:gd name="connsiteY4" fmla="*/ 15578 h 1048272"/>
                  <a:gd name="connsiteX5" fmla="*/ 1453110 w 1530095"/>
                  <a:gd name="connsiteY5" fmla="*/ 23204 h 1048272"/>
                  <a:gd name="connsiteX6" fmla="*/ 1530095 w 1530095"/>
                  <a:gd name="connsiteY6" fmla="*/ 1048272 h 1048272"/>
                  <a:gd name="connsiteX7" fmla="*/ 1480888 w 1530095"/>
                  <a:gd name="connsiteY7" fmla="*/ 1043998 h 1048272"/>
                  <a:gd name="connsiteX8" fmla="*/ 765048 w 1530095"/>
                  <a:gd name="connsiteY8" fmla="*/ 1019858 h 1048272"/>
                  <a:gd name="connsiteX9" fmla="*/ 49208 w 1530095"/>
                  <a:gd name="connsiteY9" fmla="*/ 1043998 h 1048272"/>
                  <a:gd name="connsiteX10" fmla="*/ 0 w 1530095"/>
                  <a:gd name="connsiteY10" fmla="*/ 1048272 h 1048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30095" h="1048272">
                    <a:moveTo>
                      <a:pt x="0" y="1048272"/>
                    </a:moveTo>
                    <a:lnTo>
                      <a:pt x="76985" y="23205"/>
                    </a:lnTo>
                    <a:lnTo>
                      <a:pt x="187788" y="15578"/>
                    </a:lnTo>
                    <a:cubicBezTo>
                      <a:pt x="374248" y="5364"/>
                      <a:pt x="567309" y="0"/>
                      <a:pt x="765050" y="0"/>
                    </a:cubicBezTo>
                    <a:cubicBezTo>
                      <a:pt x="962790" y="0"/>
                      <a:pt x="1155851" y="5364"/>
                      <a:pt x="1342312" y="15578"/>
                    </a:cubicBezTo>
                    <a:lnTo>
                      <a:pt x="1453110" y="23204"/>
                    </a:lnTo>
                    <a:lnTo>
                      <a:pt x="1530095" y="1048272"/>
                    </a:lnTo>
                    <a:lnTo>
                      <a:pt x="1480888" y="1043998"/>
                    </a:lnTo>
                    <a:cubicBezTo>
                      <a:pt x="1252087" y="1028239"/>
                      <a:pt x="1012224" y="1019858"/>
                      <a:pt x="765048" y="1019858"/>
                    </a:cubicBezTo>
                    <a:cubicBezTo>
                      <a:pt x="517872" y="1019858"/>
                      <a:pt x="278009" y="1028239"/>
                      <a:pt x="49208" y="1043998"/>
                    </a:cubicBezTo>
                    <a:lnTo>
                      <a:pt x="0" y="1048272"/>
                    </a:lnTo>
                    <a:close/>
                  </a:path>
                </a:pathLst>
              </a:custGeom>
              <a:solidFill>
                <a:schemeClr val="accent4"/>
              </a:solidFill>
              <a:ln w="12700" cap="flat" cmpd="sng" algn="ctr">
                <a:noFill/>
                <a:prstDash val="solid"/>
                <a:miter lim="800000"/>
              </a:ln>
              <a:effectLst/>
            </p:spPr>
            <p:txBody>
              <a:bodyPr rtlCol="0" anchor="ctr"/>
              <a:lstStyle/>
              <a:p>
                <a:pPr marL="0" marR="0" lvl="0" indent="0" algn="ctr" defTabSz="914335"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83" name="TextBox 82"/>
            <p:cNvSpPr txBox="1"/>
            <p:nvPr/>
          </p:nvSpPr>
          <p:spPr>
            <a:xfrm rot="16200000">
              <a:off x="776332" y="3608240"/>
              <a:ext cx="2275143" cy="590117"/>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399" b="1" i="0" u="none" strike="noStrike" kern="1200" cap="none" spc="0" normalizeH="0" baseline="0" noProof="0" dirty="0">
                  <a:ln>
                    <a:noFill/>
                  </a:ln>
                  <a:solidFill>
                    <a:prstClr val="white"/>
                  </a:solidFill>
                  <a:effectLst/>
                  <a:uLnTx/>
                  <a:uFillTx/>
                  <a:latin typeface="Calibri"/>
                  <a:ea typeface="+mn-ea"/>
                  <a:cs typeface="+mn-cs"/>
                </a:rPr>
                <a:t>Etat</a:t>
              </a:r>
              <a:r>
                <a:rPr kumimoji="0" lang="en-US" sz="2399" b="1" i="0" u="none" strike="noStrike" kern="1200" cap="none" spc="0" normalizeH="0" baseline="0" noProof="0" dirty="0">
                  <a:ln>
                    <a:noFill/>
                  </a:ln>
                  <a:solidFill>
                    <a:prstClr val="white"/>
                  </a:solidFill>
                  <a:effectLst/>
                  <a:uLnTx/>
                  <a:uFillTx/>
                  <a:latin typeface="Calibri"/>
                  <a:ea typeface="+mn-ea"/>
                  <a:cs typeface="+mn-cs"/>
                </a:rPr>
                <a:t> des </a:t>
              </a:r>
              <a:r>
                <a:rPr kumimoji="0" lang="fr-FR" sz="2399" b="1" i="0" u="none" strike="noStrike" kern="1200" cap="none" spc="0" normalizeH="0" baseline="0" noProof="0" dirty="0">
                  <a:ln>
                    <a:noFill/>
                  </a:ln>
                  <a:solidFill>
                    <a:prstClr val="white"/>
                  </a:solidFill>
                  <a:effectLst/>
                  <a:uLnTx/>
                  <a:uFillTx/>
                  <a:latin typeface="Calibri"/>
                  <a:ea typeface="+mn-ea"/>
                  <a:cs typeface="+mn-cs"/>
                </a:rPr>
                <a:t>lieux</a:t>
              </a:r>
              <a:r>
                <a:rPr kumimoji="0" lang="en-US" sz="2399" b="1" i="0" u="none" strike="noStrike" kern="1200" cap="none" spc="0" normalizeH="0" baseline="0" noProof="0" dirty="0">
                  <a:ln>
                    <a:noFill/>
                  </a:ln>
                  <a:solidFill>
                    <a:prstClr val="white"/>
                  </a:solidFill>
                  <a:effectLst/>
                  <a:uLnTx/>
                  <a:uFillTx/>
                  <a:latin typeface="Calibri"/>
                  <a:ea typeface="+mn-ea"/>
                  <a:cs typeface="+mn-cs"/>
                </a:rPr>
                <a:t> </a:t>
              </a:r>
            </a:p>
          </p:txBody>
        </p:sp>
        <p:sp>
          <p:nvSpPr>
            <p:cNvPr id="84" name="TextBox 83"/>
            <p:cNvSpPr txBox="1"/>
            <p:nvPr/>
          </p:nvSpPr>
          <p:spPr>
            <a:xfrm rot="16200000">
              <a:off x="2805768" y="3372213"/>
              <a:ext cx="2400856" cy="1062176"/>
            </a:xfrm>
            <a:prstGeom prst="rect">
              <a:avLst/>
            </a:prstGeom>
            <a:noFill/>
          </p:spPr>
          <p:txBody>
            <a:bodyPr wrap="square" rtlCol="0" anchor="ctr">
              <a:spAutoFit/>
            </a:bodyPr>
            <a:lstStyle>
              <a:defPPr>
                <a:defRPr lang="fr-FR"/>
              </a:defPPr>
              <a:lvl1pPr>
                <a:defRPr b="1">
                  <a:solidFill>
                    <a:schemeClr val="bg1"/>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399" b="1" i="0" u="none" strike="noStrike" kern="1200" cap="none" spc="0" normalizeH="0" baseline="0" noProof="0" dirty="0">
                  <a:ln>
                    <a:noFill/>
                  </a:ln>
                  <a:solidFill>
                    <a:prstClr val="white"/>
                  </a:solidFill>
                  <a:effectLst/>
                  <a:uLnTx/>
                  <a:uFillTx/>
                  <a:latin typeface="Calibri"/>
                  <a:ea typeface="+mn-ea"/>
                  <a:cs typeface="+mn-cs"/>
                </a:rPr>
                <a:t>Analyse</a:t>
              </a:r>
              <a:r>
                <a:rPr kumimoji="0" lang="en-US" sz="2399" b="1" i="0" u="none" strike="noStrike" kern="1200" cap="none" spc="0" normalizeH="0" baseline="0" noProof="0" dirty="0">
                  <a:ln>
                    <a:noFill/>
                  </a:ln>
                  <a:solidFill>
                    <a:prstClr val="white"/>
                  </a:solidFill>
                  <a:effectLst/>
                  <a:uLnTx/>
                  <a:uFillTx/>
                  <a:latin typeface="Calibri"/>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399" b="1" i="0" u="none" strike="noStrike" kern="1200" cap="none" spc="0" normalizeH="0" baseline="0" noProof="0" dirty="0">
                  <a:ln>
                    <a:noFill/>
                  </a:ln>
                  <a:solidFill>
                    <a:prstClr val="white"/>
                  </a:solidFill>
                  <a:effectLst/>
                  <a:uLnTx/>
                  <a:uFillTx/>
                  <a:latin typeface="Calibri"/>
                  <a:ea typeface="+mn-ea"/>
                  <a:cs typeface="+mn-cs"/>
                </a:rPr>
                <a:t>Benchmark</a:t>
              </a:r>
            </a:p>
          </p:txBody>
        </p:sp>
        <p:sp>
          <p:nvSpPr>
            <p:cNvPr id="85" name="TextBox 84"/>
            <p:cNvSpPr txBox="1"/>
            <p:nvPr/>
          </p:nvSpPr>
          <p:spPr>
            <a:xfrm rot="16200000">
              <a:off x="4745921" y="3701721"/>
              <a:ext cx="2509114" cy="511412"/>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999" b="1" i="0" u="none" strike="noStrike" kern="1200" cap="none" spc="0" normalizeH="0" baseline="0" noProof="0" dirty="0">
                  <a:ln>
                    <a:noFill/>
                  </a:ln>
                  <a:solidFill>
                    <a:prstClr val="white"/>
                  </a:solidFill>
                  <a:effectLst/>
                  <a:uLnTx/>
                  <a:uFillTx/>
                  <a:latin typeface="Calibri"/>
                  <a:ea typeface="+mn-ea"/>
                  <a:cs typeface="+mn-cs"/>
                </a:rPr>
                <a:t>Recommandations</a:t>
              </a:r>
            </a:p>
          </p:txBody>
        </p:sp>
        <p:sp>
          <p:nvSpPr>
            <p:cNvPr id="86" name="TextBox 85"/>
            <p:cNvSpPr txBox="1"/>
            <p:nvPr/>
          </p:nvSpPr>
          <p:spPr>
            <a:xfrm rot="16200000">
              <a:off x="7102508" y="3647594"/>
              <a:ext cx="1808146" cy="511412"/>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999" b="1" i="0" u="none" strike="noStrike" kern="1200" cap="none" spc="0" normalizeH="0" baseline="0" noProof="0" dirty="0">
                  <a:ln>
                    <a:noFill/>
                  </a:ln>
                  <a:solidFill>
                    <a:prstClr val="white"/>
                  </a:solidFill>
                  <a:effectLst/>
                  <a:uLnTx/>
                  <a:uFillTx/>
                  <a:latin typeface="Calibri"/>
                  <a:ea typeface="+mn-ea"/>
                  <a:cs typeface="+mn-cs"/>
                </a:rPr>
                <a:t>Plan </a:t>
              </a:r>
              <a:r>
                <a:rPr kumimoji="0" lang="fr-FR" sz="1999" b="1" i="0" u="none" strike="noStrike" kern="1200" cap="none" spc="0" normalizeH="0" baseline="0" noProof="0" dirty="0">
                  <a:ln>
                    <a:noFill/>
                  </a:ln>
                  <a:solidFill>
                    <a:prstClr val="white"/>
                  </a:solidFill>
                  <a:effectLst/>
                  <a:uLnTx/>
                  <a:uFillTx/>
                  <a:latin typeface="Calibri"/>
                  <a:ea typeface="+mn-ea"/>
                  <a:cs typeface="+mn-cs"/>
                </a:rPr>
                <a:t>d’action</a:t>
              </a:r>
            </a:p>
          </p:txBody>
        </p:sp>
        <p:sp>
          <p:nvSpPr>
            <p:cNvPr id="87" name="TextBox 86"/>
            <p:cNvSpPr txBox="1"/>
            <p:nvPr/>
          </p:nvSpPr>
          <p:spPr>
            <a:xfrm>
              <a:off x="1344915" y="5033436"/>
              <a:ext cx="236195" cy="35813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46" name="Oval 17"/>
          <p:cNvSpPr/>
          <p:nvPr/>
        </p:nvSpPr>
        <p:spPr>
          <a:xfrm>
            <a:off x="331881" y="1034063"/>
            <a:ext cx="801130" cy="710946"/>
          </a:xfrm>
          <a:prstGeom prst="ellipse">
            <a:avLst/>
          </a:prstGeom>
          <a:solidFill>
            <a:srgbClr val="DBD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7" name="Oval 2"/>
          <p:cNvSpPr/>
          <p:nvPr/>
        </p:nvSpPr>
        <p:spPr>
          <a:xfrm>
            <a:off x="411313" y="1073803"/>
            <a:ext cx="672219" cy="5965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8" name="Shape 2587"/>
          <p:cNvSpPr/>
          <p:nvPr/>
        </p:nvSpPr>
        <p:spPr>
          <a:xfrm>
            <a:off x="606826" y="1275224"/>
            <a:ext cx="281194" cy="249540"/>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19045" tIns="19045" rIns="19045" bIns="19045" anchor="ctr"/>
          <a:lstStyle/>
          <a:p>
            <a:pPr marL="0" marR="0" lvl="0" indent="0" algn="l" defTabSz="228515"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49" name="Shape 2545"/>
          <p:cNvSpPr/>
          <p:nvPr/>
        </p:nvSpPr>
        <p:spPr>
          <a:xfrm>
            <a:off x="5938556" y="2122934"/>
            <a:ext cx="339623" cy="339623"/>
          </a:xfrm>
          <a:custGeom>
            <a:avLst/>
            <a:gdLst/>
            <a:ahLst/>
            <a:cxnLst>
              <a:cxn ang="0">
                <a:pos x="wd2" y="hd2"/>
              </a:cxn>
              <a:cxn ang="5400000">
                <a:pos x="wd2" y="hd2"/>
              </a:cxn>
              <a:cxn ang="10800000">
                <a:pos x="wd2" y="hd2"/>
              </a:cxn>
              <a:cxn ang="16200000">
                <a:pos x="wd2" y="hd2"/>
              </a:cxn>
            </a:cxnLst>
            <a:rect l="0" t="0" r="r" b="b"/>
            <a:pathLst>
              <a:path w="21600" h="21600" extrusionOk="0">
                <a:moveTo>
                  <a:pt x="10800" y="20619"/>
                </a:moveTo>
                <a:cubicBezTo>
                  <a:pt x="5377" y="20619"/>
                  <a:pt x="982" y="16223"/>
                  <a:pt x="982" y="10800"/>
                </a:cubicBezTo>
                <a:cubicBezTo>
                  <a:pt x="982" y="5378"/>
                  <a:pt x="5377" y="982"/>
                  <a:pt x="10800" y="982"/>
                </a:cubicBezTo>
                <a:cubicBezTo>
                  <a:pt x="13336" y="982"/>
                  <a:pt x="15638" y="1950"/>
                  <a:pt x="17377" y="3529"/>
                </a:cubicBezTo>
                <a:lnTo>
                  <a:pt x="10453" y="10453"/>
                </a:lnTo>
                <a:cubicBezTo>
                  <a:pt x="10364" y="10542"/>
                  <a:pt x="10309" y="10665"/>
                  <a:pt x="10309" y="10800"/>
                </a:cubicBezTo>
                <a:cubicBezTo>
                  <a:pt x="10309" y="11072"/>
                  <a:pt x="10529" y="11291"/>
                  <a:pt x="10800" y="11291"/>
                </a:cubicBezTo>
                <a:lnTo>
                  <a:pt x="20594" y="11291"/>
                </a:lnTo>
                <a:cubicBezTo>
                  <a:pt x="20336" y="16484"/>
                  <a:pt x="16057" y="20619"/>
                  <a:pt x="10800" y="20619"/>
                </a:cubicBezTo>
                <a:moveTo>
                  <a:pt x="20594" y="10309"/>
                </a:moveTo>
                <a:lnTo>
                  <a:pt x="11985" y="10309"/>
                </a:lnTo>
                <a:lnTo>
                  <a:pt x="18071" y="4223"/>
                </a:lnTo>
                <a:cubicBezTo>
                  <a:pt x="19541" y="5852"/>
                  <a:pt x="20477" y="7971"/>
                  <a:pt x="20594" y="10309"/>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path>
            </a:pathLst>
          </a:custGeom>
          <a:solidFill>
            <a:schemeClr val="bg1"/>
          </a:solidFill>
          <a:ln w="12700">
            <a:miter lim="400000"/>
          </a:ln>
        </p:spPr>
        <p:txBody>
          <a:bodyPr lIns="19045" tIns="19045" rIns="19045" bIns="19045" anchor="ctr"/>
          <a:lstStyle/>
          <a:p>
            <a:pPr marL="0" marR="0" lvl="0" indent="0" algn="l" defTabSz="228515"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4" name="TextBox 3"/>
          <p:cNvSpPr txBox="1"/>
          <p:nvPr/>
        </p:nvSpPr>
        <p:spPr>
          <a:xfrm>
            <a:off x="2891347" y="1264180"/>
            <a:ext cx="6582258" cy="369332"/>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spAutoFit/>
          </a:bodyPr>
          <a:lstStyle>
            <a:defPPr>
              <a:defRPr lang="fr-FR"/>
            </a:defPPr>
            <a:lvl1pPr algn="ctr">
              <a:defRPr sz="1200" b="1">
                <a:solidFill>
                  <a:srgbClr val="002060"/>
                </a:solidFill>
                <a:cs typeface="Calibri" panose="020F0502020204030204" pitchFamily="34" charset="0"/>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2060"/>
                </a:solidFill>
                <a:effectLst/>
                <a:uLnTx/>
                <a:uFillTx/>
                <a:latin typeface="Calibri"/>
                <a:ea typeface="+mn-ea"/>
                <a:cs typeface="Calibri" panose="020F0502020204030204" pitchFamily="34" charset="0"/>
              </a:rPr>
              <a:t>Approche retenue pour chaque axe d’appui à la réforme de la FP</a:t>
            </a:r>
          </a:p>
        </p:txBody>
      </p:sp>
      <p:sp>
        <p:nvSpPr>
          <p:cNvPr id="5" name="Rounded Rectangle 4"/>
          <p:cNvSpPr/>
          <p:nvPr/>
        </p:nvSpPr>
        <p:spPr>
          <a:xfrm>
            <a:off x="7212357" y="3592898"/>
            <a:ext cx="3525083" cy="1433321"/>
          </a:xfrm>
          <a:prstGeom prst="roundRect">
            <a:avLst/>
          </a:prstGeom>
          <a:gradFill>
            <a:gsLst>
              <a:gs pos="12000">
                <a:srgbClr val="0070C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prstClr val="black"/>
                </a:solidFill>
                <a:effectLst/>
                <a:uLnTx/>
                <a:uFillTx/>
                <a:latin typeface="Calibri"/>
                <a:ea typeface="+mn-ea"/>
                <a:cs typeface="+mn-cs"/>
              </a:rPr>
              <a:t>Mise en œuvre des actions prioritaires du plan d’actions</a:t>
            </a:r>
            <a:r>
              <a:rPr kumimoji="0" lang="en-US" sz="2000" b="1" i="0" u="none" strike="noStrike" kern="1200" cap="none" spc="0" normalizeH="0" baseline="0" noProof="0" dirty="0">
                <a:ln>
                  <a:noFill/>
                </a:ln>
                <a:solidFill>
                  <a:prstClr val="black"/>
                </a:solidFill>
                <a:effectLst/>
                <a:uLnTx/>
                <a:uFillTx/>
                <a:latin typeface="Calibri"/>
                <a:ea typeface="+mn-ea"/>
                <a:cs typeface="+mn-cs"/>
              </a:rPr>
              <a:t> </a:t>
            </a:r>
            <a:r>
              <a:rPr kumimoji="0" lang="fr-FR" sz="2000" b="1" i="0" u="none" strike="noStrike" kern="1200" cap="none" spc="0" normalizeH="0" baseline="0" noProof="0" dirty="0">
                <a:ln>
                  <a:noFill/>
                </a:ln>
                <a:solidFill>
                  <a:prstClr val="black"/>
                </a:solidFill>
                <a:effectLst/>
                <a:uLnTx/>
                <a:uFillTx/>
                <a:latin typeface="Calibri"/>
                <a:ea typeface="+mn-ea"/>
                <a:cs typeface="+mn-cs"/>
              </a:rPr>
              <a:t>durant le Compact</a:t>
            </a:r>
          </a:p>
        </p:txBody>
      </p:sp>
      <p:sp>
        <p:nvSpPr>
          <p:cNvPr id="35" name="Rectangle 34"/>
          <p:cNvSpPr/>
          <p:nvPr/>
        </p:nvSpPr>
        <p:spPr>
          <a:xfrm>
            <a:off x="481" y="136"/>
            <a:ext cx="12191041" cy="70974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fr-FR" sz="2400" b="1" i="0" u="none" strike="noStrike" kern="1200" cap="none" spc="0" normalizeH="0" baseline="0" noProof="0" dirty="0">
                <a:ln>
                  <a:noFill/>
                </a:ln>
                <a:solidFill>
                  <a:prstClr val="white"/>
                </a:solidFill>
                <a:effectLst/>
                <a:uLnTx/>
                <a:uFillTx/>
                <a:latin typeface="Calibri"/>
                <a:ea typeface="+mn-ea"/>
                <a:cs typeface="Sakkal Majalla" panose="02000000000000000000" pitchFamily="2" charset="-78"/>
              </a:rPr>
              <a:t>Activité « Formation professionnelle »</a:t>
            </a: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fr-FR" sz="2400" b="1" i="0" u="none" strike="noStrike" kern="1200" cap="none" spc="0" normalizeH="0" baseline="0" noProof="0" dirty="0">
                <a:ln>
                  <a:noFill/>
                </a:ln>
                <a:solidFill>
                  <a:srgbClr val="CCECFF"/>
                </a:solidFill>
                <a:effectLst/>
                <a:uLnTx/>
                <a:uFillTx/>
                <a:latin typeface="Calibri"/>
                <a:ea typeface="+mn-ea"/>
                <a:cs typeface="+mn-cs"/>
              </a:rPr>
              <a:t>Composante « Appui à l’opérationnalisation de la réforme de la formation professionnelle »</a:t>
            </a:r>
          </a:p>
        </p:txBody>
      </p:sp>
      <p:sp>
        <p:nvSpPr>
          <p:cNvPr id="36" name="Rectangle 35"/>
          <p:cNvSpPr/>
          <p:nvPr/>
        </p:nvSpPr>
        <p:spPr>
          <a:xfrm>
            <a:off x="6399164" y="2513971"/>
            <a:ext cx="5112055" cy="612626"/>
          </a:xfrm>
          <a:prstGeom prst="rect">
            <a:avLst/>
          </a:prstGeom>
          <a:gradFill>
            <a:gsLst>
              <a:gs pos="12000">
                <a:srgbClr val="0070C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prstClr val="black"/>
                </a:solidFill>
                <a:effectLst/>
                <a:uLnTx/>
                <a:uFillTx/>
                <a:latin typeface="Calibri"/>
                <a:ea typeface="+mn-ea"/>
                <a:cs typeface="+mn-cs"/>
              </a:rPr>
              <a:t>           Etape « Mise en œuvre »</a:t>
            </a:r>
            <a:endParaRPr kumimoji="0" lang="id-ID" sz="2000" b="1" i="0" u="none" strike="noStrike" kern="1200" cap="none" spc="0" normalizeH="0" baseline="0" noProof="0" dirty="0">
              <a:ln>
                <a:noFill/>
              </a:ln>
              <a:solidFill>
                <a:prstClr val="black"/>
              </a:solidFill>
              <a:effectLst/>
              <a:uLnTx/>
              <a:uFillTx/>
              <a:latin typeface="Calibri"/>
              <a:ea typeface="+mn-ea"/>
              <a:cs typeface="+mn-cs"/>
            </a:endParaRPr>
          </a:p>
        </p:txBody>
      </p:sp>
      <p:sp>
        <p:nvSpPr>
          <p:cNvPr id="37" name="Rectangle 36"/>
          <p:cNvSpPr/>
          <p:nvPr/>
        </p:nvSpPr>
        <p:spPr>
          <a:xfrm>
            <a:off x="692423" y="2227640"/>
            <a:ext cx="6282220" cy="612626"/>
          </a:xfrm>
          <a:prstGeom prst="rect">
            <a:avLst/>
          </a:prstGeom>
          <a:solidFill>
            <a:schemeClr val="accent6"/>
          </a:solidFill>
          <a:ln>
            <a:noFill/>
          </a:ln>
          <a:effectLst/>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274309" tIns="0" rIns="0" bIns="0" numCol="1" spcCol="1270" anchor="ctr" anchorCtr="0">
            <a:noAutofit/>
          </a:bodyPr>
          <a:lstStyle/>
          <a:p>
            <a:pPr marL="0" marR="0" lvl="0" indent="0" algn="l" defTabSz="888914" rtl="0" eaLnBrk="1" fontAlgn="auto" latinLnBrk="0" hangingPunct="1">
              <a:lnSpc>
                <a:spcPct val="90000"/>
              </a:lnSpc>
              <a:spcBef>
                <a:spcPct val="0"/>
              </a:spcBef>
              <a:spcAft>
                <a:spcPts val="267"/>
              </a:spcAft>
              <a:buClrTx/>
              <a:buSzTx/>
              <a:buFontTx/>
              <a:buNone/>
              <a:tabLst/>
              <a:defRPr/>
            </a:pPr>
            <a:r>
              <a:rPr kumimoji="0" lang="fr-FR" sz="1999" b="1" i="0" u="none" strike="noStrike" kern="1200" cap="none" spc="0" normalizeH="0" baseline="0" noProof="0" dirty="0">
                <a:ln>
                  <a:noFill/>
                </a:ln>
                <a:solidFill>
                  <a:srgbClr val="FFFFFF"/>
                </a:solidFill>
                <a:effectLst/>
                <a:uLnTx/>
                <a:uFillTx/>
                <a:latin typeface="Corbel" panose="020B0503020204020204"/>
                <a:ea typeface="+mn-ea"/>
                <a:cs typeface="+mn-cs"/>
              </a:rPr>
              <a:t>Etape « Design et plan d’actions »</a:t>
            </a:r>
            <a:endParaRPr kumimoji="0" lang="id-ID" sz="1999" b="1"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sp>
        <p:nvSpPr>
          <p:cNvPr id="38" name="Right Triangle 38"/>
          <p:cNvSpPr/>
          <p:nvPr/>
        </p:nvSpPr>
        <p:spPr>
          <a:xfrm rot="5400000">
            <a:off x="6504776" y="2700634"/>
            <a:ext cx="295424" cy="574951"/>
          </a:xfrm>
          <a:prstGeom prst="rtTriangl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335"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39" name="Right Triangle 39"/>
          <p:cNvSpPr/>
          <p:nvPr/>
        </p:nvSpPr>
        <p:spPr>
          <a:xfrm rot="5400000">
            <a:off x="11093067" y="2968741"/>
            <a:ext cx="261353" cy="574951"/>
          </a:xfrm>
          <a:prstGeom prst="rtTriangle">
            <a:avLst/>
          </a:prstGeom>
          <a:solidFill>
            <a:schemeClr val="accent5">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335"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a:ln>
                <a:noFill/>
              </a:ln>
              <a:solidFill>
                <a:prstClr val="white"/>
              </a:solidFill>
              <a:effectLst/>
              <a:uLnTx/>
              <a:uFillTx/>
              <a:latin typeface="Corbel" panose="020B0503020204020204"/>
              <a:ea typeface="+mn-ea"/>
              <a:cs typeface="+mn-cs"/>
            </a:endParaRPr>
          </a:p>
        </p:txBody>
      </p:sp>
    </p:spTree>
    <p:extLst>
      <p:ext uri="{BB962C8B-B14F-4D97-AF65-F5344CB8AC3E}">
        <p14:creationId xmlns:p14="http://schemas.microsoft.com/office/powerpoint/2010/main" val="3560717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1000"/>
                                        <p:tgtEl>
                                          <p:spTgt spid="37"/>
                                        </p:tgtEl>
                                      </p:cBhvr>
                                    </p:animEffect>
                                    <p:anim calcmode="lin" valueType="num">
                                      <p:cBhvr>
                                        <p:cTn id="8" dur="1000" fill="hold"/>
                                        <p:tgtEl>
                                          <p:spTgt spid="37"/>
                                        </p:tgtEl>
                                        <p:attrNameLst>
                                          <p:attrName>ppt_x</p:attrName>
                                        </p:attrNameLst>
                                      </p:cBhvr>
                                      <p:tavLst>
                                        <p:tav tm="0">
                                          <p:val>
                                            <p:strVal val="#ppt_x"/>
                                          </p:val>
                                        </p:tav>
                                        <p:tav tm="100000">
                                          <p:val>
                                            <p:strVal val="#ppt_x"/>
                                          </p:val>
                                        </p:tav>
                                      </p:tavLst>
                                    </p:anim>
                                    <p:anim calcmode="lin" valueType="num">
                                      <p:cBhvr>
                                        <p:cTn id="9" dur="1000" fill="hold"/>
                                        <p:tgtEl>
                                          <p:spTgt spid="3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1000"/>
                                        <p:tgtEl>
                                          <p:spTgt spid="38"/>
                                        </p:tgtEl>
                                      </p:cBhvr>
                                    </p:animEffect>
                                    <p:anim calcmode="lin" valueType="num">
                                      <p:cBhvr>
                                        <p:cTn id="13" dur="1000" fill="hold"/>
                                        <p:tgtEl>
                                          <p:spTgt spid="38"/>
                                        </p:tgtEl>
                                        <p:attrNameLst>
                                          <p:attrName>ppt_x</p:attrName>
                                        </p:attrNameLst>
                                      </p:cBhvr>
                                      <p:tavLst>
                                        <p:tav tm="0">
                                          <p:val>
                                            <p:strVal val="#ppt_x"/>
                                          </p:val>
                                        </p:tav>
                                        <p:tav tm="100000">
                                          <p:val>
                                            <p:strVal val="#ppt_x"/>
                                          </p:val>
                                        </p:tav>
                                      </p:tavLst>
                                    </p:anim>
                                    <p:anim calcmode="lin" valueType="num">
                                      <p:cBhvr>
                                        <p:cTn id="14"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1000"/>
                                        <p:tgtEl>
                                          <p:spTgt spid="36"/>
                                        </p:tgtEl>
                                      </p:cBhvr>
                                    </p:animEffect>
                                    <p:anim calcmode="lin" valueType="num">
                                      <p:cBhvr>
                                        <p:cTn id="20" dur="1000" fill="hold"/>
                                        <p:tgtEl>
                                          <p:spTgt spid="36"/>
                                        </p:tgtEl>
                                        <p:attrNameLst>
                                          <p:attrName>ppt_x</p:attrName>
                                        </p:attrNameLst>
                                      </p:cBhvr>
                                      <p:tavLst>
                                        <p:tav tm="0">
                                          <p:val>
                                            <p:strVal val="#ppt_x"/>
                                          </p:val>
                                        </p:tav>
                                        <p:tav tm="100000">
                                          <p:val>
                                            <p:strVal val="#ppt_x"/>
                                          </p:val>
                                        </p:tav>
                                      </p:tavLst>
                                    </p:anim>
                                    <p:anim calcmode="lin" valueType="num">
                                      <p:cBhvr>
                                        <p:cTn id="21" dur="1000" fill="hold"/>
                                        <p:tgtEl>
                                          <p:spTgt spid="36"/>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9"/>
                                        </p:tgtEl>
                                        <p:attrNameLst>
                                          <p:attrName>style.visibility</p:attrName>
                                        </p:attrNameLst>
                                      </p:cBhvr>
                                      <p:to>
                                        <p:strVal val="visible"/>
                                      </p:to>
                                    </p:set>
                                    <p:animEffect transition="in" filter="fade">
                                      <p:cBhvr>
                                        <p:cTn id="24" dur="1000"/>
                                        <p:tgtEl>
                                          <p:spTgt spid="39"/>
                                        </p:tgtEl>
                                      </p:cBhvr>
                                    </p:animEffect>
                                    <p:anim calcmode="lin" valueType="num">
                                      <p:cBhvr>
                                        <p:cTn id="25" dur="1000" fill="hold"/>
                                        <p:tgtEl>
                                          <p:spTgt spid="39"/>
                                        </p:tgtEl>
                                        <p:attrNameLst>
                                          <p:attrName>ppt_x</p:attrName>
                                        </p:attrNameLst>
                                      </p:cBhvr>
                                      <p:tavLst>
                                        <p:tav tm="0">
                                          <p:val>
                                            <p:strVal val="#ppt_x"/>
                                          </p:val>
                                        </p:tav>
                                        <p:tav tm="100000">
                                          <p:val>
                                            <p:strVal val="#ppt_x"/>
                                          </p:val>
                                        </p:tav>
                                      </p:tavLst>
                                    </p:anim>
                                    <p:anim calcmode="lin" valueType="num">
                                      <p:cBhvr>
                                        <p:cTn id="26"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336149" y="1252293"/>
            <a:ext cx="4841741" cy="185205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16" name="Shape 2587"/>
          <p:cNvSpPr/>
          <p:nvPr/>
        </p:nvSpPr>
        <p:spPr>
          <a:xfrm>
            <a:off x="443131" y="1252293"/>
            <a:ext cx="281194" cy="249540"/>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19045" tIns="19045" rIns="19045" bIns="19045" anchor="ctr"/>
          <a:lstStyle/>
          <a:p>
            <a:pPr marL="0" marR="0" lvl="0" indent="0" algn="l" defTabSz="228515"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31" name="Rectangle 30"/>
          <p:cNvSpPr/>
          <p:nvPr/>
        </p:nvSpPr>
        <p:spPr>
          <a:xfrm>
            <a:off x="7371774" y="4474857"/>
            <a:ext cx="3025218" cy="120032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C00000"/>
                </a:solidFill>
                <a:effectLst/>
                <a:uLnTx/>
                <a:uFillTx/>
                <a:latin typeface="Calibri"/>
                <a:ea typeface="+mn-ea"/>
                <a:cs typeface="+mn-cs"/>
              </a:rPr>
              <a:t>Contrat EW</a:t>
            </a:r>
            <a:r>
              <a:rPr kumimoji="0" lang="fr-FR" sz="1800" b="1" i="0" u="none" strike="noStrike" kern="1200" cap="none" spc="0" normalizeH="0" noProof="0" dirty="0">
                <a:ln>
                  <a:noFill/>
                </a:ln>
                <a:solidFill>
                  <a:srgbClr val="C00000"/>
                </a:solidFill>
                <a:effectLst/>
                <a:uLnTx/>
                <a:uFillTx/>
                <a:latin typeface="Calibri"/>
                <a:ea typeface="+mn-ea"/>
                <a:cs typeface="+mn-cs"/>
              </a:rPr>
              <a:t> 25 C</a:t>
            </a:r>
            <a:r>
              <a:rPr kumimoji="0" lang="fr-FR" sz="1800" b="1" i="0" u="none" strike="noStrike" kern="1200" cap="none" spc="0" normalizeH="0" baseline="0" noProof="0" dirty="0">
                <a:ln>
                  <a:noFill/>
                </a:ln>
                <a:solidFill>
                  <a:srgbClr val="C00000"/>
                </a:solidFill>
                <a:effectLst/>
                <a:uLnTx/>
                <a:uFillTx/>
                <a:latin typeface="Calibri"/>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2683C6">
                    <a:lumMod val="75000"/>
                  </a:srgbClr>
                </a:solidFill>
                <a:effectLst/>
                <a:uLnTx/>
                <a:uFillTx/>
                <a:latin typeface="Calibri"/>
                <a:ea typeface="+mn-ea"/>
                <a:cs typeface="+mn-cs"/>
              </a:rPr>
              <a:t>Appui pour la mise en place d’un système d’évaluation et d’assurance qualité</a:t>
            </a:r>
          </a:p>
        </p:txBody>
      </p:sp>
      <p:sp>
        <p:nvSpPr>
          <p:cNvPr id="33" name="Espace réservé du numéro de diapositive 4"/>
          <p:cNvSpPr>
            <a:spLocks noGrp="1"/>
          </p:cNvSpPr>
          <p:nvPr>
            <p:ph type="sldNum" sz="quarter" idx="12"/>
          </p:nvPr>
        </p:nvSpPr>
        <p:spPr>
          <a:xfrm>
            <a:off x="10508369" y="6357732"/>
            <a:ext cx="865278" cy="36933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2683C6"/>
                </a:solidFill>
                <a:effectLst/>
                <a:uLnTx/>
                <a:uFillTx/>
                <a:latin typeface="Calibri"/>
                <a:ea typeface="+mn-ea"/>
                <a:cs typeface="+mn-cs"/>
              </a:rPr>
              <a:t>15</a:t>
            </a:r>
          </a:p>
        </p:txBody>
      </p:sp>
      <p:sp>
        <p:nvSpPr>
          <p:cNvPr id="14" name="Rectangle 13"/>
          <p:cNvSpPr/>
          <p:nvPr/>
        </p:nvSpPr>
        <p:spPr>
          <a:xfrm>
            <a:off x="481" y="136"/>
            <a:ext cx="12191041" cy="70974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fr-FR" sz="2400" b="1" i="0" u="none" strike="noStrike" kern="1200" cap="none" spc="0" normalizeH="0" baseline="0" noProof="0" dirty="0">
                <a:ln>
                  <a:noFill/>
                </a:ln>
                <a:solidFill>
                  <a:prstClr val="white"/>
                </a:solidFill>
                <a:effectLst/>
                <a:uLnTx/>
                <a:uFillTx/>
                <a:latin typeface="Calibri"/>
                <a:ea typeface="+mn-ea"/>
                <a:cs typeface="Sakkal Majalla" panose="02000000000000000000" pitchFamily="2" charset="-78"/>
              </a:rPr>
              <a:t>Activité « Formation professionnelle »</a:t>
            </a: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fr-FR" sz="2400" b="1" i="0" u="none" strike="noStrike" kern="1200" cap="none" spc="0" normalizeH="0" baseline="0" noProof="0" dirty="0">
                <a:ln>
                  <a:noFill/>
                </a:ln>
                <a:solidFill>
                  <a:srgbClr val="CCECFF"/>
                </a:solidFill>
                <a:effectLst/>
                <a:uLnTx/>
                <a:uFillTx/>
                <a:latin typeface="Calibri"/>
                <a:ea typeface="+mn-ea"/>
                <a:cs typeface="+mn-cs"/>
              </a:rPr>
              <a:t>Composante « Appui à l’opérationnalisation de la réforme de la formation professionnelle »</a:t>
            </a:r>
          </a:p>
        </p:txBody>
      </p:sp>
      <p:sp>
        <p:nvSpPr>
          <p:cNvPr id="17" name="Pentagon 63"/>
          <p:cNvSpPr/>
          <p:nvPr/>
        </p:nvSpPr>
        <p:spPr>
          <a:xfrm>
            <a:off x="5481874" y="1740113"/>
            <a:ext cx="835729" cy="68320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Rectangle 2"/>
          <p:cNvSpPr/>
          <p:nvPr/>
        </p:nvSpPr>
        <p:spPr>
          <a:xfrm>
            <a:off x="504846" y="1288582"/>
            <a:ext cx="4504348" cy="175432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C00000"/>
                </a:solidFill>
                <a:effectLst/>
                <a:uLnTx/>
                <a:uFillTx/>
                <a:latin typeface="Calibri"/>
                <a:ea typeface="+mn-ea"/>
                <a:cs typeface="+mn-cs"/>
              </a:rPr>
              <a:t>Etape </a:t>
            </a:r>
            <a:r>
              <a:rPr kumimoji="0" lang="fr-FR" sz="1800" b="1" i="0" u="none" strike="noStrike" kern="1200" cap="none" spc="0" normalizeH="0" baseline="0" noProof="0" dirty="0">
                <a:ln>
                  <a:noFill/>
                </a:ln>
                <a:solidFill>
                  <a:prstClr val="black"/>
                </a:solidFill>
                <a:effectLst/>
                <a:uLnTx/>
                <a:uFillTx/>
                <a:latin typeface="Calibri"/>
                <a:ea typeface="+mn-ea"/>
                <a:cs typeface="+mn-cs"/>
              </a:rPr>
              <a:t>design de la composante « Appui à l’opérationnalisation de la réforme de la FP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a:ln>
                <a:noFill/>
              </a:ln>
              <a:solidFill>
                <a:prstClr val="black"/>
              </a:solidFill>
              <a:effectLst/>
              <a:uLnTx/>
              <a:uFillTx/>
              <a:latin typeface="Calibri"/>
              <a:ea typeface="+mn-ea"/>
              <a:cs typeface="+mn-cs"/>
            </a:endParaRPr>
          </a:p>
          <a:p>
            <a:pPr marL="990600" marR="0" lvl="0" indent="-285750" defTabSz="914400" rtl="0" eaLnBrk="1" fontAlgn="auto" latinLnBrk="0" hangingPunct="1">
              <a:lnSpc>
                <a:spcPct val="100000"/>
              </a:lnSpc>
              <a:spcBef>
                <a:spcPts val="0"/>
              </a:spcBef>
              <a:spcAft>
                <a:spcPts val="0"/>
              </a:spcAft>
              <a:buClrTx/>
              <a:buSzTx/>
              <a:buFontTx/>
              <a:buChar char="-"/>
              <a:tabLst/>
              <a:defRPr/>
            </a:pPr>
            <a:r>
              <a:rPr kumimoji="0" lang="fr-FR" sz="1800" b="1" i="0" u="none" strike="noStrike" kern="1200" cap="none" spc="0" normalizeH="0" baseline="0" noProof="0" dirty="0">
                <a:ln>
                  <a:noFill/>
                </a:ln>
                <a:solidFill>
                  <a:prstClr val="black"/>
                </a:solidFill>
                <a:effectLst/>
                <a:uLnTx/>
                <a:uFillTx/>
                <a:latin typeface="Calibri"/>
                <a:ea typeface="+mn-ea"/>
                <a:cs typeface="+mn-cs"/>
              </a:rPr>
              <a:t>Axe Juridique</a:t>
            </a:r>
          </a:p>
          <a:p>
            <a:pPr marL="990600" marR="0" lvl="0" indent="-285750" defTabSz="914400" rtl="0" eaLnBrk="1" fontAlgn="auto" latinLnBrk="0" hangingPunct="1">
              <a:lnSpc>
                <a:spcPct val="100000"/>
              </a:lnSpc>
              <a:spcBef>
                <a:spcPts val="0"/>
              </a:spcBef>
              <a:spcAft>
                <a:spcPts val="0"/>
              </a:spcAft>
              <a:buClrTx/>
              <a:buSzTx/>
              <a:buFontTx/>
              <a:buChar char="-"/>
              <a:tabLst/>
              <a:defRPr/>
            </a:pPr>
            <a:r>
              <a:rPr lang="fr-FR" b="1" dirty="0">
                <a:solidFill>
                  <a:prstClr val="black"/>
                </a:solidFill>
                <a:latin typeface="Calibri"/>
              </a:rPr>
              <a:t>Axe financement</a:t>
            </a:r>
          </a:p>
          <a:p>
            <a:pPr marL="990600" marR="0" lvl="0" indent="-285750" defTabSz="914400" rtl="0" eaLnBrk="1" fontAlgn="auto" latinLnBrk="0" hangingPunct="1">
              <a:lnSpc>
                <a:spcPct val="100000"/>
              </a:lnSpc>
              <a:spcBef>
                <a:spcPts val="0"/>
              </a:spcBef>
              <a:spcAft>
                <a:spcPts val="0"/>
              </a:spcAft>
              <a:buClrTx/>
              <a:buSzTx/>
              <a:buFontTx/>
              <a:buChar char="-"/>
              <a:tabLst/>
              <a:defRPr/>
            </a:pPr>
            <a:r>
              <a:rPr kumimoji="0" lang="fr-FR" sz="1800" b="1" i="0" u="none" strike="noStrike" kern="1200" cap="none" spc="0" normalizeH="0" baseline="0" noProof="0" dirty="0">
                <a:ln>
                  <a:noFill/>
                </a:ln>
                <a:solidFill>
                  <a:prstClr val="black"/>
                </a:solidFill>
                <a:effectLst/>
                <a:uLnTx/>
                <a:uFillTx/>
                <a:latin typeface="Calibri"/>
                <a:ea typeface="+mn-ea"/>
                <a:cs typeface="+mn-cs"/>
              </a:rPr>
              <a:t>Axe FP Privée</a:t>
            </a:r>
            <a:endParaRPr kumimoji="0" lang="fr-FR"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Parchemin vertical 4"/>
          <p:cNvSpPr/>
          <p:nvPr/>
        </p:nvSpPr>
        <p:spPr>
          <a:xfrm>
            <a:off x="7018715" y="4238777"/>
            <a:ext cx="3747522" cy="1672490"/>
          </a:xfrm>
          <a:prstGeom prst="verticalScroll">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6" name="ZoneTexte 5"/>
          <p:cNvSpPr txBox="1"/>
          <p:nvPr/>
        </p:nvSpPr>
        <p:spPr>
          <a:xfrm>
            <a:off x="6932614" y="1385938"/>
            <a:ext cx="4272421" cy="132343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cap="small" dirty="0">
                <a:solidFill>
                  <a:prstClr val="black"/>
                </a:solidFill>
                <a:latin typeface="Calibri"/>
              </a:rPr>
              <a:t>Recommandation: </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cap="small" dirty="0">
                <a:solidFill>
                  <a:prstClr val="black"/>
                </a:solidFill>
                <a:latin typeface="Calibri"/>
              </a:rPr>
              <a:t>Nécessité de la mise en place d’un système d’évaluation et d’assurance qualité</a:t>
            </a:r>
            <a:endParaRPr kumimoji="0" lang="fr-FR" sz="2000" b="0" i="0" u="none" strike="noStrike" kern="1200" cap="none" spc="0" normalizeH="0" baseline="0" noProof="0" dirty="0">
              <a:ln>
                <a:noFill/>
              </a:ln>
              <a:solidFill>
                <a:prstClr val="black"/>
              </a:solidFill>
              <a:effectLst/>
              <a:uLnTx/>
              <a:uFillTx/>
              <a:latin typeface="Calibri"/>
              <a:ea typeface="+mn-ea"/>
              <a:cs typeface="+mn-cs"/>
            </a:endParaRPr>
          </a:p>
        </p:txBody>
      </p:sp>
      <p:sp>
        <p:nvSpPr>
          <p:cNvPr id="21" name="Pentagon 63"/>
          <p:cNvSpPr/>
          <p:nvPr/>
        </p:nvSpPr>
        <p:spPr>
          <a:xfrm rot="5400000">
            <a:off x="8808121" y="3102010"/>
            <a:ext cx="835729" cy="683205"/>
          </a:xfrm>
          <a:prstGeom prst="homePlate">
            <a:avLst>
              <a:gd name="adj" fmla="val 5278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2" name="Rectangle à coins arrondis 21"/>
          <p:cNvSpPr/>
          <p:nvPr/>
        </p:nvSpPr>
        <p:spPr>
          <a:xfrm>
            <a:off x="6647955" y="1377063"/>
            <a:ext cx="4841741" cy="134119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5745100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9</a:t>
            </a:fld>
            <a:r>
              <a:rPr lang="fr-FR" sz="1270" b="1" dirty="0">
                <a:solidFill>
                  <a:schemeClr val="accent2">
                    <a:lumMod val="50000"/>
                  </a:schemeClr>
                </a:solidFill>
              </a:rPr>
              <a:t>-</a:t>
            </a:r>
          </a:p>
        </p:txBody>
      </p:sp>
      <p:sp>
        <p:nvSpPr>
          <p:cNvPr id="5" name="Rectangle 4"/>
          <p:cNvSpPr/>
          <p:nvPr/>
        </p:nvSpPr>
        <p:spPr>
          <a:xfrm>
            <a:off x="240" y="1"/>
            <a:ext cx="12191521" cy="586596"/>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400" b="1" dirty="0"/>
              <a:t>1. Volet Technique : </a:t>
            </a:r>
            <a:r>
              <a:rPr lang="fr-FR" sz="2400" b="1" dirty="0">
                <a:solidFill>
                  <a:srgbClr val="FFC000"/>
                </a:solidFill>
              </a:rPr>
              <a:t>Objectif général de la mission</a:t>
            </a:r>
          </a:p>
        </p:txBody>
      </p:sp>
      <p:sp>
        <p:nvSpPr>
          <p:cNvPr id="6" name="Rectangle 5">
            <a:extLst>
              <a:ext uri="{FF2B5EF4-FFF2-40B4-BE49-F238E27FC236}">
                <a16:creationId xmlns:a16="http://schemas.microsoft.com/office/drawing/2014/main" id="{7A1DD71F-CDD2-47BD-A7EC-7BEB65306582}"/>
              </a:ext>
            </a:extLst>
          </p:cNvPr>
          <p:cNvSpPr/>
          <p:nvPr/>
        </p:nvSpPr>
        <p:spPr>
          <a:xfrm>
            <a:off x="873650" y="1712395"/>
            <a:ext cx="10150909" cy="2920158"/>
          </a:xfrm>
          <a:prstGeom prst="rect">
            <a:avLst/>
          </a:prstGeom>
          <a:ln w="19050">
            <a:solidFill>
              <a:schemeClr val="tx1"/>
            </a:solidFill>
          </a:ln>
        </p:spPr>
        <p:txBody>
          <a:bodyPr wrap="square">
            <a:spAutoFit/>
          </a:bodyPr>
          <a:lstStyle/>
          <a:p>
            <a:pPr algn="just">
              <a:tabLst>
                <a:tab pos="408255" algn="l"/>
              </a:tabLst>
            </a:pPr>
            <a:r>
              <a:rPr lang="fr-FR" sz="2176" b="1" u="sng" cap="all" dirty="0">
                <a:solidFill>
                  <a:srgbClr val="0000FF"/>
                </a:solidFill>
                <a:latin typeface="Times New Roman" panose="02020603050405020304" pitchFamily="18" charset="0"/>
                <a:ea typeface="SimSun" panose="02010600030101010101" pitchFamily="2" charset="-122"/>
              </a:rPr>
              <a:t> </a:t>
            </a:r>
            <a:endParaRPr lang="fr-FR" sz="1814" dirty="0"/>
          </a:p>
          <a:p>
            <a:pPr algn="just">
              <a:lnSpc>
                <a:spcPct val="150000"/>
              </a:lnSpc>
            </a:pPr>
            <a:r>
              <a:rPr lang="fr-FR" dirty="0"/>
              <a:t>L’objectif de ces termes de références est de définir les contours de la mission portant sur l’accompagnement du Département de la Formation Professionnelle et de ses partenaires dans la mise en place d’un système, unifié et institutionnalisé d’évaluation et d’assurance qualité du système de la FP et ce, en tenant compte du contexte et des acquis institutionnels, d’une part, et du retour d’expérience des meilleures pratiques nationales et internationales, d’autre part.</a:t>
            </a:r>
          </a:p>
          <a:p>
            <a:pPr algn="just">
              <a:lnSpc>
                <a:spcPct val="150000"/>
              </a:lnSpc>
            </a:pPr>
            <a:endParaRPr lang="fr-FR" dirty="0"/>
          </a:p>
        </p:txBody>
      </p:sp>
    </p:spTree>
    <p:extLst>
      <p:ext uri="{BB962C8B-B14F-4D97-AF65-F5344CB8AC3E}">
        <p14:creationId xmlns:p14="http://schemas.microsoft.com/office/powerpoint/2010/main" val="3337524261"/>
      </p:ext>
    </p:extLst>
  </p:cSld>
  <p:clrMapOvr>
    <a:masterClrMapping/>
  </p:clrMapOvr>
</p:sld>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1_Custom Design - Showeet">
  <a:themeElements>
    <a:clrScheme name="Orange roug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ITLES">
  <a:themeElements>
    <a:clrScheme name="11">
      <a:dk1>
        <a:sysClr val="windowText" lastClr="000000"/>
      </a:dk1>
      <a:lt1>
        <a:sysClr val="window" lastClr="FFFFFF"/>
      </a:lt1>
      <a:dk2>
        <a:srgbClr val="44546A"/>
      </a:dk2>
      <a:lt2>
        <a:srgbClr val="E7E6E6"/>
      </a:lt2>
      <a:accent1>
        <a:srgbClr val="2980B9"/>
      </a:accent1>
      <a:accent2>
        <a:srgbClr val="16A085"/>
      </a:accent2>
      <a:accent3>
        <a:srgbClr val="9BBB59"/>
      </a:accent3>
      <a:accent4>
        <a:srgbClr val="F39C12"/>
      </a:accent4>
      <a:accent5>
        <a:srgbClr val="C0392B"/>
      </a:accent5>
      <a:accent6>
        <a:srgbClr val="2C3F50"/>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4.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3993</TotalTime>
  <Words>3277</Words>
  <Application>Microsoft Office PowerPoint</Application>
  <PresentationFormat>Grand écran</PresentationFormat>
  <Paragraphs>537</Paragraphs>
  <Slides>38</Slides>
  <Notes>19</Notes>
  <HiddenSlides>0</HiddenSlides>
  <MMClips>0</MMClips>
  <ScaleCrop>false</ScaleCrop>
  <HeadingPairs>
    <vt:vector size="6" baseType="variant">
      <vt:variant>
        <vt:lpstr>Polices utilisées</vt:lpstr>
      </vt:variant>
      <vt:variant>
        <vt:i4>18</vt:i4>
      </vt:variant>
      <vt:variant>
        <vt:lpstr>Thème</vt:lpstr>
      </vt:variant>
      <vt:variant>
        <vt:i4>4</vt:i4>
      </vt:variant>
      <vt:variant>
        <vt:lpstr>Titres des diapositives</vt:lpstr>
      </vt:variant>
      <vt:variant>
        <vt:i4>38</vt:i4>
      </vt:variant>
    </vt:vector>
  </HeadingPairs>
  <TitlesOfParts>
    <vt:vector size="60" baseType="lpstr">
      <vt:lpstr>Agency FB</vt:lpstr>
      <vt:lpstr>Arial</vt:lpstr>
      <vt:lpstr>Bell MT</vt:lpstr>
      <vt:lpstr>Berlin Sans FB Demi</vt:lpstr>
      <vt:lpstr>Calibri</vt:lpstr>
      <vt:lpstr>Calibri Light</vt:lpstr>
      <vt:lpstr>Castellar</vt:lpstr>
      <vt:lpstr>Corbel</vt:lpstr>
      <vt:lpstr>Gill Sans</vt:lpstr>
      <vt:lpstr>Helvetica</vt:lpstr>
      <vt:lpstr>Roboto</vt:lpstr>
      <vt:lpstr>Sakkal Majalla</vt:lpstr>
      <vt:lpstr>Times New Roman</vt:lpstr>
      <vt:lpstr>Trebuchet MS</vt:lpstr>
      <vt:lpstr>Tw Cen MT</vt:lpstr>
      <vt:lpstr>Tw Cen MT Condensed</vt:lpstr>
      <vt:lpstr>Wingdings</vt:lpstr>
      <vt:lpstr>Wingdings 3</vt:lpstr>
      <vt:lpstr>1_Custom Design - Showeet</vt:lpstr>
      <vt:lpstr>TITLES</vt:lpstr>
      <vt:lpstr>Integral</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Samira Mizbar</dc:creator>
  <cp:lastModifiedBy>Oumaima Benamar</cp:lastModifiedBy>
  <cp:revision>343</cp:revision>
  <cp:lastPrinted>2019-09-30T14:58:54Z</cp:lastPrinted>
  <dcterms:created xsi:type="dcterms:W3CDTF">2018-11-07T12:00:03Z</dcterms:created>
  <dcterms:modified xsi:type="dcterms:W3CDTF">2020-01-09T09:51:33Z</dcterms:modified>
</cp:coreProperties>
</file>