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Lst>
  <p:notesMasterIdLst>
    <p:notesMasterId r:id="rId45"/>
  </p:notesMasterIdLst>
  <p:sldIdLst>
    <p:sldId id="303" r:id="rId4"/>
    <p:sldId id="626" r:id="rId5"/>
    <p:sldId id="627" r:id="rId6"/>
    <p:sldId id="664" r:id="rId7"/>
    <p:sldId id="665" r:id="rId8"/>
    <p:sldId id="666" r:id="rId9"/>
    <p:sldId id="667" r:id="rId10"/>
    <p:sldId id="668" r:id="rId11"/>
    <p:sldId id="670" r:id="rId12"/>
    <p:sldId id="681" r:id="rId13"/>
    <p:sldId id="679" r:id="rId14"/>
    <p:sldId id="680" r:id="rId15"/>
    <p:sldId id="678" r:id="rId16"/>
    <p:sldId id="669" r:id="rId17"/>
    <p:sldId id="373" r:id="rId18"/>
    <p:sldId id="415" r:id="rId19"/>
    <p:sldId id="413" r:id="rId20"/>
    <p:sldId id="375" r:id="rId21"/>
    <p:sldId id="388" r:id="rId22"/>
    <p:sldId id="408" r:id="rId23"/>
    <p:sldId id="646" r:id="rId24"/>
    <p:sldId id="647" r:id="rId25"/>
    <p:sldId id="407" r:id="rId26"/>
    <p:sldId id="644" r:id="rId27"/>
    <p:sldId id="651" r:id="rId28"/>
    <p:sldId id="648" r:id="rId29"/>
    <p:sldId id="660" r:id="rId30"/>
    <p:sldId id="645" r:id="rId31"/>
    <p:sldId id="661" r:id="rId32"/>
    <p:sldId id="389" r:id="rId33"/>
    <p:sldId id="653" r:id="rId34"/>
    <p:sldId id="658" r:id="rId35"/>
    <p:sldId id="654" r:id="rId36"/>
    <p:sldId id="657" r:id="rId37"/>
    <p:sldId id="374" r:id="rId38"/>
    <p:sldId id="376" r:id="rId39"/>
    <p:sldId id="402" r:id="rId40"/>
    <p:sldId id="403" r:id="rId41"/>
    <p:sldId id="629" r:id="rId42"/>
    <p:sldId id="628" r:id="rId43"/>
    <p:sldId id="372" r:id="rId44"/>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 id="2" name="Said Haj Haddouch" initials="SHH" lastIdx="0" clrIdx="1">
    <p:extLst>
      <p:ext uri="{19B8F6BF-5375-455C-9EA6-DF929625EA0E}">
        <p15:presenceInfo xmlns:p15="http://schemas.microsoft.com/office/powerpoint/2012/main" userId="S-1-5-21-1178779211-1430261201-1819217697-116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0" autoAdjust="0"/>
    <p:restoredTop sz="94826" autoAdjust="0"/>
  </p:normalViewPr>
  <p:slideViewPr>
    <p:cSldViewPr snapToGrid="0">
      <p:cViewPr varScale="1">
        <p:scale>
          <a:sx n="63" d="100"/>
          <a:sy n="63" d="100"/>
        </p:scale>
        <p:origin x="708" y="56"/>
      </p:cViewPr>
      <p:guideLst/>
    </p:cSldViewPr>
  </p:slideViewPr>
  <p:notesTextViewPr>
    <p:cViewPr>
      <p:scale>
        <a:sx n="1" d="1"/>
        <a:sy n="1" d="1"/>
      </p:scale>
      <p:origin x="0" y="0"/>
    </p:cViewPr>
  </p:notesTextViewPr>
  <p:sorterViewPr>
    <p:cViewPr>
      <p:scale>
        <a:sx n="100" d="100"/>
        <a:sy n="100" d="100"/>
      </p:scale>
      <p:origin x="0" y="-2152"/>
    </p:cViewPr>
  </p:sorterViewPr>
  <p:notesViewPr>
    <p:cSldViewPr snapToGrid="0">
      <p:cViewPr>
        <p:scale>
          <a:sx n="124" d="100"/>
          <a:sy n="124" d="100"/>
        </p:scale>
        <p:origin x="1060" y="-58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7444BE-7A17-4955-AA45-1F18EACF942B}" type="doc">
      <dgm:prSet loTypeId="urn:microsoft.com/office/officeart/2005/8/layout/radial3" loCatId="cycle" qsTypeId="urn:microsoft.com/office/officeart/2005/8/quickstyle/3d3" qsCatId="3D" csTypeId="urn:microsoft.com/office/officeart/2005/8/colors/colorful1" csCatId="colorful" phldr="1"/>
      <dgm:spPr/>
      <dgm:t>
        <a:bodyPr/>
        <a:lstStyle/>
        <a:p>
          <a:endParaRPr lang="fr-FR"/>
        </a:p>
      </dgm:t>
    </dgm:pt>
    <dgm:pt modelId="{7DFABCB6-FB7F-45B3-AB59-7D8A496C8078}">
      <dgm:prSet phldrT="[Texte]" custT="1"/>
      <dgm:spPr/>
      <dgm:t>
        <a:bodyPr/>
        <a:lstStyle/>
        <a:p>
          <a:r>
            <a:rPr lang="fr-FR" sz="1800" b="1" kern="1200" dirty="0">
              <a:latin typeface="+mn-lt"/>
              <a:ea typeface="+mn-ea"/>
              <a:cs typeface="Times New Roman" pitchFamily="18" charset="0"/>
            </a:rPr>
            <a:t>27</a:t>
          </a:r>
          <a:r>
            <a:rPr lang="fr-FR" sz="3000" b="1" kern="1200" dirty="0"/>
            <a:t> </a:t>
          </a:r>
          <a:r>
            <a:rPr lang="fr-FR" sz="1800" b="1" kern="1200" dirty="0">
              <a:latin typeface="+mn-lt"/>
              <a:ea typeface="+mn-ea"/>
              <a:cs typeface="Times New Roman" pitchFamily="18" charset="0"/>
            </a:rPr>
            <a:t>mois</a:t>
          </a:r>
        </a:p>
        <a:p>
          <a:r>
            <a:rPr lang="fr-FR" sz="1800" b="1" kern="1200" dirty="0">
              <a:latin typeface="+mn-lt"/>
              <a:ea typeface="+mn-ea"/>
              <a:cs typeface="Times New Roman" pitchFamily="18" charset="0"/>
            </a:rPr>
            <a:t>répartis sur </a:t>
          </a:r>
        </a:p>
        <a:p>
          <a:r>
            <a:rPr lang="fr-FR" sz="1800" b="1" kern="1200" dirty="0">
              <a:latin typeface="+mn-lt"/>
              <a:ea typeface="+mn-ea"/>
              <a:cs typeface="Times New Roman" pitchFamily="18" charset="0"/>
            </a:rPr>
            <a:t>3 périodes</a:t>
          </a:r>
        </a:p>
      </dgm:t>
    </dgm:pt>
    <dgm:pt modelId="{8A70745C-1F9A-40C2-9E75-95A30E994704}" type="parTrans" cxnId="{D3809F95-05FE-4173-A32A-EB7C73219636}">
      <dgm:prSet/>
      <dgm:spPr/>
      <dgm:t>
        <a:bodyPr/>
        <a:lstStyle/>
        <a:p>
          <a:endParaRPr lang="fr-FR"/>
        </a:p>
      </dgm:t>
    </dgm:pt>
    <dgm:pt modelId="{51ECBD72-5A87-44E8-915E-9920220FC91E}" type="sibTrans" cxnId="{D3809F95-05FE-4173-A32A-EB7C73219636}">
      <dgm:prSet/>
      <dgm:spPr/>
      <dgm:t>
        <a:bodyPr/>
        <a:lstStyle/>
        <a:p>
          <a:endParaRPr lang="fr-FR"/>
        </a:p>
      </dgm:t>
    </dgm:pt>
    <dgm:pt modelId="{C0FE2BA6-0F64-4FEF-BDC8-D998169763CE}">
      <dgm:prSet phldrT="[Texte]" custT="1"/>
      <dgm:spPr/>
      <dgm:t>
        <a:bodyPr/>
        <a:lstStyle/>
        <a:p>
          <a:r>
            <a:rPr lang="fr-FR" sz="1800" b="1" kern="1200" dirty="0">
              <a:latin typeface="+mn-lt"/>
              <a:ea typeface="+mn-ea"/>
              <a:cs typeface="Times New Roman" pitchFamily="18" charset="0"/>
            </a:rPr>
            <a:t>2 Périodes optionnelles (9 mois chacune)</a:t>
          </a:r>
        </a:p>
      </dgm:t>
    </dgm:pt>
    <dgm:pt modelId="{63A1B56E-C66A-4590-ACCC-611105DC1D63}" type="parTrans" cxnId="{FEA743C4-B76F-48EC-91A5-B7C99E022489}">
      <dgm:prSet/>
      <dgm:spPr/>
      <dgm:t>
        <a:bodyPr/>
        <a:lstStyle/>
        <a:p>
          <a:endParaRPr lang="fr-FR"/>
        </a:p>
      </dgm:t>
    </dgm:pt>
    <dgm:pt modelId="{993F138D-F0AF-4AE4-B7CA-646565DE0865}" type="sibTrans" cxnId="{FEA743C4-B76F-48EC-91A5-B7C99E022489}">
      <dgm:prSet/>
      <dgm:spPr/>
      <dgm:t>
        <a:bodyPr/>
        <a:lstStyle/>
        <a:p>
          <a:endParaRPr lang="fr-FR"/>
        </a:p>
      </dgm:t>
    </dgm:pt>
    <dgm:pt modelId="{89525D9D-3B28-45D4-9B9E-73FC02AC6719}">
      <dgm:prSet phldrT="[Texte]" custT="1"/>
      <dgm:spPr/>
      <dgm:t>
        <a:bodyPr/>
        <a:lstStyle/>
        <a:p>
          <a:r>
            <a:rPr lang="fr-FR" sz="1800" b="1" kern="1200">
              <a:latin typeface="+mn-lt"/>
              <a:ea typeface="+mn-ea"/>
              <a:cs typeface="Times New Roman" pitchFamily="18" charset="0"/>
            </a:rPr>
            <a:t>Période de  base (9 mois)</a:t>
          </a:r>
          <a:endParaRPr lang="fr-FR" sz="1800" b="1" kern="1200" dirty="0">
            <a:latin typeface="+mn-lt"/>
            <a:ea typeface="+mn-ea"/>
            <a:cs typeface="Times New Roman" pitchFamily="18" charset="0"/>
          </a:endParaRPr>
        </a:p>
      </dgm:t>
    </dgm:pt>
    <dgm:pt modelId="{EBD3FAD4-B0BF-40CD-B154-4856DAB3CB38}" type="parTrans" cxnId="{EFF4AADD-A946-437B-8B89-D134E55B5572}">
      <dgm:prSet/>
      <dgm:spPr/>
      <dgm:t>
        <a:bodyPr/>
        <a:lstStyle/>
        <a:p>
          <a:endParaRPr lang="fr-FR"/>
        </a:p>
      </dgm:t>
    </dgm:pt>
    <dgm:pt modelId="{F70ED357-0F9C-4A58-9B06-838AEEA48765}" type="sibTrans" cxnId="{EFF4AADD-A946-437B-8B89-D134E55B5572}">
      <dgm:prSet/>
      <dgm:spPr/>
      <dgm:t>
        <a:bodyPr/>
        <a:lstStyle/>
        <a:p>
          <a:endParaRPr lang="fr-FR"/>
        </a:p>
      </dgm:t>
    </dgm:pt>
    <dgm:pt modelId="{8C363CC5-B7FD-458D-9039-D8789FA2343E}" type="pres">
      <dgm:prSet presAssocID="{587444BE-7A17-4955-AA45-1F18EACF942B}" presName="composite" presStyleCnt="0">
        <dgm:presLayoutVars>
          <dgm:chMax val="1"/>
          <dgm:dir/>
          <dgm:resizeHandles val="exact"/>
        </dgm:presLayoutVars>
      </dgm:prSet>
      <dgm:spPr/>
    </dgm:pt>
    <dgm:pt modelId="{33ED5FA0-7EAE-44CD-8682-E666C19593BD}" type="pres">
      <dgm:prSet presAssocID="{587444BE-7A17-4955-AA45-1F18EACF942B}" presName="radial" presStyleCnt="0">
        <dgm:presLayoutVars>
          <dgm:animLvl val="ctr"/>
        </dgm:presLayoutVars>
      </dgm:prSet>
      <dgm:spPr/>
    </dgm:pt>
    <dgm:pt modelId="{19266C52-DE87-4E36-9689-4A87507AC632}" type="pres">
      <dgm:prSet presAssocID="{7DFABCB6-FB7F-45B3-AB59-7D8A496C8078}" presName="centerShape" presStyleLbl="vennNode1" presStyleIdx="0" presStyleCnt="3" custScaleY="99006" custLinFactNeighborX="2155" custLinFactNeighborY="-27229"/>
      <dgm:spPr/>
    </dgm:pt>
    <dgm:pt modelId="{1DCC7912-27FF-466E-99D1-FAA86E61E026}" type="pres">
      <dgm:prSet presAssocID="{C0FE2BA6-0F64-4FEF-BDC8-D998169763CE}" presName="node" presStyleLbl="vennNode1" presStyleIdx="1" presStyleCnt="3" custScaleX="161196" custScaleY="161006" custRadScaleRad="105945" custRadScaleInc="51554">
        <dgm:presLayoutVars>
          <dgm:bulletEnabled val="1"/>
        </dgm:presLayoutVars>
      </dgm:prSet>
      <dgm:spPr/>
    </dgm:pt>
    <dgm:pt modelId="{C2BAABB9-2299-40E5-967D-EB6D6912ADF0}" type="pres">
      <dgm:prSet presAssocID="{89525D9D-3B28-45D4-9B9E-73FC02AC6719}" presName="node" presStyleLbl="vennNode1" presStyleIdx="2" presStyleCnt="3" custScaleX="167717" custScaleY="169251" custRadScaleRad="111709" custRadScaleInc="48678">
        <dgm:presLayoutVars>
          <dgm:bulletEnabled val="1"/>
        </dgm:presLayoutVars>
      </dgm:prSet>
      <dgm:spPr/>
    </dgm:pt>
  </dgm:ptLst>
  <dgm:cxnLst>
    <dgm:cxn modelId="{0FC01505-8D10-434E-A8E4-FB656683F27D}" type="presOf" srcId="{587444BE-7A17-4955-AA45-1F18EACF942B}" destId="{8C363CC5-B7FD-458D-9039-D8789FA2343E}" srcOrd="0" destOrd="0" presId="urn:microsoft.com/office/officeart/2005/8/layout/radial3"/>
    <dgm:cxn modelId="{D3809F95-05FE-4173-A32A-EB7C73219636}" srcId="{587444BE-7A17-4955-AA45-1F18EACF942B}" destId="{7DFABCB6-FB7F-45B3-AB59-7D8A496C8078}" srcOrd="0" destOrd="0" parTransId="{8A70745C-1F9A-40C2-9E75-95A30E994704}" sibTransId="{51ECBD72-5A87-44E8-915E-9920220FC91E}"/>
    <dgm:cxn modelId="{FEA743C4-B76F-48EC-91A5-B7C99E022489}" srcId="{7DFABCB6-FB7F-45B3-AB59-7D8A496C8078}" destId="{C0FE2BA6-0F64-4FEF-BDC8-D998169763CE}" srcOrd="0" destOrd="0" parTransId="{63A1B56E-C66A-4590-ACCC-611105DC1D63}" sibTransId="{993F138D-F0AF-4AE4-B7CA-646565DE0865}"/>
    <dgm:cxn modelId="{8638FBC6-B9B6-4245-85DA-687799938774}" type="presOf" srcId="{89525D9D-3B28-45D4-9B9E-73FC02AC6719}" destId="{C2BAABB9-2299-40E5-967D-EB6D6912ADF0}" srcOrd="0" destOrd="0" presId="urn:microsoft.com/office/officeart/2005/8/layout/radial3"/>
    <dgm:cxn modelId="{C3937BCA-0020-4E30-B4D0-C8486338F41E}" type="presOf" srcId="{7DFABCB6-FB7F-45B3-AB59-7D8A496C8078}" destId="{19266C52-DE87-4E36-9689-4A87507AC632}" srcOrd="0" destOrd="0" presId="urn:microsoft.com/office/officeart/2005/8/layout/radial3"/>
    <dgm:cxn modelId="{738E67CE-69EA-4C44-A5C8-24567CFB2C46}" type="presOf" srcId="{C0FE2BA6-0F64-4FEF-BDC8-D998169763CE}" destId="{1DCC7912-27FF-466E-99D1-FAA86E61E026}" srcOrd="0" destOrd="0" presId="urn:microsoft.com/office/officeart/2005/8/layout/radial3"/>
    <dgm:cxn modelId="{EFF4AADD-A946-437B-8B89-D134E55B5572}" srcId="{7DFABCB6-FB7F-45B3-AB59-7D8A496C8078}" destId="{89525D9D-3B28-45D4-9B9E-73FC02AC6719}" srcOrd="1" destOrd="0" parTransId="{EBD3FAD4-B0BF-40CD-B154-4856DAB3CB38}" sibTransId="{F70ED357-0F9C-4A58-9B06-838AEEA48765}"/>
    <dgm:cxn modelId="{3A03AC0A-C59C-409D-A7B7-AC2F137511D2}" type="presParOf" srcId="{8C363CC5-B7FD-458D-9039-D8789FA2343E}" destId="{33ED5FA0-7EAE-44CD-8682-E666C19593BD}" srcOrd="0" destOrd="0" presId="urn:microsoft.com/office/officeart/2005/8/layout/radial3"/>
    <dgm:cxn modelId="{85C7F254-3C97-4449-99A5-56BF05AC0670}" type="presParOf" srcId="{33ED5FA0-7EAE-44CD-8682-E666C19593BD}" destId="{19266C52-DE87-4E36-9689-4A87507AC632}" srcOrd="0" destOrd="0" presId="urn:microsoft.com/office/officeart/2005/8/layout/radial3"/>
    <dgm:cxn modelId="{0A790242-5F27-4BD7-9D32-FD28EA2188F2}" type="presParOf" srcId="{33ED5FA0-7EAE-44CD-8682-E666C19593BD}" destId="{1DCC7912-27FF-466E-99D1-FAA86E61E026}" srcOrd="1" destOrd="0" presId="urn:microsoft.com/office/officeart/2005/8/layout/radial3"/>
    <dgm:cxn modelId="{548DF929-BECB-4FC1-B8C3-44B05A2B9270}" type="presParOf" srcId="{33ED5FA0-7EAE-44CD-8682-E666C19593BD}" destId="{C2BAABB9-2299-40E5-967D-EB6D6912ADF0}" srcOrd="2"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66C52-DE87-4E36-9689-4A87507AC632}">
      <dsp:nvSpPr>
        <dsp:cNvPr id="0" name=""/>
        <dsp:cNvSpPr/>
      </dsp:nvSpPr>
      <dsp:spPr>
        <a:xfrm>
          <a:off x="2500614" y="101962"/>
          <a:ext cx="2461353" cy="2436887"/>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b="1" kern="1200" dirty="0">
              <a:latin typeface="+mn-lt"/>
              <a:ea typeface="+mn-ea"/>
              <a:cs typeface="Times New Roman" pitchFamily="18" charset="0"/>
            </a:rPr>
            <a:t>27</a:t>
          </a:r>
          <a:r>
            <a:rPr lang="fr-FR" sz="3000" b="1" kern="1200" dirty="0"/>
            <a:t> </a:t>
          </a:r>
          <a:r>
            <a:rPr lang="fr-FR" sz="1800" b="1" kern="1200" dirty="0">
              <a:latin typeface="+mn-lt"/>
              <a:ea typeface="+mn-ea"/>
              <a:cs typeface="Times New Roman" pitchFamily="18" charset="0"/>
            </a:rPr>
            <a:t>mois</a:t>
          </a:r>
        </a:p>
        <a:p>
          <a:pPr marL="0" lvl="0" indent="0" algn="ctr" defTabSz="800100">
            <a:lnSpc>
              <a:spcPct val="90000"/>
            </a:lnSpc>
            <a:spcBef>
              <a:spcPct val="0"/>
            </a:spcBef>
            <a:spcAft>
              <a:spcPct val="35000"/>
            </a:spcAft>
            <a:buNone/>
          </a:pPr>
          <a:r>
            <a:rPr lang="fr-FR" sz="1800" b="1" kern="1200" dirty="0">
              <a:latin typeface="+mn-lt"/>
              <a:ea typeface="+mn-ea"/>
              <a:cs typeface="Times New Roman" pitchFamily="18" charset="0"/>
            </a:rPr>
            <a:t>répartis sur </a:t>
          </a:r>
        </a:p>
        <a:p>
          <a:pPr marL="0" lvl="0" indent="0" algn="ctr" defTabSz="800100">
            <a:lnSpc>
              <a:spcPct val="90000"/>
            </a:lnSpc>
            <a:spcBef>
              <a:spcPct val="0"/>
            </a:spcBef>
            <a:spcAft>
              <a:spcPct val="35000"/>
            </a:spcAft>
            <a:buNone/>
          </a:pPr>
          <a:r>
            <a:rPr lang="fr-FR" sz="1800" b="1" kern="1200" dirty="0">
              <a:latin typeface="+mn-lt"/>
              <a:ea typeface="+mn-ea"/>
              <a:cs typeface="Times New Roman" pitchFamily="18" charset="0"/>
            </a:rPr>
            <a:t>3 périodes</a:t>
          </a:r>
        </a:p>
      </dsp:txBody>
      <dsp:txXfrm>
        <a:off x="2861071" y="458836"/>
        <a:ext cx="1740439" cy="1723139"/>
      </dsp:txXfrm>
    </dsp:sp>
    <dsp:sp modelId="{1DCC7912-27FF-466E-99D1-FAA86E61E026}">
      <dsp:nvSpPr>
        <dsp:cNvPr id="0" name=""/>
        <dsp:cNvSpPr/>
      </dsp:nvSpPr>
      <dsp:spPr>
        <a:xfrm>
          <a:off x="4366482" y="1285459"/>
          <a:ext cx="1983801" cy="1981463"/>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b="1" kern="1200" dirty="0">
              <a:latin typeface="+mn-lt"/>
              <a:ea typeface="+mn-ea"/>
              <a:cs typeface="Times New Roman" pitchFamily="18" charset="0"/>
            </a:rPr>
            <a:t>2 Périodes optionnelles (9 mois chacune)</a:t>
          </a:r>
        </a:p>
      </dsp:txBody>
      <dsp:txXfrm>
        <a:off x="4657003" y="1575638"/>
        <a:ext cx="1402759" cy="1401105"/>
      </dsp:txXfrm>
    </dsp:sp>
    <dsp:sp modelId="{C2BAABB9-2299-40E5-967D-EB6D6912ADF0}">
      <dsp:nvSpPr>
        <dsp:cNvPr id="0" name=""/>
        <dsp:cNvSpPr/>
      </dsp:nvSpPr>
      <dsp:spPr>
        <a:xfrm>
          <a:off x="841131" y="1226196"/>
          <a:ext cx="2064054" cy="2082932"/>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r-FR" sz="1800" b="1" kern="1200">
              <a:latin typeface="+mn-lt"/>
              <a:ea typeface="+mn-ea"/>
              <a:cs typeface="Times New Roman" pitchFamily="18" charset="0"/>
            </a:rPr>
            <a:t>Période de  base (9 mois)</a:t>
          </a:r>
          <a:endParaRPr lang="fr-FR" sz="1800" b="1" kern="1200" dirty="0">
            <a:latin typeface="+mn-lt"/>
            <a:ea typeface="+mn-ea"/>
            <a:cs typeface="Times New Roman" pitchFamily="18" charset="0"/>
          </a:endParaRPr>
        </a:p>
      </dsp:txBody>
      <dsp:txXfrm>
        <a:off x="1143405" y="1531234"/>
        <a:ext cx="1459506" cy="1472856"/>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13/02/2020</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a:t>
            </a:r>
            <a:r>
              <a:rPr lang="fr-FR" baseline="0" dirty="0"/>
              <a:t> </a:t>
            </a:r>
            <a:r>
              <a:rPr lang="fr-FR" dirty="0"/>
              <a:t>Ces salles peuvent être de différentes tailles selon le nombre de participants et les besoins pédagogiques. Ces salles doivent être équipées de matériel de vidéo-projection et de matériel de sonorisation adéquat.</a:t>
            </a:r>
          </a:p>
          <a:p>
            <a:endParaRPr lang="fr-FR" dirty="0"/>
          </a:p>
          <a:p>
            <a:r>
              <a:rPr lang="fr-FR" dirty="0"/>
              <a:t>2 chaque jour le fournisseur est appelé à fournir deux pauses café et un déjeuner pour l’ensemble des bénéficiaires, et ce, sur les lieux de la formation (incluant le mobilier et tous les équipements et fournitures nécessaires)</a:t>
            </a:r>
          </a:p>
          <a:p>
            <a:endParaRPr lang="fr-FR" dirty="0"/>
          </a:p>
          <a:p>
            <a:r>
              <a:rPr lang="fr-FR" dirty="0"/>
              <a:t>3 chambres individuelles ou doubles (selon les disponibilités), (petit déjeuner et dîner inclus), pour les bénéficiaires viendront de différents établissements scolaires qui sont jugés loin du lieu de la formation, le planning est élaboré par le cabinet en charge de ES-40-A et validé par MCA-</a:t>
            </a:r>
            <a:r>
              <a:rPr lang="fr-FR" dirty="0" err="1"/>
              <a:t>Morocco</a:t>
            </a:r>
            <a:r>
              <a:rPr lang="fr-FR" dirty="0"/>
              <a:t>.  </a:t>
            </a:r>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9</a:t>
            </a:fld>
            <a:endParaRPr lang="fr-MA"/>
          </a:p>
        </p:txBody>
      </p:sp>
    </p:spTree>
    <p:extLst>
      <p:ext uri="{BB962C8B-B14F-4D97-AF65-F5344CB8AC3E}">
        <p14:creationId xmlns:p14="http://schemas.microsoft.com/office/powerpoint/2010/main" val="852807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1</a:t>
            </a:r>
            <a:r>
              <a:rPr lang="fr-FR" baseline="0" dirty="0"/>
              <a:t> </a:t>
            </a:r>
            <a:r>
              <a:rPr lang="fr-FR" dirty="0"/>
              <a:t>Ces salles peuvent être de différentes tailles selon le nombre de participants et les besoins pédagogiques. Ces salles doivent être équipées de matériel de vidéo-projection et de matériel de sonorisation adéquat.</a:t>
            </a:r>
          </a:p>
          <a:p>
            <a:endParaRPr lang="fr-FR" dirty="0"/>
          </a:p>
          <a:p>
            <a:r>
              <a:rPr lang="fr-FR" dirty="0"/>
              <a:t>2 chaque jour le fournisseur est appelé à fournir deux pauses café et un déjeuner pour l’ensemble des bénéficiaires, et ce, sur les lieux de la formation (incluant le mobilier et tous les équipements et fournitures nécessaires)</a:t>
            </a:r>
          </a:p>
          <a:p>
            <a:endParaRPr lang="fr-FR" dirty="0"/>
          </a:p>
          <a:p>
            <a:r>
              <a:rPr lang="fr-FR" dirty="0"/>
              <a:t>3 chambres individuelles ou doubles (selon les disponibilités), (petit déjeuner et dîner inclus), pour les bénéficiaires viendront de différents établissements scolaires qui sont jugés loin du lieu de la formation, le planning est élaboré par le cabinet en charge de ES-40-A et validé par MCA-</a:t>
            </a:r>
            <a:r>
              <a:rPr lang="fr-FR" dirty="0" err="1"/>
              <a:t>Morocco</a:t>
            </a:r>
            <a:r>
              <a:rPr lang="fr-FR" dirty="0"/>
              <a:t>.  </a:t>
            </a:r>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10</a:t>
            </a:fld>
            <a:endParaRPr lang="fr-MA"/>
          </a:p>
        </p:txBody>
      </p:sp>
    </p:spTree>
    <p:extLst>
      <p:ext uri="{BB962C8B-B14F-4D97-AF65-F5344CB8AC3E}">
        <p14:creationId xmlns:p14="http://schemas.microsoft.com/office/powerpoint/2010/main" val="3689428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14</a:t>
            </a:fld>
            <a:endParaRPr lang="fr-MA"/>
          </a:p>
        </p:txBody>
      </p:sp>
    </p:spTree>
    <p:extLst>
      <p:ext uri="{BB962C8B-B14F-4D97-AF65-F5344CB8AC3E}">
        <p14:creationId xmlns:p14="http://schemas.microsoft.com/office/powerpoint/2010/main" val="597055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20</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21</a:t>
            </a:fld>
            <a:endParaRPr lang="fr-MA"/>
          </a:p>
        </p:txBody>
      </p:sp>
    </p:spTree>
    <p:extLst>
      <p:ext uri="{BB962C8B-B14F-4D97-AF65-F5344CB8AC3E}">
        <p14:creationId xmlns:p14="http://schemas.microsoft.com/office/powerpoint/2010/main" val="731848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22</a:t>
            </a:fld>
            <a:endParaRPr lang="fr-MA"/>
          </a:p>
        </p:txBody>
      </p:sp>
    </p:spTree>
    <p:extLst>
      <p:ext uri="{BB962C8B-B14F-4D97-AF65-F5344CB8AC3E}">
        <p14:creationId xmlns:p14="http://schemas.microsoft.com/office/powerpoint/2010/main" val="2696543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2/13/2020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2/13/2020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2/13/2020</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m/maps/d/u/0/edit?mid=1JyYxcIXFPiGHjcq0F_e5EVSDhwWqVZZL&amp;ll=35.56009913357926%2C-5.293098189550847&amp;z=11" TargetMode="External"/><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4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3" Type="http://schemas.openxmlformats.org/officeDocument/2006/relationships/hyperlink" Target="mailto:procurement@mcamorocco.ma" TargetMode="External"/><Relationship Id="rId2" Type="http://schemas.openxmlformats.org/officeDocument/2006/relationships/image" Target="../media/image5.png"/><Relationship Id="rId1" Type="http://schemas.openxmlformats.org/officeDocument/2006/relationships/slideLayout" Target="../slideLayouts/slideLayout46.xml"/><Relationship Id="rId4" Type="http://schemas.openxmlformats.org/officeDocument/2006/relationships/hyperlink" Target="http://www.mcamorocco.ma/fr/appels-d-offres"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openxmlformats.org/officeDocument/2006/relationships/hyperlink" Target="http://www.mcamorocco.ma/fr/systeme-de-contestation-bid-challenge-system-bcs" TargetMode="External"/><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1.xml"/><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51.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2427084"/>
            <a:ext cx="12192000" cy="11334128"/>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 de l’appel d’offres n°</a:t>
            </a:r>
          </a:p>
          <a:p>
            <a:pPr algn="ctr"/>
            <a:r>
              <a:rPr lang="fr-FR" b="1" dirty="0">
                <a:latin typeface="Corbel" panose="020B0503020204020204" pitchFamily="34" charset="0"/>
              </a:rPr>
              <a:t>DAO/CB/MCA-M/ES-40-B/Compact</a:t>
            </a:r>
            <a:endParaRPr lang="fr-FR" dirty="0">
              <a:latin typeface="Corbel" panose="020B0503020204020204" pitchFamily="34" charset="0"/>
            </a:endParaRPr>
          </a:p>
          <a:p>
            <a:pPr algn="ctr"/>
            <a:r>
              <a:rPr lang="fr-FR" sz="1814" b="1" dirty="0" err="1">
                <a:latin typeface="Corbel" panose="020B0503020204020204" pitchFamily="34" charset="0"/>
              </a:rPr>
              <a:t>Competitive</a:t>
            </a:r>
            <a:r>
              <a:rPr lang="fr-FR" sz="1814" b="1" dirty="0">
                <a:latin typeface="Corbel" panose="020B0503020204020204" pitchFamily="34" charset="0"/>
              </a:rPr>
              <a:t> </a:t>
            </a:r>
            <a:r>
              <a:rPr lang="fr-FR" sz="1814" b="1" dirty="0" err="1">
                <a:latin typeface="Corbel" panose="020B0503020204020204" pitchFamily="34" charset="0"/>
              </a:rPr>
              <a:t>Bidding</a:t>
            </a:r>
            <a:r>
              <a:rPr lang="fr-FR" sz="1814" b="1" dirty="0">
                <a:latin typeface="Corbel" panose="020B0503020204020204" pitchFamily="34" charset="0"/>
              </a:rPr>
              <a:t> </a:t>
            </a:r>
          </a:p>
          <a:p>
            <a:pPr algn="ctr"/>
            <a:r>
              <a:rPr lang="fr-FR" sz="2400" b="1" dirty="0">
                <a:latin typeface="Corbel" panose="020B0503020204020204" pitchFamily="34" charset="0"/>
              </a:rPr>
              <a:t>			</a:t>
            </a:r>
          </a:p>
          <a:p>
            <a:pPr algn="ctr"/>
            <a:r>
              <a:rPr lang="fr-FR" sz="2400" b="1" dirty="0">
                <a:latin typeface="Corbel" panose="020B0503020204020204" pitchFamily="34" charset="0"/>
              </a:rPr>
              <a:t>Fourniture de Services Logistiques pour les besoins des formations au profit des cadres administratifs et pédagogiques au niveau des trois régions : </a:t>
            </a:r>
          </a:p>
          <a:p>
            <a:pPr lvl="8"/>
            <a:r>
              <a:rPr lang="fr-FR" sz="2400" b="1" dirty="0">
                <a:latin typeface="Corbel" panose="020B0503020204020204" pitchFamily="34" charset="0"/>
              </a:rPr>
              <a:t>Lot 1: Tanger-Tétouan-Al-Hoceima, </a:t>
            </a:r>
          </a:p>
          <a:p>
            <a:pPr lvl="8"/>
            <a:r>
              <a:rPr lang="fr-FR" sz="2400" b="1" dirty="0">
                <a:latin typeface="Corbel" panose="020B0503020204020204" pitchFamily="34" charset="0"/>
              </a:rPr>
              <a:t>Lot 2: Fès-Meknès</a:t>
            </a:r>
          </a:p>
          <a:p>
            <a:pPr lvl="8"/>
            <a:r>
              <a:rPr lang="fr-FR" sz="2400" b="1" dirty="0">
                <a:latin typeface="Corbel" panose="020B0503020204020204" pitchFamily="34" charset="0"/>
              </a:rPr>
              <a:t>Lot 3: Marrakech-Safi  </a:t>
            </a:r>
            <a:endParaRPr lang="fr-FR" sz="2400" dirty="0">
              <a:latin typeface="Corbel" panose="020B0503020204020204" pitchFamily="34" charset="0"/>
            </a:endParaRPr>
          </a:p>
          <a:p>
            <a:pPr algn="ctr"/>
            <a:r>
              <a:rPr lang="fr-FR" sz="2400" b="1" dirty="0">
                <a:latin typeface="Corbel" panose="020B0503020204020204" pitchFamily="34" charset="0"/>
              </a:rPr>
              <a:t> </a:t>
            </a:r>
            <a:endParaRPr lang="fr-FR" sz="2400" dirty="0">
              <a:latin typeface="Corbel" panose="020B0503020204020204" pitchFamily="34" charset="0"/>
            </a:endParaRPr>
          </a:p>
          <a:p>
            <a:pPr algn="ctr"/>
            <a:r>
              <a:rPr lang="fr-FR" sz="2400" b="1" dirty="0">
                <a:latin typeface="Corbel" panose="020B0503020204020204" pitchFamily="34" charset="0"/>
              </a:rPr>
              <a:t>Fournitures de Services autres </a:t>
            </a:r>
            <a:endParaRPr lang="fr-FR" sz="2400" dirty="0">
              <a:latin typeface="Corbel" panose="020B0503020204020204" pitchFamily="34" charset="0"/>
            </a:endParaRPr>
          </a:p>
          <a:p>
            <a:pPr lvl="0" algn="ctr"/>
            <a:r>
              <a:rPr lang="fr-FR" sz="2400" b="1" dirty="0">
                <a:latin typeface="Corbel" panose="020B0503020204020204" pitchFamily="34" charset="0"/>
              </a:rPr>
              <a:t>que Services de Conseil</a:t>
            </a:r>
            <a:endParaRPr lang="fr-FR" sz="2400" b="1" dirty="0">
              <a:solidFill>
                <a:srgbClr val="3494BA">
                  <a:lumMod val="50000"/>
                </a:srgbClr>
              </a:solidFill>
              <a:latin typeface="Corbel" panose="020B0503020204020204" pitchFamily="34" charset="0"/>
            </a:endParaRPr>
          </a:p>
          <a:p>
            <a:pPr lvl="0" algn="ctr"/>
            <a:r>
              <a:rPr lang="fr-FR" sz="2400" b="1" dirty="0">
                <a:latin typeface="Corbel" panose="020B0503020204020204" pitchFamily="34" charset="0"/>
              </a:rPr>
              <a:t>							Le 13 février 2020</a:t>
            </a:r>
            <a:endParaRPr lang="fr-FR" sz="2800" b="1" kern="0" dirty="0">
              <a:latin typeface="Sakkal Majalla" panose="02000000000000000000" pitchFamily="2" charset="-78"/>
              <a:cs typeface="Sakkal Majalla" panose="02000000000000000000" pitchFamily="2" charset="-78"/>
            </a:endParaRPr>
          </a:p>
          <a:p>
            <a:pPr algn="ctr"/>
            <a:endParaRPr lang="fr-FR" sz="2400" dirty="0">
              <a:latin typeface="Corbel" panose="020B0503020204020204" pitchFamily="34" charset="0"/>
            </a:endParaRPr>
          </a:p>
          <a:p>
            <a:pPr algn="ctr"/>
            <a:r>
              <a:rPr lang="fr-FR" sz="3200" b="1" dirty="0">
                <a:latin typeface="Corbel" panose="020B0503020204020204" pitchFamily="34" charset="0"/>
              </a:rPr>
              <a:t> </a:t>
            </a: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1.5 Description des critères de choix de la logistique demandée</a:t>
            </a:r>
          </a:p>
        </p:txBody>
      </p:sp>
      <p:sp>
        <p:nvSpPr>
          <p:cNvPr id="22" name="Rectangle 21"/>
          <p:cNvSpPr/>
          <p:nvPr/>
        </p:nvSpPr>
        <p:spPr>
          <a:xfrm>
            <a:off x="2835407" y="5004697"/>
            <a:ext cx="1162588" cy="371512"/>
          </a:xfrm>
          <a:prstGeom prst="rect">
            <a:avLst/>
          </a:prstGeom>
        </p:spPr>
        <p:txBody>
          <a:bodyPr wrap="square">
            <a:spAutoFit/>
          </a:bodyPr>
          <a:lstStyle/>
          <a:p>
            <a:r>
              <a:rPr lang="fr-FR" sz="1814" b="1" dirty="0">
                <a:latin typeface="Calibri" panose="020F0502020204030204" pitchFamily="34" charset="0"/>
                <a:ea typeface="Times New Roman" panose="02020603050405020304" pitchFamily="18" charset="0"/>
                <a:cs typeface="Calibri" panose="020F0502020204030204" pitchFamily="34" charset="0"/>
              </a:rPr>
              <a:t> </a:t>
            </a:r>
            <a:endParaRPr lang="fr-FR" sz="1814" b="1" dirty="0"/>
          </a:p>
        </p:txBody>
      </p:sp>
      <p:sp>
        <p:nvSpPr>
          <p:cNvPr id="7" name="Rectangle 6"/>
          <p:cNvSpPr/>
          <p:nvPr/>
        </p:nvSpPr>
        <p:spPr>
          <a:xfrm>
            <a:off x="1063224" y="1585565"/>
            <a:ext cx="10065552" cy="3970318"/>
          </a:xfrm>
          <a:prstGeom prst="rect">
            <a:avLst/>
          </a:prstGeom>
        </p:spPr>
        <p:txBody>
          <a:bodyPr wrap="square">
            <a:spAutoFit/>
          </a:bodyPr>
          <a:lstStyle/>
          <a:p>
            <a:pPr algn="just">
              <a:lnSpc>
                <a:spcPct val="150000"/>
              </a:lnSpc>
            </a:pPr>
            <a:r>
              <a:rPr lang="fr-FR" sz="2400" dirty="0"/>
              <a:t>• Proximité et optimisation des coûts de transport des bénéficiaires : Proximité entre les lieux de formation et d’hébergement;</a:t>
            </a:r>
          </a:p>
          <a:p>
            <a:pPr algn="just">
              <a:lnSpc>
                <a:spcPct val="150000"/>
              </a:lnSpc>
            </a:pPr>
            <a:endParaRPr lang="fr-FR" sz="2400" dirty="0"/>
          </a:p>
          <a:p>
            <a:pPr algn="just">
              <a:lnSpc>
                <a:spcPct val="150000"/>
              </a:lnSpc>
            </a:pPr>
            <a:r>
              <a:rPr lang="fr-FR" sz="2400" dirty="0"/>
              <a:t>• Préférence pour les locaux disponibles relevant des administration e organismes publics pour l’hébergement et de location de salles ;</a:t>
            </a:r>
          </a:p>
          <a:p>
            <a:pPr algn="just">
              <a:lnSpc>
                <a:spcPct val="150000"/>
              </a:lnSpc>
            </a:pPr>
            <a:endParaRPr lang="fr-FR" sz="2400" dirty="0"/>
          </a:p>
          <a:p>
            <a:pPr algn="just">
              <a:lnSpc>
                <a:spcPct val="150000"/>
              </a:lnSpc>
            </a:pPr>
            <a:r>
              <a:rPr lang="fr-FR" sz="2400" dirty="0"/>
              <a:t>• Optimisation du ratio coût/qualité.</a:t>
            </a:r>
          </a:p>
        </p:txBody>
      </p:sp>
    </p:spTree>
    <p:extLst>
      <p:ext uri="{BB962C8B-B14F-4D97-AF65-F5344CB8AC3E}">
        <p14:creationId xmlns:p14="http://schemas.microsoft.com/office/powerpoint/2010/main" val="3077405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1.6 Lieu des formations</a:t>
            </a:r>
          </a:p>
        </p:txBody>
      </p:sp>
      <p:sp>
        <p:nvSpPr>
          <p:cNvPr id="22" name="Rectangle 21"/>
          <p:cNvSpPr/>
          <p:nvPr/>
        </p:nvSpPr>
        <p:spPr>
          <a:xfrm>
            <a:off x="2835407" y="5004697"/>
            <a:ext cx="1162588" cy="371512"/>
          </a:xfrm>
          <a:prstGeom prst="rect">
            <a:avLst/>
          </a:prstGeom>
        </p:spPr>
        <p:txBody>
          <a:bodyPr wrap="square">
            <a:spAutoFit/>
          </a:bodyPr>
          <a:lstStyle/>
          <a:p>
            <a:r>
              <a:rPr lang="fr-FR" sz="1814" b="1" dirty="0">
                <a:latin typeface="Calibri" panose="020F0502020204030204" pitchFamily="34" charset="0"/>
                <a:ea typeface="Times New Roman" panose="02020603050405020304" pitchFamily="18" charset="0"/>
                <a:cs typeface="Calibri" panose="020F0502020204030204" pitchFamily="34" charset="0"/>
              </a:rPr>
              <a:t> </a:t>
            </a:r>
            <a:endParaRPr lang="fr-FR" sz="1814" b="1" dirty="0"/>
          </a:p>
        </p:txBody>
      </p:sp>
      <p:sp>
        <p:nvSpPr>
          <p:cNvPr id="4" name="Rectangle 3"/>
          <p:cNvSpPr/>
          <p:nvPr/>
        </p:nvSpPr>
        <p:spPr>
          <a:xfrm>
            <a:off x="1024852" y="1211136"/>
            <a:ext cx="10142291" cy="3416320"/>
          </a:xfrm>
          <a:prstGeom prst="rect">
            <a:avLst/>
          </a:prstGeom>
        </p:spPr>
        <p:txBody>
          <a:bodyPr wrap="square">
            <a:spAutoFit/>
          </a:bodyPr>
          <a:lstStyle/>
          <a:p>
            <a:pPr algn="just"/>
            <a:r>
              <a:rPr lang="fr-FR" sz="2400" dirty="0"/>
              <a:t>Les formations auront lieu dans les chefs-lieux administratifs des provinces de :</a:t>
            </a:r>
          </a:p>
          <a:p>
            <a:pPr algn="just"/>
            <a:r>
              <a:rPr lang="fr-FR" sz="2400" dirty="0"/>
              <a:t>- Tanger, </a:t>
            </a:r>
            <a:r>
              <a:rPr lang="fr-FR" sz="2400" dirty="0" err="1"/>
              <a:t>Fahs</a:t>
            </a:r>
            <a:r>
              <a:rPr lang="fr-FR" sz="2400" dirty="0"/>
              <a:t> </a:t>
            </a:r>
            <a:r>
              <a:rPr lang="fr-FR" sz="2400" dirty="0" err="1"/>
              <a:t>Anjra</a:t>
            </a:r>
            <a:r>
              <a:rPr lang="fr-FR" sz="2400" dirty="0"/>
              <a:t>, Tétouan, Larache, </a:t>
            </a:r>
            <a:r>
              <a:rPr lang="fr-FR" sz="2400" dirty="0" err="1"/>
              <a:t>Chefchaouen</a:t>
            </a:r>
            <a:r>
              <a:rPr lang="fr-FR" sz="2400" dirty="0"/>
              <a:t>, Ouezzane pour la région de TTH ;</a:t>
            </a:r>
          </a:p>
          <a:p>
            <a:pPr algn="just"/>
            <a:endParaRPr lang="fr-FR" sz="2400" dirty="0"/>
          </a:p>
          <a:p>
            <a:pPr algn="just"/>
            <a:r>
              <a:rPr lang="fr-FR" sz="2400" dirty="0"/>
              <a:t>- Fès, Meknès, </a:t>
            </a:r>
            <a:r>
              <a:rPr lang="fr-FR" sz="2400" dirty="0" err="1"/>
              <a:t>Taounate</a:t>
            </a:r>
            <a:r>
              <a:rPr lang="fr-FR" sz="2400" dirty="0"/>
              <a:t>, </a:t>
            </a:r>
            <a:r>
              <a:rPr lang="fr-FR" sz="2400" dirty="0" err="1"/>
              <a:t>Ifrane</a:t>
            </a:r>
            <a:r>
              <a:rPr lang="fr-FR" sz="2400" dirty="0"/>
              <a:t> pour la région FM ;</a:t>
            </a:r>
          </a:p>
          <a:p>
            <a:pPr algn="just"/>
            <a:endParaRPr lang="fr-FR" sz="2400" dirty="0"/>
          </a:p>
          <a:p>
            <a:pPr algn="just"/>
            <a:r>
              <a:rPr lang="fr-FR" sz="2400" dirty="0"/>
              <a:t>- Marrakech, Safi, Essaouira et </a:t>
            </a:r>
            <a:r>
              <a:rPr lang="fr-FR" sz="2400" dirty="0" err="1"/>
              <a:t>Chichaoua</a:t>
            </a:r>
            <a:r>
              <a:rPr lang="fr-FR" sz="2400" dirty="0"/>
              <a:t> pour la région Marrakech Safi ; et</a:t>
            </a:r>
          </a:p>
          <a:p>
            <a:pPr algn="just"/>
            <a:endParaRPr lang="fr-FR" sz="2400" dirty="0"/>
          </a:p>
          <a:p>
            <a:pPr algn="just"/>
            <a:r>
              <a:rPr lang="fr-FR" sz="2400" dirty="0"/>
              <a:t>- Rabat </a:t>
            </a:r>
          </a:p>
        </p:txBody>
      </p:sp>
      <p:sp>
        <p:nvSpPr>
          <p:cNvPr id="6" name="Rectangle 5"/>
          <p:cNvSpPr/>
          <p:nvPr/>
        </p:nvSpPr>
        <p:spPr>
          <a:xfrm>
            <a:off x="1024853" y="5029949"/>
            <a:ext cx="10142291" cy="1754326"/>
          </a:xfrm>
          <a:prstGeom prst="rect">
            <a:avLst/>
          </a:prstGeom>
        </p:spPr>
        <p:txBody>
          <a:bodyPr wrap="square">
            <a:spAutoFit/>
          </a:bodyPr>
          <a:lstStyle/>
          <a:p>
            <a:pPr algn="just">
              <a:lnSpc>
                <a:spcPct val="150000"/>
              </a:lnSpc>
            </a:pPr>
            <a:r>
              <a:rPr lang="fr-FR" sz="2400" dirty="0"/>
              <a:t>L’Agence MCA-</a:t>
            </a:r>
            <a:r>
              <a:rPr lang="fr-FR" sz="2400" dirty="0" err="1"/>
              <a:t>Morocco</a:t>
            </a:r>
            <a:r>
              <a:rPr lang="fr-FR" sz="2400" dirty="0"/>
              <a:t> pourrait décider d’un autre lieu jugé approprié en fonction du public cible que le cabinet recruté dans le cadre du contrat ES-40-A pourrait proposer à la validation du commanditaire.</a:t>
            </a:r>
          </a:p>
        </p:txBody>
      </p:sp>
    </p:spTree>
    <p:extLst>
      <p:ext uri="{BB962C8B-B14F-4D97-AF65-F5344CB8AC3E}">
        <p14:creationId xmlns:p14="http://schemas.microsoft.com/office/powerpoint/2010/main" val="90829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1.7 Evaluation des offres / données quantitatives prévues par type de service par province</a:t>
            </a:r>
          </a:p>
        </p:txBody>
      </p:sp>
      <p:sp>
        <p:nvSpPr>
          <p:cNvPr id="3" name="Rectangle 2"/>
          <p:cNvSpPr/>
          <p:nvPr/>
        </p:nvSpPr>
        <p:spPr>
          <a:xfrm>
            <a:off x="327802" y="894243"/>
            <a:ext cx="11536396" cy="369332"/>
          </a:xfrm>
          <a:prstGeom prst="rect">
            <a:avLst/>
          </a:prstGeom>
        </p:spPr>
        <p:txBody>
          <a:bodyPr wrap="square">
            <a:spAutoFit/>
          </a:bodyPr>
          <a:lstStyle/>
          <a:p>
            <a:r>
              <a:rPr lang="fr-FR" b="1" dirty="0">
                <a:latin typeface="Times New Roman" panose="02020603050405020304" pitchFamily="18" charset="0"/>
                <a:ea typeface="Times New Roman" panose="02020603050405020304" pitchFamily="18" charset="0"/>
              </a:rPr>
              <a:t>Pour les besoins de l’évaluation des offres soumises, ces éléments quantitatifs sont donnés à titre purement indicatif:</a:t>
            </a: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3834674528"/>
              </p:ext>
            </p:extLst>
          </p:nvPr>
        </p:nvGraphicFramePr>
        <p:xfrm>
          <a:off x="327803" y="1440739"/>
          <a:ext cx="6466030" cy="1287780"/>
        </p:xfrm>
        <a:graphic>
          <a:graphicData uri="http://schemas.openxmlformats.org/drawingml/2006/table">
            <a:tbl>
              <a:tblPr firstRow="1" firstCol="1" bandRow="1">
                <a:tableStyleId>{5C22544A-7EE6-4342-B048-85BDC9FD1C3A}</a:tableStyleId>
              </a:tblPr>
              <a:tblGrid>
                <a:gridCol w="1088574">
                  <a:extLst>
                    <a:ext uri="{9D8B030D-6E8A-4147-A177-3AD203B41FA5}">
                      <a16:colId xmlns:a16="http://schemas.microsoft.com/office/drawing/2014/main" val="88387815"/>
                    </a:ext>
                  </a:extLst>
                </a:gridCol>
                <a:gridCol w="1165171">
                  <a:extLst>
                    <a:ext uri="{9D8B030D-6E8A-4147-A177-3AD203B41FA5}">
                      <a16:colId xmlns:a16="http://schemas.microsoft.com/office/drawing/2014/main" val="4248405659"/>
                    </a:ext>
                  </a:extLst>
                </a:gridCol>
                <a:gridCol w="556823">
                  <a:extLst>
                    <a:ext uri="{9D8B030D-6E8A-4147-A177-3AD203B41FA5}">
                      <a16:colId xmlns:a16="http://schemas.microsoft.com/office/drawing/2014/main" val="1322244737"/>
                    </a:ext>
                  </a:extLst>
                </a:gridCol>
                <a:gridCol w="551341">
                  <a:extLst>
                    <a:ext uri="{9D8B030D-6E8A-4147-A177-3AD203B41FA5}">
                      <a16:colId xmlns:a16="http://schemas.microsoft.com/office/drawing/2014/main" val="3318229825"/>
                    </a:ext>
                  </a:extLst>
                </a:gridCol>
                <a:gridCol w="596655">
                  <a:extLst>
                    <a:ext uri="{9D8B030D-6E8A-4147-A177-3AD203B41FA5}">
                      <a16:colId xmlns:a16="http://schemas.microsoft.com/office/drawing/2014/main" val="1825849231"/>
                    </a:ext>
                  </a:extLst>
                </a:gridCol>
                <a:gridCol w="934690">
                  <a:extLst>
                    <a:ext uri="{9D8B030D-6E8A-4147-A177-3AD203B41FA5}">
                      <a16:colId xmlns:a16="http://schemas.microsoft.com/office/drawing/2014/main" val="1793780322"/>
                    </a:ext>
                  </a:extLst>
                </a:gridCol>
                <a:gridCol w="600659">
                  <a:extLst>
                    <a:ext uri="{9D8B030D-6E8A-4147-A177-3AD203B41FA5}">
                      <a16:colId xmlns:a16="http://schemas.microsoft.com/office/drawing/2014/main" val="1721875802"/>
                    </a:ext>
                  </a:extLst>
                </a:gridCol>
                <a:gridCol w="972117">
                  <a:extLst>
                    <a:ext uri="{9D8B030D-6E8A-4147-A177-3AD203B41FA5}">
                      <a16:colId xmlns:a16="http://schemas.microsoft.com/office/drawing/2014/main" val="4216445511"/>
                    </a:ext>
                  </a:extLst>
                </a:gridCol>
              </a:tblGrid>
              <a:tr h="1905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dirty="0">
                          <a:effectLst/>
                        </a:rPr>
                        <a:t>Région TTH</a:t>
                      </a:r>
                      <a:endParaRPr lang="fr-FR" sz="105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Unité</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Total</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Tanger</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Tétouan</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err="1">
                          <a:effectLst/>
                        </a:rPr>
                        <a:t>Chefchaouen</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Larache</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Ouezzane</a:t>
                      </a:r>
                      <a:endParaRPr lang="fr-FR" sz="1200" dirty="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2722694079"/>
                  </a:ext>
                </a:extLst>
              </a:tr>
              <a:tr h="190500">
                <a:tc>
                  <a:txBody>
                    <a:bodyPr/>
                    <a:lstStyle/>
                    <a:p>
                      <a:pPr>
                        <a:spcAft>
                          <a:spcPts val="0"/>
                        </a:spcAft>
                      </a:pPr>
                      <a:r>
                        <a:rPr lang="fr-FR" sz="1100">
                          <a:effectLst/>
                        </a:rPr>
                        <a:t>Amphithéatre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U</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30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5</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987778655"/>
                  </a:ext>
                </a:extLst>
              </a:tr>
              <a:tr h="190500">
                <a:tc>
                  <a:txBody>
                    <a:bodyPr/>
                    <a:lstStyle/>
                    <a:p>
                      <a:pPr>
                        <a:spcAft>
                          <a:spcPts val="0"/>
                        </a:spcAft>
                      </a:pPr>
                      <a:r>
                        <a:rPr lang="fr-FR" sz="1100">
                          <a:effectLst/>
                        </a:rPr>
                        <a:t>Salles</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U</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666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215</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176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118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137</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20</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2152068404"/>
                  </a:ext>
                </a:extLst>
              </a:tr>
              <a:tr h="190500">
                <a:tc>
                  <a:txBody>
                    <a:bodyPr/>
                    <a:lstStyle/>
                    <a:p>
                      <a:pPr>
                        <a:spcAft>
                          <a:spcPts val="0"/>
                        </a:spcAft>
                      </a:pPr>
                      <a:r>
                        <a:rPr lang="fr-FR" sz="1100">
                          <a:effectLst/>
                        </a:rPr>
                        <a:t>Repas déjeuner</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Personne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29 600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9576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7835</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5224</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6094</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871</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2643628928"/>
                  </a:ext>
                </a:extLst>
              </a:tr>
              <a:tr h="190500">
                <a:tc>
                  <a:txBody>
                    <a:bodyPr/>
                    <a:lstStyle/>
                    <a:p>
                      <a:pPr>
                        <a:spcAft>
                          <a:spcPts val="0"/>
                        </a:spcAft>
                      </a:pPr>
                      <a:r>
                        <a:rPr lang="fr-FR" sz="1100">
                          <a:effectLst/>
                        </a:rPr>
                        <a:t>Pauses café</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Personne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59 200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19153</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15671</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10447</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12188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1741</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828233845"/>
                  </a:ext>
                </a:extLst>
              </a:tr>
              <a:tr h="190500">
                <a:tc>
                  <a:txBody>
                    <a:bodyPr/>
                    <a:lstStyle/>
                    <a:p>
                      <a:pPr>
                        <a:spcAft>
                          <a:spcPts val="0"/>
                        </a:spcAft>
                      </a:pPr>
                      <a:r>
                        <a:rPr lang="fr-FR" sz="1100">
                          <a:effectLst/>
                        </a:rPr>
                        <a:t>Hébergement (demi-pension)</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dirty="0">
                          <a:effectLst/>
                        </a:rPr>
                        <a:t>Nuitée/Personne</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21 904</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7087</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5798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3865</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4510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dirty="0">
                          <a:effectLst/>
                        </a:rPr>
                        <a:t>644</a:t>
                      </a:r>
                      <a:endParaRPr lang="fr-FR" sz="1200" dirty="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1234257678"/>
                  </a:ext>
                </a:extLst>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2965019813"/>
              </p:ext>
            </p:extLst>
          </p:nvPr>
        </p:nvGraphicFramePr>
        <p:xfrm>
          <a:off x="6793832" y="2911963"/>
          <a:ext cx="5070364" cy="1393738"/>
        </p:xfrm>
        <a:graphic>
          <a:graphicData uri="http://schemas.openxmlformats.org/drawingml/2006/table">
            <a:tbl>
              <a:tblPr firstRow="1" firstCol="1" bandRow="1">
                <a:tableStyleId>{5C22544A-7EE6-4342-B048-85BDC9FD1C3A}</a:tableStyleId>
              </a:tblPr>
              <a:tblGrid>
                <a:gridCol w="1090863">
                  <a:extLst>
                    <a:ext uri="{9D8B030D-6E8A-4147-A177-3AD203B41FA5}">
                      <a16:colId xmlns:a16="http://schemas.microsoft.com/office/drawing/2014/main" val="281832639"/>
                    </a:ext>
                  </a:extLst>
                </a:gridCol>
                <a:gridCol w="1066800">
                  <a:extLst>
                    <a:ext uri="{9D8B030D-6E8A-4147-A177-3AD203B41FA5}">
                      <a16:colId xmlns:a16="http://schemas.microsoft.com/office/drawing/2014/main" val="906834445"/>
                    </a:ext>
                  </a:extLst>
                </a:gridCol>
                <a:gridCol w="689810">
                  <a:extLst>
                    <a:ext uri="{9D8B030D-6E8A-4147-A177-3AD203B41FA5}">
                      <a16:colId xmlns:a16="http://schemas.microsoft.com/office/drawing/2014/main" val="2857431383"/>
                    </a:ext>
                  </a:extLst>
                </a:gridCol>
                <a:gridCol w="505327">
                  <a:extLst>
                    <a:ext uri="{9D8B030D-6E8A-4147-A177-3AD203B41FA5}">
                      <a16:colId xmlns:a16="http://schemas.microsoft.com/office/drawing/2014/main" val="352005776"/>
                    </a:ext>
                  </a:extLst>
                </a:gridCol>
                <a:gridCol w="615518">
                  <a:extLst>
                    <a:ext uri="{9D8B030D-6E8A-4147-A177-3AD203B41FA5}">
                      <a16:colId xmlns:a16="http://schemas.microsoft.com/office/drawing/2014/main" val="3810665955"/>
                    </a:ext>
                  </a:extLst>
                </a:gridCol>
                <a:gridCol w="458765">
                  <a:extLst>
                    <a:ext uri="{9D8B030D-6E8A-4147-A177-3AD203B41FA5}">
                      <a16:colId xmlns:a16="http://schemas.microsoft.com/office/drawing/2014/main" val="3040660529"/>
                    </a:ext>
                  </a:extLst>
                </a:gridCol>
                <a:gridCol w="643281">
                  <a:extLst>
                    <a:ext uri="{9D8B030D-6E8A-4147-A177-3AD203B41FA5}">
                      <a16:colId xmlns:a16="http://schemas.microsoft.com/office/drawing/2014/main" val="2789837846"/>
                    </a:ext>
                  </a:extLst>
                </a:gridCol>
              </a:tblGrid>
              <a:tr h="2964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dirty="0">
                          <a:effectLst/>
                        </a:rPr>
                        <a:t>Région FM</a:t>
                      </a:r>
                      <a:endParaRPr lang="fr-FR" sz="105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050" dirty="0">
                          <a:effectLst/>
                        </a:rPr>
                        <a:t>Unité</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dirty="0">
                          <a:effectLst/>
                        </a:rPr>
                        <a:t>Total</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dirty="0">
                          <a:effectLst/>
                        </a:rPr>
                        <a:t>Fès</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Meknès</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Ifrane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a:effectLst/>
                        </a:rPr>
                        <a:t>Taounate</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905210113"/>
                  </a:ext>
                </a:extLst>
              </a:tr>
              <a:tr h="190500">
                <a:tc>
                  <a:txBody>
                    <a:bodyPr/>
                    <a:lstStyle/>
                    <a:p>
                      <a:pPr>
                        <a:spcAft>
                          <a:spcPts val="0"/>
                        </a:spcAft>
                      </a:pPr>
                      <a:r>
                        <a:rPr lang="fr-FR" sz="1100">
                          <a:effectLst/>
                        </a:rPr>
                        <a:t>Amphithéatre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050">
                          <a:effectLst/>
                        </a:rPr>
                        <a:t>U</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28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11</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9</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3</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5</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657591475"/>
                  </a:ext>
                </a:extLst>
              </a:tr>
              <a:tr h="190500">
                <a:tc>
                  <a:txBody>
                    <a:bodyPr/>
                    <a:lstStyle/>
                    <a:p>
                      <a:pPr>
                        <a:spcAft>
                          <a:spcPts val="0"/>
                        </a:spcAft>
                      </a:pPr>
                      <a:r>
                        <a:rPr lang="fr-FR" sz="1100">
                          <a:effectLst/>
                        </a:rPr>
                        <a:t>Salles</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050">
                          <a:effectLst/>
                        </a:rPr>
                        <a:t>U</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567</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223</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182</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61</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101</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143161530"/>
                  </a:ext>
                </a:extLst>
              </a:tr>
              <a:tr h="190500">
                <a:tc>
                  <a:txBody>
                    <a:bodyPr/>
                    <a:lstStyle/>
                    <a:p>
                      <a:pPr>
                        <a:spcAft>
                          <a:spcPts val="0"/>
                        </a:spcAft>
                      </a:pPr>
                      <a:r>
                        <a:rPr lang="fr-FR" sz="1100" dirty="0">
                          <a:effectLst/>
                        </a:rPr>
                        <a:t>Repas déjeuner</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050" dirty="0">
                          <a:effectLst/>
                        </a:rPr>
                        <a:t>Personne</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25200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9900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8100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2700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4500</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246825983"/>
                  </a:ext>
                </a:extLst>
              </a:tr>
              <a:tr h="190500">
                <a:tc>
                  <a:txBody>
                    <a:bodyPr/>
                    <a:lstStyle/>
                    <a:p>
                      <a:pPr>
                        <a:spcAft>
                          <a:spcPts val="0"/>
                        </a:spcAft>
                      </a:pPr>
                      <a:r>
                        <a:rPr lang="fr-FR" sz="1100" dirty="0">
                          <a:effectLst/>
                        </a:rPr>
                        <a:t>Pauses café</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050">
                          <a:effectLst/>
                        </a:rPr>
                        <a:t>Personne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50400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19800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16200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5400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9000</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1086577929"/>
                  </a:ext>
                </a:extLst>
              </a:tr>
              <a:tr h="190500">
                <a:tc>
                  <a:txBody>
                    <a:bodyPr/>
                    <a:lstStyle/>
                    <a:p>
                      <a:pPr>
                        <a:spcAft>
                          <a:spcPts val="0"/>
                        </a:spcAft>
                      </a:pPr>
                      <a:r>
                        <a:rPr lang="fr-FR" sz="1100">
                          <a:effectLst/>
                        </a:rPr>
                        <a:t>Hébergement (demi-pension)</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spcAft>
                          <a:spcPts val="0"/>
                        </a:spcAft>
                      </a:pPr>
                      <a:r>
                        <a:rPr lang="fr-FR" sz="1100" dirty="0">
                          <a:effectLst/>
                        </a:rPr>
                        <a:t>Nuitée/Personne</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dirty="0">
                          <a:effectLst/>
                        </a:rPr>
                        <a:t>18648</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7326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5994</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a:effectLst/>
                        </a:rPr>
                        <a:t>1998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r">
                        <a:spcAft>
                          <a:spcPts val="0"/>
                        </a:spcAft>
                      </a:pPr>
                      <a:r>
                        <a:rPr lang="fr-FR" sz="1100" dirty="0">
                          <a:effectLst/>
                        </a:rPr>
                        <a:t>3330</a:t>
                      </a:r>
                      <a:endParaRPr lang="fr-FR" sz="1200" dirty="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4108288768"/>
                  </a:ext>
                </a:extLst>
              </a:tr>
            </a:tbl>
          </a:graphicData>
        </a:graphic>
      </p:graphicFrame>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graphicFrame>
        <p:nvGraphicFramePr>
          <p:cNvPr id="7" name="Tableau 6"/>
          <p:cNvGraphicFramePr>
            <a:graphicFrameLocks noGrp="1"/>
          </p:cNvGraphicFramePr>
          <p:nvPr>
            <p:extLst>
              <p:ext uri="{D42A27DB-BD31-4B8C-83A1-F6EECF244321}">
                <p14:modId xmlns:p14="http://schemas.microsoft.com/office/powerpoint/2010/main" val="2738831417"/>
              </p:ext>
            </p:extLst>
          </p:nvPr>
        </p:nvGraphicFramePr>
        <p:xfrm>
          <a:off x="327803" y="4491872"/>
          <a:ext cx="6466030" cy="1287780"/>
        </p:xfrm>
        <a:graphic>
          <a:graphicData uri="http://schemas.openxmlformats.org/drawingml/2006/table">
            <a:tbl>
              <a:tblPr firstRow="1" firstCol="1" bandRow="1">
                <a:tableStyleId>{5C22544A-7EE6-4342-B048-85BDC9FD1C3A}</a:tableStyleId>
              </a:tblPr>
              <a:tblGrid>
                <a:gridCol w="1272486">
                  <a:extLst>
                    <a:ext uri="{9D8B030D-6E8A-4147-A177-3AD203B41FA5}">
                      <a16:colId xmlns:a16="http://schemas.microsoft.com/office/drawing/2014/main" val="3154702753"/>
                    </a:ext>
                  </a:extLst>
                </a:gridCol>
                <a:gridCol w="1078743">
                  <a:extLst>
                    <a:ext uri="{9D8B030D-6E8A-4147-A177-3AD203B41FA5}">
                      <a16:colId xmlns:a16="http://schemas.microsoft.com/office/drawing/2014/main" val="1962611473"/>
                    </a:ext>
                  </a:extLst>
                </a:gridCol>
                <a:gridCol w="681789">
                  <a:extLst>
                    <a:ext uri="{9D8B030D-6E8A-4147-A177-3AD203B41FA5}">
                      <a16:colId xmlns:a16="http://schemas.microsoft.com/office/drawing/2014/main" val="740588420"/>
                    </a:ext>
                  </a:extLst>
                </a:gridCol>
                <a:gridCol w="946484">
                  <a:extLst>
                    <a:ext uri="{9D8B030D-6E8A-4147-A177-3AD203B41FA5}">
                      <a16:colId xmlns:a16="http://schemas.microsoft.com/office/drawing/2014/main" val="2171972768"/>
                    </a:ext>
                  </a:extLst>
                </a:gridCol>
                <a:gridCol w="870273">
                  <a:extLst>
                    <a:ext uri="{9D8B030D-6E8A-4147-A177-3AD203B41FA5}">
                      <a16:colId xmlns:a16="http://schemas.microsoft.com/office/drawing/2014/main" val="4177175336"/>
                    </a:ext>
                  </a:extLst>
                </a:gridCol>
                <a:gridCol w="883655">
                  <a:extLst>
                    <a:ext uri="{9D8B030D-6E8A-4147-A177-3AD203B41FA5}">
                      <a16:colId xmlns:a16="http://schemas.microsoft.com/office/drawing/2014/main" val="1433905638"/>
                    </a:ext>
                  </a:extLst>
                </a:gridCol>
                <a:gridCol w="732600">
                  <a:extLst>
                    <a:ext uri="{9D8B030D-6E8A-4147-A177-3AD203B41FA5}">
                      <a16:colId xmlns:a16="http://schemas.microsoft.com/office/drawing/2014/main" val="231712994"/>
                    </a:ext>
                  </a:extLst>
                </a:gridCol>
              </a:tblGrid>
              <a:tr h="1905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dirty="0">
                          <a:effectLst/>
                        </a:rPr>
                        <a:t>Région MS</a:t>
                      </a:r>
                      <a:endParaRPr lang="fr-FR" sz="105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050" dirty="0">
                          <a:effectLst/>
                        </a:rPr>
                        <a:t>Unité</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Total</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Marrakech</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Safi</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err="1">
                          <a:effectLst/>
                        </a:rPr>
                        <a:t>Chichaoua</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Essaouira</a:t>
                      </a:r>
                      <a:endParaRPr lang="fr-FR" sz="1200" dirty="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857302664"/>
                  </a:ext>
                </a:extLst>
              </a:tr>
              <a:tr h="190500">
                <a:tc>
                  <a:txBody>
                    <a:bodyPr/>
                    <a:lstStyle/>
                    <a:p>
                      <a:pPr algn="ctr">
                        <a:spcAft>
                          <a:spcPts val="0"/>
                        </a:spcAft>
                      </a:pPr>
                      <a:r>
                        <a:rPr lang="fr-FR" sz="1100">
                          <a:effectLst/>
                        </a:rPr>
                        <a:t>Amphithéatre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050">
                          <a:effectLst/>
                        </a:rPr>
                        <a:t>U</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28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13</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4</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5</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2656348551"/>
                  </a:ext>
                </a:extLst>
              </a:tr>
              <a:tr h="190500">
                <a:tc>
                  <a:txBody>
                    <a:bodyPr/>
                    <a:lstStyle/>
                    <a:p>
                      <a:pPr algn="ctr">
                        <a:spcAft>
                          <a:spcPts val="0"/>
                        </a:spcAft>
                      </a:pPr>
                      <a:r>
                        <a:rPr lang="fr-FR" sz="1100">
                          <a:effectLst/>
                        </a:rPr>
                        <a:t>Salles</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050">
                          <a:effectLst/>
                        </a:rPr>
                        <a:t>U</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567</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263</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122</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81</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101</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1350345444"/>
                  </a:ext>
                </a:extLst>
              </a:tr>
              <a:tr h="190500">
                <a:tc>
                  <a:txBody>
                    <a:bodyPr/>
                    <a:lstStyle/>
                    <a:p>
                      <a:pPr algn="ctr">
                        <a:spcAft>
                          <a:spcPts val="0"/>
                        </a:spcAft>
                      </a:pPr>
                      <a:r>
                        <a:rPr lang="fr-FR" sz="1100">
                          <a:effectLst/>
                        </a:rPr>
                        <a:t>Repas déjeuner</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050">
                          <a:effectLst/>
                        </a:rPr>
                        <a:t>Personne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25200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11700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5400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3600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4500</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544020015"/>
                  </a:ext>
                </a:extLst>
              </a:tr>
              <a:tr h="190500">
                <a:tc>
                  <a:txBody>
                    <a:bodyPr/>
                    <a:lstStyle/>
                    <a:p>
                      <a:pPr algn="ctr">
                        <a:spcAft>
                          <a:spcPts val="0"/>
                        </a:spcAft>
                      </a:pPr>
                      <a:r>
                        <a:rPr lang="fr-FR" sz="1100">
                          <a:effectLst/>
                        </a:rPr>
                        <a:t>Pauses café</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050">
                          <a:effectLst/>
                        </a:rPr>
                        <a:t>Personne</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50400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23400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10800</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7200</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9000</a:t>
                      </a:r>
                      <a:endParaRPr lang="fr-FR" sz="120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789536170"/>
                  </a:ext>
                </a:extLst>
              </a:tr>
              <a:tr h="190500">
                <a:tc>
                  <a:txBody>
                    <a:bodyPr/>
                    <a:lstStyle/>
                    <a:p>
                      <a:pPr algn="ctr">
                        <a:spcAft>
                          <a:spcPts val="0"/>
                        </a:spcAft>
                      </a:pPr>
                      <a:r>
                        <a:rPr lang="fr-FR" sz="1100">
                          <a:effectLst/>
                        </a:rPr>
                        <a:t>Hébergement (demi-pension)</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Nuitée/Personne</a:t>
                      </a:r>
                      <a:endParaRPr lang="fr-FR" sz="1200" dirty="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18648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8658</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3996</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a:effectLst/>
                        </a:rPr>
                        <a:t>2664</a:t>
                      </a:r>
                      <a:endParaRPr lang="fr-FR" sz="1200">
                        <a:effectLst/>
                        <a:latin typeface="Times New Roman" panose="02020603050405020304" pitchFamily="18" charset="0"/>
                        <a:ea typeface="SimSun" panose="02010600030101010101" pitchFamily="2" charset="-122"/>
                      </a:endParaRPr>
                    </a:p>
                  </a:txBody>
                  <a:tcPr marL="44450" marR="44450" marT="0" marB="0" anchor="ctr"/>
                </a:tc>
                <a:tc>
                  <a:txBody>
                    <a:bodyPr/>
                    <a:lstStyle/>
                    <a:p>
                      <a:pPr algn="ctr">
                        <a:spcAft>
                          <a:spcPts val="0"/>
                        </a:spcAft>
                      </a:pPr>
                      <a:r>
                        <a:rPr lang="fr-FR" sz="1100" dirty="0">
                          <a:effectLst/>
                        </a:rPr>
                        <a:t>3330</a:t>
                      </a:r>
                      <a:endParaRPr lang="fr-FR" sz="1200" dirty="0">
                        <a:effectLst/>
                        <a:latin typeface="Times New Roman" panose="02020603050405020304" pitchFamily="18" charset="0"/>
                        <a:ea typeface="SimSun" panose="02010600030101010101" pitchFamily="2" charset="-122"/>
                      </a:endParaRPr>
                    </a:p>
                  </a:txBody>
                  <a:tcPr marL="44450" marR="44450" marT="0" marB="0" anchor="ctr"/>
                </a:tc>
                <a:extLst>
                  <a:ext uri="{0D108BD9-81ED-4DB2-BD59-A6C34878D82A}">
                    <a16:rowId xmlns:a16="http://schemas.microsoft.com/office/drawing/2014/main" val="3472902831"/>
                  </a:ext>
                </a:extLst>
              </a:tr>
            </a:tbl>
          </a:graphicData>
        </a:graphic>
      </p:graphicFrame>
      <p:sp>
        <p:nvSpPr>
          <p:cNvPr id="9" name="Rectangle 8"/>
          <p:cNvSpPr/>
          <p:nvPr/>
        </p:nvSpPr>
        <p:spPr>
          <a:xfrm>
            <a:off x="321902" y="6069054"/>
            <a:ext cx="11542294" cy="624786"/>
          </a:xfrm>
          <a:prstGeom prst="rect">
            <a:avLst/>
          </a:prstGeom>
        </p:spPr>
        <p:txBody>
          <a:bodyPr wrap="square">
            <a:spAutoFit/>
          </a:bodyPr>
          <a:lstStyle/>
          <a:p>
            <a:pPr algn="ctr">
              <a:lnSpc>
                <a:spcPct val="110000"/>
              </a:lnSpc>
              <a:spcAft>
                <a:spcPts val="600"/>
              </a:spcAft>
            </a:pPr>
            <a:r>
              <a:rPr lang="fr-FR" sz="1600" dirty="0">
                <a:latin typeface="Times New Roman" panose="02020603050405020304" pitchFamily="18" charset="0"/>
                <a:ea typeface="Times New Roman" panose="02020603050405020304" pitchFamily="18" charset="0"/>
              </a:rPr>
              <a:t>Lien vers la carte interactive des établissements scolaires bénéficiaires de l’activité Education Secondaire :</a:t>
            </a:r>
            <a:endParaRPr lang="fr-FR" sz="2000" dirty="0">
              <a:latin typeface="Times New Roman" panose="02020603050405020304" pitchFamily="18" charset="0"/>
              <a:ea typeface="SimSun" panose="02010600030101010101" pitchFamily="2" charset="-122"/>
            </a:endParaRPr>
          </a:p>
          <a:p>
            <a:pPr algn="ctr">
              <a:spcAft>
                <a:spcPts val="0"/>
              </a:spcAft>
            </a:pPr>
            <a:r>
              <a:rPr lang="fr-FR" sz="1050" u="sng" dirty="0">
                <a:solidFill>
                  <a:srgbClr val="0563C1"/>
                </a:solidFill>
                <a:latin typeface="Times New Roman" panose="02020603050405020304" pitchFamily="18" charset="0"/>
                <a:ea typeface="Times New Roman" panose="02020603050405020304" pitchFamily="18" charset="0"/>
                <a:hlinkClick r:id="rId3"/>
              </a:rPr>
              <a:t>https://www.google.com/maps/d/u/0/edit?mid=1JyYxcIXFPiGHjcq0F_e5EVSDhwWqVZZL&amp;ll=35.56009913357926%2C-5.293098189550847&amp;z=11</a:t>
            </a:r>
            <a:endParaRPr lang="fr-FR" sz="1100" dirty="0">
              <a:effectLst/>
              <a:latin typeface="Times New Roman" panose="02020603050405020304" pitchFamily="18" charset="0"/>
              <a:ea typeface="SimSun" panose="02010600030101010101" pitchFamily="2" charset="-122"/>
            </a:endParaRPr>
          </a:p>
        </p:txBody>
      </p:sp>
      <p:sp>
        <p:nvSpPr>
          <p:cNvPr id="10" name="Rectangle 9"/>
          <p:cNvSpPr/>
          <p:nvPr/>
        </p:nvSpPr>
        <p:spPr>
          <a:xfrm>
            <a:off x="321902" y="2961732"/>
            <a:ext cx="6192185" cy="1338828"/>
          </a:xfrm>
          <a:prstGeom prst="rect">
            <a:avLst/>
          </a:prstGeom>
        </p:spPr>
        <p:txBody>
          <a:bodyPr wrap="square">
            <a:spAutoFit/>
          </a:bodyPr>
          <a:lstStyle/>
          <a:p>
            <a:pPr>
              <a:lnSpc>
                <a:spcPct val="150000"/>
              </a:lnSpc>
            </a:pPr>
            <a:r>
              <a:rPr lang="fr-FR" dirty="0"/>
              <a:t>Un planning trimestriel détaillé de déploiement des sessions de formation sera communiqué aux prestataires au moins 15 jours calendaires avant la date prévue de ces sessions.</a:t>
            </a:r>
          </a:p>
        </p:txBody>
      </p:sp>
      <p:sp>
        <p:nvSpPr>
          <p:cNvPr id="11" name="Rectangle 10"/>
          <p:cNvSpPr/>
          <p:nvPr/>
        </p:nvSpPr>
        <p:spPr>
          <a:xfrm>
            <a:off x="7119257" y="4540277"/>
            <a:ext cx="4744939" cy="1294200"/>
          </a:xfrm>
          <a:prstGeom prst="rect">
            <a:avLst/>
          </a:prstGeom>
        </p:spPr>
        <p:txBody>
          <a:bodyPr wrap="square">
            <a:spAutoFit/>
          </a:bodyPr>
          <a:lstStyle/>
          <a:p>
            <a:pPr>
              <a:lnSpc>
                <a:spcPct val="150000"/>
              </a:lnSpc>
            </a:pPr>
            <a:r>
              <a:rPr lang="fr-FR" dirty="0"/>
              <a:t>Cette consultation a pour objectif de sélectionner deux prestataires par région en leur attribuant deux Contrats Cadres</a:t>
            </a:r>
          </a:p>
        </p:txBody>
      </p:sp>
    </p:spTree>
    <p:extLst>
      <p:ext uri="{BB962C8B-B14F-4D97-AF65-F5344CB8AC3E}">
        <p14:creationId xmlns:p14="http://schemas.microsoft.com/office/powerpoint/2010/main" val="1266843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1.8 Equipe du prestataire </a:t>
            </a:r>
          </a:p>
        </p:txBody>
      </p:sp>
      <p:sp>
        <p:nvSpPr>
          <p:cNvPr id="22" name="Rectangle 21"/>
          <p:cNvSpPr/>
          <p:nvPr/>
        </p:nvSpPr>
        <p:spPr>
          <a:xfrm>
            <a:off x="2835407" y="5004697"/>
            <a:ext cx="1162588" cy="371512"/>
          </a:xfrm>
          <a:prstGeom prst="rect">
            <a:avLst/>
          </a:prstGeom>
        </p:spPr>
        <p:txBody>
          <a:bodyPr wrap="square">
            <a:spAutoFit/>
          </a:bodyPr>
          <a:lstStyle/>
          <a:p>
            <a:r>
              <a:rPr lang="fr-FR" sz="1814" b="1" dirty="0">
                <a:latin typeface="Calibri" panose="020F0502020204030204" pitchFamily="34" charset="0"/>
                <a:ea typeface="Times New Roman" panose="02020603050405020304" pitchFamily="18" charset="0"/>
                <a:cs typeface="Calibri" panose="020F0502020204030204" pitchFamily="34" charset="0"/>
              </a:rPr>
              <a:t> </a:t>
            </a:r>
            <a:endParaRPr lang="fr-FR" sz="1814" b="1" dirty="0"/>
          </a:p>
        </p:txBody>
      </p:sp>
      <p:sp>
        <p:nvSpPr>
          <p:cNvPr id="4" name="Rectangle 3"/>
          <p:cNvSpPr/>
          <p:nvPr/>
        </p:nvSpPr>
        <p:spPr>
          <a:xfrm>
            <a:off x="961937" y="1490085"/>
            <a:ext cx="10268125" cy="4524315"/>
          </a:xfrm>
          <a:prstGeom prst="rect">
            <a:avLst/>
          </a:prstGeom>
        </p:spPr>
        <p:txBody>
          <a:bodyPr wrap="square">
            <a:spAutoFit/>
          </a:bodyPr>
          <a:lstStyle/>
          <a:p>
            <a:pPr marL="144000" algn="just">
              <a:lnSpc>
                <a:spcPct val="200000"/>
              </a:lnSpc>
              <a:spcBef>
                <a:spcPts val="600"/>
              </a:spcBef>
              <a:spcAft>
                <a:spcPts val="600"/>
              </a:spcAft>
            </a:pPr>
            <a:r>
              <a:rPr lang="fr-FR" sz="2400" dirty="0"/>
              <a:t>Durant la période prévue pour la réalisation de la prestation, les missions relatives à la réalisation de ladite prestation nécessitent la </a:t>
            </a:r>
            <a:r>
              <a:rPr lang="fr-FR" sz="2400" b="1" dirty="0"/>
              <a:t>mobilisation d’une équipe cohérente et compétente</a:t>
            </a:r>
            <a:r>
              <a:rPr lang="fr-FR" sz="2400" dirty="0"/>
              <a:t>, dotée d’une expérience pointue dans la gestion des prestations similaires, animée et </a:t>
            </a:r>
            <a:r>
              <a:rPr lang="fr-FR" sz="2400" b="1" dirty="0"/>
              <a:t>supervisée par un chef d’équipe </a:t>
            </a:r>
            <a:r>
              <a:rPr lang="fr-FR" sz="2400" dirty="0"/>
              <a:t>(</a:t>
            </a:r>
            <a:r>
              <a:rPr lang="fr-FR" sz="2400" u="sng" dirty="0"/>
              <a:t>interlocuteur avec MCA-</a:t>
            </a:r>
            <a:r>
              <a:rPr lang="fr-FR" sz="2400" u="sng" dirty="0" err="1"/>
              <a:t>Morocco</a:t>
            </a:r>
            <a:r>
              <a:rPr lang="fr-FR" sz="2400" dirty="0"/>
              <a:t>) et </a:t>
            </a:r>
            <a:r>
              <a:rPr lang="fr-FR" sz="2400" b="1" dirty="0"/>
              <a:t>trois coordonnateurs/interlocuteurs régionaux </a:t>
            </a:r>
            <a:r>
              <a:rPr lang="fr-FR" sz="2400" dirty="0"/>
              <a:t>(</a:t>
            </a:r>
            <a:r>
              <a:rPr lang="fr-FR" sz="2400" u="sng" dirty="0"/>
              <a:t>un par région bénéficiaire du projet</a:t>
            </a:r>
            <a:r>
              <a:rPr lang="fr-FR" sz="2400" dirty="0"/>
              <a:t>).</a:t>
            </a:r>
          </a:p>
        </p:txBody>
      </p:sp>
    </p:spTree>
    <p:extLst>
      <p:ext uri="{BB962C8B-B14F-4D97-AF65-F5344CB8AC3E}">
        <p14:creationId xmlns:p14="http://schemas.microsoft.com/office/powerpoint/2010/main" val="3249550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a:t>
            </a:r>
          </a:p>
          <a:p>
            <a:pPr algn="ctr"/>
            <a:r>
              <a:rPr lang="fr-FR" sz="2000" b="1" dirty="0">
                <a:solidFill>
                  <a:srgbClr val="FFC000"/>
                </a:solidFill>
              </a:rPr>
              <a:t>1.9 Durée de la mission</a:t>
            </a:r>
          </a:p>
        </p:txBody>
      </p:sp>
      <p:graphicFrame>
        <p:nvGraphicFramePr>
          <p:cNvPr id="3" name="Diagramme 2"/>
          <p:cNvGraphicFramePr/>
          <p:nvPr>
            <p:extLst>
              <p:ext uri="{D42A27DB-BD31-4B8C-83A1-F6EECF244321}">
                <p14:modId xmlns:p14="http://schemas.microsoft.com/office/powerpoint/2010/main" val="3432387875"/>
              </p:ext>
            </p:extLst>
          </p:nvPr>
        </p:nvGraphicFramePr>
        <p:xfrm>
          <a:off x="2373084" y="1226824"/>
          <a:ext cx="7324413" cy="44373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ectangle 3"/>
          <p:cNvSpPr/>
          <p:nvPr/>
        </p:nvSpPr>
        <p:spPr>
          <a:xfrm>
            <a:off x="722174" y="5360152"/>
            <a:ext cx="10747651" cy="1107996"/>
          </a:xfrm>
          <a:prstGeom prst="rect">
            <a:avLst/>
          </a:prstGeom>
        </p:spPr>
        <p:txBody>
          <a:bodyPr wrap="square">
            <a:spAutoFit/>
          </a:bodyPr>
          <a:lstStyle/>
          <a:p>
            <a:pPr algn="just"/>
            <a:r>
              <a:rPr lang="fr-FR" sz="2200" dirty="0"/>
              <a:t>Les périodes optionnelles seront activées, à la discrétion de l’Agence MCA-</a:t>
            </a:r>
            <a:r>
              <a:rPr lang="fr-FR" sz="2200" dirty="0" err="1"/>
              <a:t>Morocco</a:t>
            </a:r>
            <a:r>
              <a:rPr lang="fr-FR" sz="2200" dirty="0"/>
              <a:t>, et sous réserve d’une entière satisfaction et de la disponibilité des fonds, par Ordre de Service un mois avant là la fin de la période de base ou de la première période optionnelle</a:t>
            </a:r>
          </a:p>
        </p:txBody>
      </p:sp>
    </p:spTree>
    <p:extLst>
      <p:ext uri="{BB962C8B-B14F-4D97-AF65-F5344CB8AC3E}">
        <p14:creationId xmlns:p14="http://schemas.microsoft.com/office/powerpoint/2010/main" val="2564886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endParaRPr lang="en-US" sz="2000"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r>
              <a:rPr lang="fr-FR" sz="2000" b="1" kern="0" dirty="0">
                <a:cs typeface="Arial" panose="020B0604020202020204" pitchFamily="34" charset="0"/>
              </a:rPr>
              <a:t>.</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9331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compétitives appliquées d'une manière transparente ;</a:t>
            </a:r>
          </a:p>
          <a:p>
            <a:pPr marL="342900" indent="-342900" algn="just">
              <a:buClr>
                <a:schemeClr val="accent5">
                  <a:lumMod val="75000"/>
                </a:schemeClr>
              </a:buClr>
              <a:buFont typeface="Wingdings" panose="05000000000000000000" pitchFamily="2" charset="2"/>
              <a:buChar char="v"/>
            </a:pPr>
            <a:r>
              <a:rPr lang="fr-FR" altLang="fr-FR" sz="2000" dirty="0">
                <a:solidFill>
                  <a:schemeClr val="tx1"/>
                </a:solidFill>
                <a:latin typeface="Corbel" panose="020B0503020204020204" pitchFamily="34" charset="0"/>
              </a:rPr>
              <a:t>Externalisation des fonctions de Passation de marchés et fiduciaires à des Cabinets sélectionnés sur le plan international : gage de transparence ;</a:t>
            </a: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des descriptions claires et précises des besoins (biens et services) établis au niveau des meilleurs standards internationaux ;</a:t>
            </a: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prestataires de services/fournisseurs qualifiés qui exécuteront les contrats conformément à leurs clauses, et en respectant les délais ;</a:t>
            </a: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36317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liste disponible dans le site de MCC</a:t>
            </a:r>
            <a:endParaRPr lang="fr-FR" altLang="fr-FR" sz="2800" strike="dblStrike" kern="0" dirty="0">
              <a:solidFill>
                <a:schemeClr val="tx1"/>
              </a:solidFill>
              <a:latin typeface="Corbel" panose="020B0503020204020204" pitchFamily="34" charset="0"/>
            </a:endParaRP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 DE SOUMISSION: </a:t>
            </a: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sous format papier</a:t>
            </a:r>
          </a:p>
          <a:p>
            <a:pPr algn="ctr"/>
            <a:r>
              <a:rPr lang="fr-FR" sz="2800" b="1" dirty="0">
                <a:solidFill>
                  <a:srgbClr val="FF0000"/>
                </a:solidFill>
                <a:latin typeface="Corbel" panose="020B0503020204020204" pitchFamily="34" charset="0"/>
              </a:rPr>
              <a:t>Les soumissions électroniques ne seront pas acceptées</a:t>
            </a:r>
            <a:endParaRPr lang="fr-FR" sz="2800" b="1" dirty="0">
              <a:solidFill>
                <a:srgbClr val="FFFFFF"/>
              </a:solidFill>
              <a:latin typeface="Corbel" panose="020B0503020204020204" pitchFamily="34" charset="0"/>
            </a:endParaRP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079296"/>
            <a:ext cx="9343141" cy="1327486"/>
            <a:chOff x="526358" y="2528430"/>
            <a:chExt cx="10303408" cy="1463921"/>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40584" y="2528430"/>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48322" cy="1264387"/>
            <a:chOff x="520644" y="4194964"/>
            <a:chExt cx="10309122"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40584"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latin typeface="Corbel" panose="020B0503020204020204" pitchFamily="34" charset="0"/>
                <a:cs typeface="Arial" panose="020B0604020202020204" pitchFamily="34" charset="0"/>
              </a:rPr>
              <a:t>  </a:t>
            </a:r>
            <a:endParaRPr lang="en-US" sz="1632" b="1" dirty="0">
              <a:solidFill>
                <a:srgbClr val="0070C0"/>
              </a:solidFill>
              <a:latin typeface="Corbel" panose="020B0503020204020204" pitchFamily="34" charset="0"/>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dispositions fiscales pour les consultants</a:t>
            </a:r>
            <a:r>
              <a:rPr lang="fr-FR" sz="1632" b="1" kern="0" dirty="0">
                <a:solidFill>
                  <a:srgbClr val="0070C0"/>
                </a:solidFill>
                <a:cs typeface="Arial" panose="020B0604020202020204" pitchFamily="34" charset="0"/>
              </a:rPr>
              <a:t>.</a:t>
            </a:r>
          </a:p>
        </p:txBody>
      </p:sp>
    </p:spTree>
    <p:extLst>
      <p:ext uri="{BB962C8B-B14F-4D97-AF65-F5344CB8AC3E}">
        <p14:creationId xmlns:p14="http://schemas.microsoft.com/office/powerpoint/2010/main" val="3867874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Composition du Dossier d’Appel d’Offres</a:t>
            </a:r>
          </a:p>
        </p:txBody>
      </p:sp>
      <p:sp>
        <p:nvSpPr>
          <p:cNvPr id="9" name="Content Placeholder 2"/>
          <p:cNvSpPr txBox="1">
            <a:spLocks/>
          </p:cNvSpPr>
          <p:nvPr/>
        </p:nvSpPr>
        <p:spPr>
          <a:xfrm>
            <a:off x="1981200" y="2095156"/>
            <a:ext cx="8229600" cy="395464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457200" lvl="0" indent="-457200">
              <a:buClr>
                <a:srgbClr val="3E8853">
                  <a:lumMod val="75000"/>
                </a:srgbClr>
              </a:buClr>
              <a:buFont typeface="Wingdings" panose="05000000000000000000" pitchFamily="2" charset="2"/>
              <a:buChar char="v"/>
              <a:defRPr/>
            </a:pPr>
            <a:endParaRPr lang="fr-FR" sz="2800" kern="0" dirty="0">
              <a:solidFill>
                <a:srgbClr val="335B74"/>
              </a:solidFill>
              <a:latin typeface="Corbel" panose="020B0503020204020204" pitchFamily="34" charset="0"/>
            </a:endParaRPr>
          </a:p>
          <a:p>
            <a:pPr marL="228600" lvl="0" indent="-228600">
              <a:lnSpc>
                <a:spcPct val="90000"/>
              </a:lnSpc>
              <a:spcBef>
                <a:spcPts val="1000"/>
              </a:spcBef>
              <a:buFont typeface="Wingdings" panose="05000000000000000000" pitchFamily="2" charset="2"/>
              <a:buChar char="Ø"/>
            </a:pPr>
            <a:r>
              <a:rPr lang="en-US" sz="2800" dirty="0">
                <a:solidFill>
                  <a:srgbClr val="5B9BD5"/>
                </a:solidFill>
                <a:latin typeface="Corbel" panose="020B0503020204020204" pitchFamily="34" charset="0"/>
              </a:rPr>
              <a:t>1</a:t>
            </a:r>
            <a:r>
              <a:rPr lang="en-US" sz="2800" baseline="30000" dirty="0">
                <a:solidFill>
                  <a:srgbClr val="5B9BD5"/>
                </a:solidFill>
                <a:latin typeface="Corbel" panose="020B0503020204020204" pitchFamily="34" charset="0"/>
              </a:rPr>
              <a:t>ère</a:t>
            </a:r>
            <a:r>
              <a:rPr lang="en-US" sz="2800" dirty="0">
                <a:solidFill>
                  <a:srgbClr val="5B9BD5"/>
                </a:solidFill>
                <a:latin typeface="Corbel" panose="020B0503020204020204" pitchFamily="34" charset="0"/>
              </a:rPr>
              <a:t> </a:t>
            </a:r>
            <a:r>
              <a:rPr lang="fr-FR" sz="2800" dirty="0">
                <a:solidFill>
                  <a:srgbClr val="5B9BD5"/>
                </a:solidFill>
                <a:latin typeface="Corbel" panose="020B0503020204020204" pitchFamily="34" charset="0"/>
              </a:rPr>
              <a:t>Partie: Soumission des offres et procédures de sélection</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Définitions</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I: Instructions aux Soumissionnaires (IS)</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II: Données Particulières de l’AO (DPAO)</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III: Qualification et critères d’évaluation</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IV: Formulaires de soumission</a:t>
            </a:r>
          </a:p>
        </p:txBody>
      </p:sp>
      <p:sp>
        <p:nvSpPr>
          <p:cNvPr id="3" name="Rectangle 2"/>
          <p:cNvSpPr/>
          <p:nvPr/>
        </p:nvSpPr>
        <p:spPr>
          <a:xfrm>
            <a:off x="1822253" y="1696058"/>
            <a:ext cx="8581345" cy="47528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69" y="96298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Architecture du DAO ES-40-B</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Composition du Dossier d’Appel d’Offres</a:t>
            </a:r>
          </a:p>
        </p:txBody>
      </p:sp>
      <p:sp>
        <p:nvSpPr>
          <p:cNvPr id="9" name="Content Placeholder 2"/>
          <p:cNvSpPr txBox="1">
            <a:spLocks/>
          </p:cNvSpPr>
          <p:nvPr/>
        </p:nvSpPr>
        <p:spPr>
          <a:xfrm>
            <a:off x="1981200" y="2095156"/>
            <a:ext cx="8229600" cy="395464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457200" lvl="0" indent="-457200">
              <a:buClr>
                <a:srgbClr val="3E8853">
                  <a:lumMod val="75000"/>
                </a:srgbClr>
              </a:buClr>
              <a:buFont typeface="Wingdings" panose="05000000000000000000" pitchFamily="2" charset="2"/>
              <a:buChar char="v"/>
              <a:defRPr/>
            </a:pPr>
            <a:endParaRPr lang="fr-FR" sz="2800" kern="0" dirty="0">
              <a:solidFill>
                <a:srgbClr val="335B74"/>
              </a:solidFill>
              <a:latin typeface="Corbel" panose="020B0503020204020204" pitchFamily="34" charset="0"/>
            </a:endParaRPr>
          </a:p>
          <a:p>
            <a:pPr marL="457200" lvl="0" indent="-457200">
              <a:buClr>
                <a:srgbClr val="3E8853">
                  <a:lumMod val="75000"/>
                </a:srgbClr>
              </a:buClr>
              <a:buFont typeface="Wingdings" panose="05000000000000000000" pitchFamily="2" charset="2"/>
              <a:buChar char="v"/>
              <a:defRPr/>
            </a:pPr>
            <a:endParaRPr lang="fr-FR" sz="2800" kern="0" dirty="0">
              <a:solidFill>
                <a:srgbClr val="335B74"/>
              </a:solidFill>
              <a:latin typeface="Corbel" panose="020B0503020204020204" pitchFamily="34" charset="0"/>
            </a:endParaRPr>
          </a:p>
          <a:p>
            <a:pPr marL="228600" lvl="0" indent="-228600">
              <a:lnSpc>
                <a:spcPct val="90000"/>
              </a:lnSpc>
              <a:spcBef>
                <a:spcPts val="1000"/>
              </a:spcBef>
              <a:buFont typeface="Wingdings" panose="05000000000000000000" pitchFamily="2" charset="2"/>
              <a:buChar char="Ø"/>
              <a:defRPr/>
            </a:pPr>
            <a:r>
              <a:rPr lang="en-US" sz="2800" dirty="0">
                <a:solidFill>
                  <a:srgbClr val="5B9BD5"/>
                </a:solidFill>
                <a:latin typeface="Corbel" panose="020B0503020204020204" pitchFamily="34" charset="0"/>
              </a:rPr>
              <a:t>2</a:t>
            </a:r>
            <a:r>
              <a:rPr lang="en-US" sz="2800" baseline="30000" dirty="0">
                <a:solidFill>
                  <a:srgbClr val="5B9BD5"/>
                </a:solidFill>
                <a:latin typeface="Corbel" panose="020B0503020204020204" pitchFamily="34" charset="0"/>
              </a:rPr>
              <a:t>ème</a:t>
            </a:r>
            <a:r>
              <a:rPr lang="en-US" sz="2800" dirty="0">
                <a:solidFill>
                  <a:srgbClr val="5B9BD5"/>
                </a:solidFill>
                <a:latin typeface="Corbel" panose="020B0503020204020204" pitchFamily="34" charset="0"/>
              </a:rPr>
              <a:t> </a:t>
            </a:r>
            <a:r>
              <a:rPr lang="fr-FR" sz="2800" dirty="0">
                <a:solidFill>
                  <a:srgbClr val="5B9BD5"/>
                </a:solidFill>
                <a:latin typeface="Corbel" panose="020B0503020204020204" pitchFamily="34" charset="0"/>
              </a:rPr>
              <a:t>Partie: Exigences de l’acheteur</a:t>
            </a:r>
          </a:p>
          <a:p>
            <a:pPr marL="685800" lvl="1" indent="-228600">
              <a:lnSpc>
                <a:spcPct val="90000"/>
              </a:lnSpc>
              <a:spcBef>
                <a:spcPts val="500"/>
              </a:spcBef>
              <a:buFont typeface="Arial" panose="020B0604020202020204" pitchFamily="34" charset="0"/>
              <a:buChar char="•"/>
              <a:defRPr/>
            </a:pPr>
            <a:r>
              <a:rPr lang="fr-FR" sz="2400" b="1" dirty="0">
                <a:solidFill>
                  <a:prstClr val="black"/>
                </a:solidFill>
                <a:latin typeface="Corbel" panose="020B0503020204020204" pitchFamily="34" charset="0"/>
              </a:rPr>
              <a:t>Section V: </a:t>
            </a:r>
          </a:p>
          <a:p>
            <a:pPr marL="685800" lvl="1" indent="-228600">
              <a:lnSpc>
                <a:spcPct val="90000"/>
              </a:lnSpc>
              <a:spcBef>
                <a:spcPts val="500"/>
              </a:spcBef>
              <a:buFont typeface="Arial" panose="020B0604020202020204" pitchFamily="34" charset="0"/>
              <a:buChar char="•"/>
              <a:defRPr/>
            </a:pPr>
            <a:r>
              <a:rPr lang="fr-FR" sz="2400" b="1" dirty="0">
                <a:solidFill>
                  <a:prstClr val="black"/>
                </a:solidFill>
                <a:latin typeface="Corbel" panose="020B0503020204020204" pitchFamily="34" charset="0"/>
              </a:rPr>
              <a:t>Liste détaillée des services</a:t>
            </a:r>
          </a:p>
          <a:p>
            <a:pPr marL="685800" lvl="1" indent="-228600">
              <a:lnSpc>
                <a:spcPct val="90000"/>
              </a:lnSpc>
              <a:spcBef>
                <a:spcPts val="500"/>
              </a:spcBef>
              <a:buFont typeface="Arial" panose="020B0604020202020204" pitchFamily="34" charset="0"/>
              <a:buChar char="•"/>
              <a:defRPr/>
            </a:pPr>
            <a:r>
              <a:rPr lang="fr-FR" sz="2400" b="1" dirty="0">
                <a:solidFill>
                  <a:prstClr val="black"/>
                </a:solidFill>
                <a:latin typeface="Corbel" panose="020B0503020204020204" pitchFamily="34" charset="0"/>
              </a:rPr>
              <a:t>Calendriers de livraison et d’exécution</a:t>
            </a:r>
          </a:p>
          <a:p>
            <a:pPr marL="685800" lvl="1" indent="-228600">
              <a:lnSpc>
                <a:spcPct val="90000"/>
              </a:lnSpc>
              <a:spcBef>
                <a:spcPts val="500"/>
              </a:spcBef>
              <a:buFont typeface="Arial" panose="020B0604020202020204" pitchFamily="34" charset="0"/>
              <a:buChar char="•"/>
              <a:defRPr/>
            </a:pPr>
            <a:r>
              <a:rPr lang="fr-FR" sz="2400" b="1" dirty="0">
                <a:solidFill>
                  <a:prstClr val="black"/>
                </a:solidFill>
                <a:latin typeface="Corbel" panose="020B0503020204020204" pitchFamily="34" charset="0"/>
              </a:rPr>
              <a:t>Spécifications techniques</a:t>
            </a:r>
          </a:p>
        </p:txBody>
      </p:sp>
      <p:sp>
        <p:nvSpPr>
          <p:cNvPr id="3" name="Rectangle 2"/>
          <p:cNvSpPr/>
          <p:nvPr/>
        </p:nvSpPr>
        <p:spPr>
          <a:xfrm>
            <a:off x="1822253" y="1696058"/>
            <a:ext cx="8581345" cy="47528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69" y="96298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Architecture du DAO ES-40-B</a:t>
            </a:r>
          </a:p>
        </p:txBody>
      </p:sp>
    </p:spTree>
    <p:extLst>
      <p:ext uri="{BB962C8B-B14F-4D97-AF65-F5344CB8AC3E}">
        <p14:creationId xmlns:p14="http://schemas.microsoft.com/office/powerpoint/2010/main" val="1629835784"/>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Composition du Dossier d’Appel d’Offres</a:t>
            </a:r>
          </a:p>
        </p:txBody>
      </p:sp>
      <p:sp>
        <p:nvSpPr>
          <p:cNvPr id="9" name="Content Placeholder 2"/>
          <p:cNvSpPr txBox="1">
            <a:spLocks/>
          </p:cNvSpPr>
          <p:nvPr/>
        </p:nvSpPr>
        <p:spPr>
          <a:xfrm>
            <a:off x="1981200" y="2095156"/>
            <a:ext cx="8229600" cy="395464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228600" lvl="0" indent="-228600">
              <a:lnSpc>
                <a:spcPct val="90000"/>
              </a:lnSpc>
              <a:spcBef>
                <a:spcPts val="1000"/>
              </a:spcBef>
              <a:buFont typeface="Wingdings" panose="05000000000000000000" pitchFamily="2" charset="2"/>
              <a:buChar char="Ø"/>
            </a:pPr>
            <a:r>
              <a:rPr lang="en-US" sz="2800" dirty="0">
                <a:solidFill>
                  <a:srgbClr val="5B9BD5"/>
                </a:solidFill>
                <a:latin typeface="Corbel" panose="020B0503020204020204" pitchFamily="34" charset="0"/>
              </a:rPr>
              <a:t>3</a:t>
            </a:r>
            <a:r>
              <a:rPr lang="en-US" sz="2800" baseline="30000" dirty="0">
                <a:solidFill>
                  <a:srgbClr val="5B9BD5"/>
                </a:solidFill>
                <a:latin typeface="Corbel" panose="020B0503020204020204" pitchFamily="34" charset="0"/>
              </a:rPr>
              <a:t>ème</a:t>
            </a:r>
            <a:r>
              <a:rPr lang="en-US" sz="2800" dirty="0">
                <a:solidFill>
                  <a:srgbClr val="5B9BD5"/>
                </a:solidFill>
                <a:latin typeface="Corbel" panose="020B0503020204020204" pitchFamily="34" charset="0"/>
              </a:rPr>
              <a:t> </a:t>
            </a:r>
            <a:r>
              <a:rPr lang="fr-FR" sz="2800" dirty="0">
                <a:solidFill>
                  <a:srgbClr val="5B9BD5"/>
                </a:solidFill>
                <a:latin typeface="Corbel" panose="020B0503020204020204" pitchFamily="34" charset="0"/>
              </a:rPr>
              <a:t>Partie: Conditions du contrat et formulaires contractuels</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VI: Contrat et cahier des clauses administratives générales du contrat</a:t>
            </a:r>
            <a:r>
              <a:rPr lang="fr-FR" sz="2400" b="1" dirty="0">
                <a:latin typeface="Corbel" panose="020B0503020204020204" pitchFamily="34" charset="0"/>
                <a:ea typeface="Times New Roman" panose="02020603050405020304" pitchFamily="18" charset="0"/>
              </a:rPr>
              <a:t> ("CCAG")</a:t>
            </a:r>
          </a:p>
          <a:p>
            <a:pPr marL="685800" lvl="1" indent="-228600">
              <a:lnSpc>
                <a:spcPct val="90000"/>
              </a:lnSpc>
              <a:spcBef>
                <a:spcPts val="500"/>
              </a:spcBef>
              <a:buFont typeface="Arial" panose="020B0604020202020204" pitchFamily="34" charset="0"/>
              <a:buChar char="•"/>
            </a:pPr>
            <a:endParaRPr lang="fr-FR" sz="2400" b="1" dirty="0">
              <a:latin typeface="Corbel" panose="020B0503020204020204" pitchFamily="34" charset="0"/>
              <a:ea typeface="Times New Roman" panose="02020603050405020304" pitchFamily="18" charset="0"/>
            </a:endParaRP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VII: </a:t>
            </a:r>
            <a:r>
              <a:rPr lang="fr-FR" sz="2400" b="1" dirty="0">
                <a:latin typeface="Corbel" panose="020B0503020204020204" pitchFamily="34" charset="0"/>
                <a:ea typeface="Times New Roman" panose="02020603050405020304" pitchFamily="18" charset="0"/>
              </a:rPr>
              <a:t>Conditions particulières du Contrat ("CPC") et    Annexe au Contrat</a:t>
            </a:r>
          </a:p>
          <a:p>
            <a:pPr marL="457200" lvl="1">
              <a:lnSpc>
                <a:spcPct val="90000"/>
              </a:lnSpc>
              <a:spcBef>
                <a:spcPts val="500"/>
              </a:spcBef>
            </a:pPr>
            <a:endParaRPr lang="fr-FR" sz="2400" b="1" dirty="0">
              <a:latin typeface="Corbel" panose="020B0503020204020204" pitchFamily="34" charset="0"/>
              <a:ea typeface="Times New Roman" panose="02020603050405020304" pitchFamily="18" charset="0"/>
            </a:endParaRP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orbel" panose="020B0503020204020204" pitchFamily="34" charset="0"/>
              </a:rPr>
              <a:t>Section VIII: </a:t>
            </a:r>
            <a:r>
              <a:rPr lang="fr-FR" sz="2400" b="1" dirty="0">
                <a:latin typeface="Corbel" panose="020B0503020204020204" pitchFamily="34" charset="0"/>
                <a:ea typeface="Times New Roman" panose="02020603050405020304" pitchFamily="18" charset="0"/>
              </a:rPr>
              <a:t>Formulaires contractuels</a:t>
            </a:r>
          </a:p>
          <a:p>
            <a:pPr marL="457200" lvl="1">
              <a:lnSpc>
                <a:spcPct val="90000"/>
              </a:lnSpc>
              <a:spcBef>
                <a:spcPts val="500"/>
              </a:spcBef>
            </a:pPr>
            <a:endParaRPr lang="fr-FR" sz="2400" b="1" dirty="0">
              <a:latin typeface="Corbel" panose="020B0503020204020204" pitchFamily="34" charset="0"/>
              <a:ea typeface="Times New Roman" panose="02020603050405020304" pitchFamily="18" charset="0"/>
            </a:endParaRPr>
          </a:p>
        </p:txBody>
      </p:sp>
      <p:sp>
        <p:nvSpPr>
          <p:cNvPr id="3" name="Rectangle 2"/>
          <p:cNvSpPr/>
          <p:nvPr/>
        </p:nvSpPr>
        <p:spPr>
          <a:xfrm>
            <a:off x="1822253" y="1696058"/>
            <a:ext cx="8581345" cy="47528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69" y="96298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Architecture du DAO ES-40-B</a:t>
            </a:r>
          </a:p>
        </p:txBody>
      </p:sp>
    </p:spTree>
    <p:extLst>
      <p:ext uri="{BB962C8B-B14F-4D97-AF65-F5344CB8AC3E}">
        <p14:creationId xmlns:p14="http://schemas.microsoft.com/office/powerpoint/2010/main" val="2845945066"/>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Les dates repères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850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dirty="0">
              <a:latin typeface="Times New Roman" panose="02020603050405020304" pitchFamily="18"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Des clarifications peuvent être demandées par courriel dans un délai ne dépassant pas le </a:t>
            </a:r>
            <a:r>
              <a:rPr lang="fr-FR" sz="2000" dirty="0">
                <a:solidFill>
                  <a:srgbClr val="FF0000"/>
                </a:solidFill>
                <a:latin typeface="Corbel" panose="020B0503020204020204" pitchFamily="34" charset="0"/>
                <a:ea typeface="Times New Roman" panose="02020603050405020304" pitchFamily="18" charset="0"/>
              </a:rPr>
              <a:t>14 février 2020 </a:t>
            </a:r>
            <a:r>
              <a:rPr lang="fr-FR" sz="2000" dirty="0">
                <a:latin typeface="Corbel" panose="020B0503020204020204" pitchFamily="34" charset="0"/>
                <a:ea typeface="Times New Roman" panose="02020603050405020304" pitchFamily="18" charset="0"/>
              </a:rPr>
              <a:t>via </a:t>
            </a:r>
            <a:r>
              <a:rPr lang="fr-FR" sz="2000" dirty="0">
                <a:latin typeface="Corbel" panose="020B0503020204020204" pitchFamily="34" charset="0"/>
                <a:ea typeface="Times New Roman" panose="02020603050405020304" pitchFamily="18" charset="0"/>
                <a:hlinkClick r:id="rId3"/>
              </a:rPr>
              <a:t>procurement@mcamorocco.ma</a:t>
            </a:r>
            <a:r>
              <a:rPr lang="fr-FR" sz="2000" dirty="0">
                <a:latin typeface="Corbel" panose="020B0503020204020204" pitchFamily="34" charset="0"/>
                <a:ea typeface="Times New Roman" panose="02020603050405020304" pitchFamily="18" charset="0"/>
              </a:rPr>
              <a:t> </a:t>
            </a: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L’Agence MCA-Morocco fournira des réponses à toutes les entreprises/sociétés ayant manifesté leur intérêt dans un délai ne dépassant pas le </a:t>
            </a:r>
            <a:r>
              <a:rPr lang="fr-FR" sz="2000" dirty="0">
                <a:solidFill>
                  <a:srgbClr val="FF0000"/>
                </a:solidFill>
                <a:latin typeface="Corbel" panose="020B0503020204020204" pitchFamily="34" charset="0"/>
                <a:ea typeface="Times New Roman" panose="02020603050405020304" pitchFamily="18" charset="0"/>
              </a:rPr>
              <a:t>18 février </a:t>
            </a:r>
            <a:r>
              <a:rPr lang="fr-FR" sz="2000" dirty="0">
                <a:solidFill>
                  <a:srgbClr val="FF0000"/>
                </a:solidFill>
                <a:latin typeface="Corbel" panose="020B0503020204020204" pitchFamily="34" charset="0"/>
              </a:rPr>
              <a:t>2020</a:t>
            </a:r>
            <a:r>
              <a:rPr lang="fr-FR" sz="2000" dirty="0">
                <a:latin typeface="Corbel" panose="020B0503020204020204" pitchFamily="34" charset="0"/>
                <a:ea typeface="Times New Roman" panose="02020603050405020304" pitchFamily="18" charset="0"/>
              </a:rPr>
              <a:t>. Les réponses seront également postées sur le site de MCA-Morocco </a:t>
            </a:r>
            <a:r>
              <a:rPr lang="fr-FR" sz="2000" dirty="0">
                <a:latin typeface="Corbel" panose="020B0503020204020204" pitchFamily="34" charset="0"/>
                <a:ea typeface="Times New Roman" panose="02020603050405020304" pitchFamily="18" charset="0"/>
                <a:hlinkClick r:id="rId4"/>
              </a:rPr>
              <a:t>http://www.mcamorocco.ma/fr/appels-d-offres</a:t>
            </a:r>
            <a:r>
              <a:rPr lang="fr-FR" sz="2000" dirty="0">
                <a:latin typeface="Corbel" panose="020B0503020204020204" pitchFamily="34" charset="0"/>
                <a:ea typeface="Times New Roman" panose="02020603050405020304" pitchFamily="18" charset="0"/>
              </a:rPr>
              <a:t> </a:t>
            </a: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La date limite de dépôt des offres est le </a:t>
            </a:r>
            <a:r>
              <a:rPr lang="fr-FR" sz="2000" dirty="0">
                <a:solidFill>
                  <a:srgbClr val="FF0000"/>
                </a:solidFill>
                <a:latin typeface="Corbel" panose="020B0503020204020204" pitchFamily="34" charset="0"/>
                <a:ea typeface="Times New Roman" panose="02020603050405020304" pitchFamily="18" charset="0"/>
              </a:rPr>
              <a:t>lundi 24 février </a:t>
            </a:r>
            <a:r>
              <a:rPr lang="fr-FR" sz="2000" dirty="0">
                <a:solidFill>
                  <a:srgbClr val="FF0000"/>
                </a:solidFill>
                <a:latin typeface="Corbel" panose="020B0503020204020204" pitchFamily="34" charset="0"/>
              </a:rPr>
              <a:t>2020 à 15h00mn  (heure locale de Rabat, Maroc)</a:t>
            </a: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marL="342900" indent="-342900" algn="just">
              <a:spcAft>
                <a:spcPts val="0"/>
              </a:spcAf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L’ouverture des offres se déroulera en séance plénière et en ligne (webinaire) sur la plateforme zoom.us </a:t>
            </a:r>
            <a:r>
              <a:rPr lang="fr-FR" sz="2100" dirty="0">
                <a:latin typeface="Corbel" panose="020B0503020204020204" pitchFamily="34" charset="0"/>
              </a:rPr>
              <a:t>https://zoom.us/j/295858390 , </a:t>
            </a:r>
            <a:r>
              <a:rPr lang="fr-FR" sz="2000" dirty="0">
                <a:latin typeface="Corbel" panose="020B0503020204020204" pitchFamily="34" charset="0"/>
                <a:ea typeface="Times New Roman" panose="02020603050405020304" pitchFamily="18" charset="0"/>
              </a:rPr>
              <a:t>le </a:t>
            </a:r>
            <a:r>
              <a:rPr lang="fr-FR" sz="2000" dirty="0">
                <a:solidFill>
                  <a:srgbClr val="FF0000"/>
                </a:solidFill>
                <a:latin typeface="Corbel" panose="020B0503020204020204" pitchFamily="34" charset="0"/>
                <a:ea typeface="Times New Roman" panose="02020603050405020304" pitchFamily="18" charset="0"/>
              </a:rPr>
              <a:t>lundi 24 février </a:t>
            </a:r>
            <a:r>
              <a:rPr lang="fr-FR" sz="2000" dirty="0">
                <a:solidFill>
                  <a:srgbClr val="FF0000"/>
                </a:solidFill>
                <a:latin typeface="Corbel" panose="020B0503020204020204" pitchFamily="34" charset="0"/>
              </a:rPr>
              <a:t>2020 à 15h15mn  (heure de Rabat, Maroc)</a:t>
            </a:r>
            <a:r>
              <a:rPr lang="fr-FR" sz="2000" dirty="0">
                <a:latin typeface="Corbel" panose="020B0503020204020204" pitchFamily="34" charset="0"/>
                <a:ea typeface="Times New Roman" panose="02020603050405020304" pitchFamily="18" charset="0"/>
              </a:rPr>
              <a:t>. </a:t>
            </a:r>
            <a:endParaRPr lang="fr-MA" sz="2000"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rPr>
              <a:t>La date du taux de change, aux fins d’évaluation, est le 1er jour ouvrable précédant les  28 jours avant la date de l’ouverture des offres.</a:t>
            </a:r>
          </a:p>
          <a:p>
            <a:pPr marL="342900" indent="-342900" algn="just">
              <a:buClr>
                <a:schemeClr val="accent5">
                  <a:lumMod val="75000"/>
                </a:schemeClr>
              </a:buClr>
              <a:buFont typeface="Wingdings" panose="05000000000000000000" pitchFamily="2" charset="2"/>
              <a:buChar char="v"/>
            </a:pPr>
            <a:endParaRPr lang="fr-FR" sz="2000" dirty="0">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Corbel" panose="020B0503020204020204" pitchFamily="34" charset="0"/>
                <a:ea typeface="Times New Roman" panose="02020603050405020304" pitchFamily="18" charset="0"/>
              </a:rPr>
              <a:t>Dans le cas d’une sous-traitance : préciser le(s) nom(s) des sous-traitants et les tâches à sous-traiter.</a:t>
            </a:r>
          </a:p>
          <a:p>
            <a:pPr algn="just">
              <a:buClr>
                <a:schemeClr val="accent5">
                  <a:lumMod val="75000"/>
                </a:schemeClr>
              </a:buClr>
            </a:pPr>
            <a:endParaRPr lang="fr-FR" sz="2000" kern="0" dirty="0">
              <a:solidFill>
                <a:schemeClr val="tx1"/>
              </a:solidFill>
              <a:latin typeface="Corbel" panose="020B0503020204020204" pitchFamily="34" charset="0"/>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60782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Elaboration des offres</a:t>
            </a:r>
          </a:p>
        </p:txBody>
      </p:sp>
      <p:sp>
        <p:nvSpPr>
          <p:cNvPr id="9" name="Content Placeholder 2"/>
          <p:cNvSpPr txBox="1">
            <a:spLocks/>
          </p:cNvSpPr>
          <p:nvPr/>
        </p:nvSpPr>
        <p:spPr>
          <a:xfrm>
            <a:off x="1007165" y="607830"/>
            <a:ext cx="10508973" cy="619512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lvl="0">
              <a:spcBef>
                <a:spcPts val="300"/>
              </a:spcBef>
              <a:spcAft>
                <a:spcPts val="300"/>
              </a:spcAft>
              <a:tabLst>
                <a:tab pos="628650" algn="l"/>
                <a:tab pos="628650" algn="l"/>
                <a:tab pos="688340" algn="l"/>
              </a:tabLst>
            </a:pPr>
            <a:endParaRPr lang="fr-FR" sz="2000" dirty="0">
              <a:latin typeface="Corbel" panose="020B0503020204020204" pitchFamily="34" charset="0"/>
              <a:ea typeface="SimSun" panose="02010600030101010101" pitchFamily="2" charset="-122"/>
            </a:endParaRPr>
          </a:p>
          <a:p>
            <a:pPr lvl="0">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L’offre comprendra :</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BS1 Formulaire de soumission:  La lettre de soumission signée par la personne habilitée, lot à préciser;</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BFS 2.1: Le Bordereau des prix;</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BFS 2.2: La méthode de réalisation;</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BFS2.3: Le programme de travail (y compris l’affectation des professionnels);</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BFS3: Informations sur le soumissionnaire (y compris les statuts, l’accord de co-entreprise, l’autorisation  habilitant le signataire à signer au nom du Soumissionnaire);</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BSF4: Informations sur les membres de la co-entreprise (y compris les statuts, l’accord de co-entreprise, l’autorisation  habilitant le signataire à signer au nom du Soumissionnaire; Accord de co-entreprise (le cas échéant): membres conjointement et solidairement responsables, un des membres: représentant de la co-entreprise, exécution de l’ensemble du contrat, y compris le paiement exclusivement avec le membre représentant;</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BFS5: </a:t>
            </a:r>
            <a:r>
              <a:rPr lang="fr-FR" sz="2100" dirty="0">
                <a:latin typeface="Corbel" panose="020B0503020204020204" pitchFamily="34" charset="0"/>
                <a:ea typeface="SimSun" panose="02010600030101010101" pitchFamily="2" charset="-122"/>
              </a:rPr>
              <a:t>Garantie d’offre: </a:t>
            </a:r>
            <a:r>
              <a:rPr lang="fr-FR" sz="2000" dirty="0">
                <a:solidFill>
                  <a:srgbClr val="FF0000"/>
                </a:solidFill>
                <a:latin typeface="Corbel" panose="020B0503020204020204" pitchFamily="34" charset="0"/>
              </a:rPr>
              <a:t>100.000 MAD/lot </a:t>
            </a:r>
            <a:r>
              <a:rPr lang="fr-FR" sz="2000" dirty="0">
                <a:latin typeface="Corbel" panose="020B0503020204020204" pitchFamily="34" charset="0"/>
                <a:ea typeface="SimSun" panose="02010600030101010101" pitchFamily="2" charset="-122"/>
              </a:rPr>
              <a:t>conformément aux Clauses 22.1 des DPAO;</a:t>
            </a:r>
          </a:p>
        </p:txBody>
      </p:sp>
      <p:sp>
        <p:nvSpPr>
          <p:cNvPr id="3" name="Rectangle 2"/>
          <p:cNvSpPr/>
          <p:nvPr/>
        </p:nvSpPr>
        <p:spPr>
          <a:xfrm>
            <a:off x="675861" y="607829"/>
            <a:ext cx="10866781" cy="59996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10748867"/>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60782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Elaboration des offres</a:t>
            </a:r>
          </a:p>
        </p:txBody>
      </p:sp>
      <p:sp>
        <p:nvSpPr>
          <p:cNvPr id="9" name="Content Placeholder 2"/>
          <p:cNvSpPr txBox="1">
            <a:spLocks/>
          </p:cNvSpPr>
          <p:nvPr/>
        </p:nvSpPr>
        <p:spPr>
          <a:xfrm>
            <a:off x="1007165" y="607830"/>
            <a:ext cx="10508973" cy="619512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lvl="0">
              <a:spcBef>
                <a:spcPts val="300"/>
              </a:spcBef>
              <a:spcAft>
                <a:spcPts val="300"/>
              </a:spcAft>
              <a:tabLst>
                <a:tab pos="628650" algn="l"/>
                <a:tab pos="628650" algn="l"/>
                <a:tab pos="688340" algn="l"/>
              </a:tabLst>
            </a:pPr>
            <a:endParaRPr lang="fr-FR" sz="2000" dirty="0">
              <a:latin typeface="Corbel" panose="020B0503020204020204" pitchFamily="34" charset="0"/>
              <a:ea typeface="Times New Roman" panose="02020603050405020304" pitchFamily="18" charset="0"/>
            </a:endParaRPr>
          </a:p>
          <a:p>
            <a:pPr lvl="0">
              <a:spcBef>
                <a:spcPts val="300"/>
              </a:spcBef>
              <a:spcAft>
                <a:spcPts val="300"/>
              </a:spcAft>
              <a:tabLst>
                <a:tab pos="628650" algn="l"/>
                <a:tab pos="628650" algn="l"/>
                <a:tab pos="688340" algn="l"/>
              </a:tabLst>
            </a:pPr>
            <a:r>
              <a:rPr lang="fr-FR" sz="2000" dirty="0">
                <a:latin typeface="Corbel" panose="020B0503020204020204" pitchFamily="34" charset="0"/>
                <a:ea typeface="Times New Roman" panose="02020603050405020304" pitchFamily="18" charset="0"/>
              </a:rPr>
              <a:t>(suite)</a:t>
            </a:r>
          </a:p>
          <a:p>
            <a:pPr marL="457200" lvl="0" indent="-457200" algn="just">
              <a:spcBef>
                <a:spcPts val="300"/>
              </a:spcBef>
              <a:spcAft>
                <a:spcPts val="300"/>
              </a:spcAft>
              <a:buFont typeface="+mj-lt"/>
              <a:buAutoNum type="arabicPeriod" startAt="8"/>
              <a:tabLst>
                <a:tab pos="628650" algn="l"/>
                <a:tab pos="628650" algn="l"/>
                <a:tab pos="688340" algn="l"/>
              </a:tabLst>
            </a:pPr>
            <a:r>
              <a:rPr lang="fr-FR" sz="2000" dirty="0">
                <a:latin typeface="Corbel" panose="020B0503020204020204" pitchFamily="34" charset="0"/>
                <a:ea typeface="Times New Roman" panose="02020603050405020304" pitchFamily="18" charset="0"/>
              </a:rPr>
              <a:t> </a:t>
            </a:r>
            <a:r>
              <a:rPr lang="fr-FR" sz="2100" dirty="0">
                <a:latin typeface="Corbel" panose="020B0503020204020204" pitchFamily="34" charset="0"/>
                <a:ea typeface="SimSun" panose="02010600030101010101" pitchFamily="2" charset="-122"/>
              </a:rPr>
              <a:t>BSF6</a:t>
            </a:r>
            <a:r>
              <a:rPr lang="fr-FR" sz="2000" dirty="0">
                <a:latin typeface="Corbel" panose="020B0503020204020204" pitchFamily="34" charset="0"/>
                <a:ea typeface="Times New Roman" panose="02020603050405020304" pitchFamily="18" charset="0"/>
              </a:rPr>
              <a:t>: Formulaires sur les données environnementales, sociales, sanitaires et sécuritaires;</a:t>
            </a:r>
          </a:p>
          <a:p>
            <a:pPr marL="457200" lvl="0" indent="-457200" algn="just">
              <a:spcBef>
                <a:spcPts val="300"/>
              </a:spcBef>
              <a:spcAft>
                <a:spcPts val="300"/>
              </a:spcAft>
              <a:buFont typeface="+mj-lt"/>
              <a:buAutoNum type="arabicPeriod" startAt="9"/>
              <a:tabLst>
                <a:tab pos="628650" algn="l"/>
                <a:tab pos="628650" algn="l"/>
                <a:tab pos="688340" algn="l"/>
              </a:tabLst>
            </a:pPr>
            <a:r>
              <a:rPr lang="fr-FR" sz="2000" dirty="0">
                <a:latin typeface="Corbel" panose="020B0503020204020204" pitchFamily="34" charset="0"/>
              </a:rPr>
              <a:t>BFS</a:t>
            </a:r>
            <a:r>
              <a:rPr lang="fr-FR" sz="2000" dirty="0">
                <a:latin typeface="Corbel" panose="020B0503020204020204" pitchFamily="34" charset="0"/>
                <a:ea typeface="SimSun" panose="02010600030101010101" pitchFamily="2" charset="-122"/>
              </a:rPr>
              <a:t> 7 : Capacité financière: relevés bancaires, certificat bancaire de solvabilité, relevés financiers…, En cas de co-entreprise, chacun des membres doit présenter sa capacité financière;</a:t>
            </a:r>
          </a:p>
          <a:p>
            <a:pPr lvl="0" algn="just">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10. BSF8 : Procès, litiges, arbitrages, actions en justice… au cours des 5 dernières années;</a:t>
            </a:r>
          </a:p>
          <a:p>
            <a:pPr lvl="0" algn="just">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11. BFS 9 : Références de contrats financés par MCC</a:t>
            </a:r>
          </a:p>
          <a:p>
            <a:pPr algn="just">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12. Dossier technique: </a:t>
            </a:r>
          </a:p>
          <a:p>
            <a:pPr algn="just">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Note  indiquant les moyens humains et techniques </a:t>
            </a:r>
          </a:p>
          <a:p>
            <a:pPr algn="just">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Des attestations de référence</a:t>
            </a:r>
          </a:p>
          <a:p>
            <a:pPr marL="342900" indent="-342900" algn="just">
              <a:spcBef>
                <a:spcPts val="300"/>
              </a:spcBef>
              <a:spcAft>
                <a:spcPts val="300"/>
              </a:spcAft>
              <a:buFont typeface="Wingdings" panose="05000000000000000000" pitchFamily="2" charset="2"/>
              <a:buChar char="Ø"/>
              <a:tabLst>
                <a:tab pos="628650" algn="l"/>
                <a:tab pos="628650" algn="l"/>
                <a:tab pos="688340" algn="l"/>
              </a:tabLst>
            </a:pPr>
            <a:r>
              <a:rPr lang="fr-FR" sz="2000" dirty="0">
                <a:solidFill>
                  <a:srgbClr val="FF0000"/>
                </a:solidFill>
                <a:latin typeface="Corbel" panose="020B0503020204020204" pitchFamily="34" charset="0"/>
                <a:ea typeface="SimSun" panose="02010600030101010101" pitchFamily="2" charset="-122"/>
              </a:rPr>
              <a:t>Au moins 5 </a:t>
            </a:r>
            <a:r>
              <a:rPr lang="fr-FR" sz="2000" dirty="0">
                <a:latin typeface="Corbel" panose="020B0503020204020204" pitchFamily="34" charset="0"/>
                <a:ea typeface="SimSun" panose="02010600030101010101" pitchFamily="2" charset="-122"/>
              </a:rPr>
              <a:t>attestations de référence de réalisation des prestations similaires dont </a:t>
            </a:r>
          </a:p>
          <a:p>
            <a:pPr marL="342900" indent="-342900" algn="just">
              <a:spcBef>
                <a:spcPts val="300"/>
              </a:spcBef>
              <a:spcAft>
                <a:spcPts val="300"/>
              </a:spcAft>
              <a:buFont typeface="Wingdings" panose="05000000000000000000" pitchFamily="2" charset="2"/>
              <a:buChar char="Ø"/>
              <a:tabLst>
                <a:tab pos="628650" algn="l"/>
                <a:tab pos="628650" algn="l"/>
                <a:tab pos="688340" algn="l"/>
              </a:tabLst>
            </a:pPr>
            <a:r>
              <a:rPr lang="fr-FR" sz="2000" dirty="0">
                <a:solidFill>
                  <a:srgbClr val="FF0000"/>
                </a:solidFill>
                <a:latin typeface="Corbel" panose="020B0503020204020204" pitchFamily="34" charset="0"/>
                <a:ea typeface="SimSun" panose="02010600030101010101" pitchFamily="2" charset="-122"/>
              </a:rPr>
              <a:t>Au moins une attestation de référence d’une valeur d’au moins 500 000 MAD au cours d’une année</a:t>
            </a:r>
          </a:p>
          <a:p>
            <a:pPr marL="342900" indent="-342900" algn="just">
              <a:spcBef>
                <a:spcPts val="300"/>
              </a:spcBef>
              <a:spcAft>
                <a:spcPts val="300"/>
              </a:spcAft>
              <a:buFont typeface="Wingdings" panose="05000000000000000000" pitchFamily="2" charset="2"/>
              <a:buChar char="Ø"/>
              <a:tabLst>
                <a:tab pos="628650" algn="l"/>
                <a:tab pos="628650" algn="l"/>
                <a:tab pos="688340" algn="l"/>
              </a:tabLst>
            </a:pPr>
            <a:r>
              <a:rPr lang="fr-FR" sz="2000" dirty="0">
                <a:solidFill>
                  <a:srgbClr val="FF0000"/>
                </a:solidFill>
                <a:latin typeface="Corbel" panose="020B0503020204020204" pitchFamily="34" charset="0"/>
                <a:ea typeface="SimSun" panose="02010600030101010101" pitchFamily="2" charset="-122"/>
              </a:rPr>
              <a:t>Une ou plusieurs d’une valeur au moins de 5.000.000 MAD durant les 3 dernières années</a:t>
            </a:r>
            <a:endParaRPr lang="fr-FR" sz="2000" dirty="0">
              <a:latin typeface="Corbel" panose="020B0503020204020204" pitchFamily="34" charset="0"/>
              <a:ea typeface="SimSun" panose="02010600030101010101" pitchFamily="2" charset="-122"/>
            </a:endParaRPr>
          </a:p>
          <a:p>
            <a:pPr lvl="0">
              <a:spcBef>
                <a:spcPts val="300"/>
              </a:spcBef>
              <a:spcAft>
                <a:spcPts val="300"/>
              </a:spcAft>
              <a:tabLst>
                <a:tab pos="628650" algn="l"/>
                <a:tab pos="628650" algn="l"/>
                <a:tab pos="688340" algn="l"/>
              </a:tabLst>
            </a:pPr>
            <a:endParaRPr lang="fr-FR" sz="2000" dirty="0">
              <a:latin typeface="Corbel" panose="020B0503020204020204" pitchFamily="34" charset="0"/>
              <a:ea typeface="SimSun" panose="02010600030101010101" pitchFamily="2" charset="-122"/>
            </a:endParaRPr>
          </a:p>
        </p:txBody>
      </p:sp>
      <p:sp>
        <p:nvSpPr>
          <p:cNvPr id="3" name="Rectangle 2"/>
          <p:cNvSpPr/>
          <p:nvPr/>
        </p:nvSpPr>
        <p:spPr>
          <a:xfrm>
            <a:off x="675861" y="607829"/>
            <a:ext cx="10866781" cy="59996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357078353"/>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60782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Elaboration des offres</a:t>
            </a:r>
          </a:p>
        </p:txBody>
      </p:sp>
      <p:sp>
        <p:nvSpPr>
          <p:cNvPr id="9" name="Content Placeholder 2"/>
          <p:cNvSpPr txBox="1">
            <a:spLocks/>
          </p:cNvSpPr>
          <p:nvPr/>
        </p:nvSpPr>
        <p:spPr>
          <a:xfrm>
            <a:off x="1007165" y="607830"/>
            <a:ext cx="10508973" cy="619512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lvl="0">
              <a:spcBef>
                <a:spcPts val="300"/>
              </a:spcBef>
              <a:spcAft>
                <a:spcPts val="300"/>
              </a:spcAft>
              <a:tabLst>
                <a:tab pos="628650" algn="l"/>
                <a:tab pos="628650" algn="l"/>
                <a:tab pos="688340" algn="l"/>
              </a:tabLst>
            </a:pPr>
            <a:endParaRPr lang="fr-FR" sz="2000" dirty="0">
              <a:solidFill>
                <a:srgbClr val="FF0000"/>
              </a:solidFill>
              <a:latin typeface="Corbel" panose="020B0503020204020204" pitchFamily="34" charset="0"/>
              <a:ea typeface="SimSun" panose="02010600030101010101" pitchFamily="2" charset="-122"/>
            </a:endParaRPr>
          </a:p>
          <a:p>
            <a:pPr lvl="0">
              <a:spcBef>
                <a:spcPts val="300"/>
              </a:spcBef>
              <a:spcAft>
                <a:spcPts val="300"/>
              </a:spcAft>
              <a:tabLst>
                <a:tab pos="628650" algn="l"/>
                <a:tab pos="628650" algn="l"/>
                <a:tab pos="688340" algn="l"/>
              </a:tabLst>
            </a:pPr>
            <a:r>
              <a:rPr lang="fr-FR" sz="2000" dirty="0">
                <a:solidFill>
                  <a:srgbClr val="FF0000"/>
                </a:solidFill>
                <a:latin typeface="Corbel" panose="020B0503020204020204" pitchFamily="34" charset="0"/>
                <a:ea typeface="SimSun" panose="02010600030101010101" pitchFamily="2" charset="-122"/>
              </a:rPr>
              <a:t>Autres précisions </a:t>
            </a:r>
            <a:r>
              <a:rPr lang="fr-FR" sz="2000" dirty="0">
                <a:latin typeface="Corbel" panose="020B0503020204020204" pitchFamily="34" charset="0"/>
                <a:ea typeface="SimSun" panose="02010600030101010101" pitchFamily="2" charset="-122"/>
              </a:rPr>
              <a:t>:</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La langue de travail est le français.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offres alternatives ne sont pas acceptées.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prix unitaires indiqués par le Soumissionnaire dans les bordereaux de prix sont fermes et définitifs pour la durée du Contrat.</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La monnaie de l’offre est le Dirham et/ou le Dollar américain (USD)</a:t>
            </a:r>
          </a:p>
          <a:p>
            <a:pPr marL="45720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monnaies de paiement sont le MAD pour les entreprises marocaines et étrangères disposant de registre de commerce établi au Maroc et le USD pour les entreprises étrangères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La période de validité de l’offres est de 120 jours à partir de la date limite de dépôt des offres fixée par l’acheteur.</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1 original et 3 copies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Corbel" panose="020B0503020204020204" pitchFamily="34" charset="0"/>
                <a:ea typeface="SimSun" panose="02010600030101010101" pitchFamily="2" charset="-122"/>
              </a:rPr>
              <a:t>Les offres ne peuvent pas être soumises par voie électronique</a:t>
            </a:r>
          </a:p>
          <a:p>
            <a:pPr lvl="0">
              <a:spcBef>
                <a:spcPts val="300"/>
              </a:spcBef>
              <a:spcAft>
                <a:spcPts val="300"/>
              </a:spcAft>
              <a:tabLst>
                <a:tab pos="628650" algn="l"/>
                <a:tab pos="628650" algn="l"/>
                <a:tab pos="688340" algn="l"/>
              </a:tabLst>
            </a:pPr>
            <a:r>
              <a:rPr lang="fr-FR" sz="2000" dirty="0">
                <a:latin typeface="Corbel" panose="020B0503020204020204" pitchFamily="34" charset="0"/>
                <a:ea typeface="SimSun" panose="02010600030101010101" pitchFamily="2" charset="-122"/>
              </a:rPr>
              <a:t>9.    Attribution: 2 contrats cadres par lot (deux attributaires par région)</a:t>
            </a:r>
          </a:p>
          <a:p>
            <a:pPr>
              <a:spcBef>
                <a:spcPts val="300"/>
              </a:spcBef>
              <a:spcAft>
                <a:spcPts val="300"/>
              </a:spcAft>
              <a:tabLst>
                <a:tab pos="628650" algn="l"/>
                <a:tab pos="628650" algn="l"/>
                <a:tab pos="688340" algn="l"/>
              </a:tabLst>
            </a:pPr>
            <a:r>
              <a:rPr lang="fr-FR" sz="2000" dirty="0">
                <a:latin typeface="Corbel" panose="020B0503020204020204" pitchFamily="34" charset="0"/>
                <a:ea typeface="Times New Roman" panose="02020603050405020304" pitchFamily="18" charset="0"/>
              </a:rPr>
              <a:t>10.   </a:t>
            </a:r>
            <a:r>
              <a:rPr lang="fr-FR" sz="2000" dirty="0">
                <a:latin typeface="Corbel" panose="020B0503020204020204" pitchFamily="34" charset="0"/>
                <a:ea typeface="SimSun" panose="02010600030101010101" pitchFamily="2" charset="-122"/>
              </a:rPr>
              <a:t>Système</a:t>
            </a:r>
            <a:r>
              <a:rPr lang="fr-FR" sz="2000" dirty="0">
                <a:latin typeface="Corbel" panose="020B0503020204020204" pitchFamily="34" charset="0"/>
                <a:ea typeface="Times New Roman" panose="02020603050405020304" pitchFamily="18" charset="0"/>
              </a:rPr>
              <a:t> de contestation disponible sur le site : </a:t>
            </a:r>
            <a:r>
              <a:rPr lang="fr-FR" sz="2000" u="sng" dirty="0">
                <a:solidFill>
                  <a:srgbClr val="0000FF"/>
                </a:solidFill>
                <a:latin typeface="Corbel" panose="020B0503020204020204" pitchFamily="34" charset="0"/>
                <a:ea typeface="Times New Roman" panose="02020603050405020304" pitchFamily="18" charset="0"/>
                <a:hlinkClick r:id="rId3"/>
              </a:rPr>
              <a:t>http://www.mcamorocco.ma/fr/systeme-de- contestation-</a:t>
            </a:r>
            <a:r>
              <a:rPr lang="fr-FR" sz="2000" u="sng" dirty="0" err="1">
                <a:solidFill>
                  <a:srgbClr val="0000FF"/>
                </a:solidFill>
                <a:latin typeface="Corbel" panose="020B0503020204020204" pitchFamily="34" charset="0"/>
                <a:ea typeface="Times New Roman" panose="02020603050405020304" pitchFamily="18" charset="0"/>
                <a:hlinkClick r:id="rId3"/>
              </a:rPr>
              <a:t>bid</a:t>
            </a:r>
            <a:r>
              <a:rPr lang="fr-FR" sz="2000" u="sng" dirty="0">
                <a:solidFill>
                  <a:srgbClr val="0000FF"/>
                </a:solidFill>
                <a:latin typeface="Corbel" panose="020B0503020204020204" pitchFamily="34" charset="0"/>
                <a:ea typeface="Times New Roman" panose="02020603050405020304" pitchFamily="18" charset="0"/>
                <a:hlinkClick r:id="rId3"/>
              </a:rPr>
              <a:t>-challenge-system-</a:t>
            </a:r>
            <a:r>
              <a:rPr lang="fr-FR" sz="2000" u="sng" dirty="0" err="1">
                <a:solidFill>
                  <a:srgbClr val="0000FF"/>
                </a:solidFill>
                <a:latin typeface="Corbel" panose="020B0503020204020204" pitchFamily="34" charset="0"/>
                <a:ea typeface="Times New Roman" panose="02020603050405020304" pitchFamily="18" charset="0"/>
                <a:hlinkClick r:id="rId3"/>
              </a:rPr>
              <a:t>bcs</a:t>
            </a:r>
            <a:r>
              <a:rPr lang="fr-FR" sz="2000" u="sng" dirty="0">
                <a:solidFill>
                  <a:srgbClr val="0000FF"/>
                </a:solidFill>
                <a:latin typeface="Corbel" panose="020B0503020204020204" pitchFamily="34" charset="0"/>
                <a:ea typeface="Times New Roman" panose="02020603050405020304" pitchFamily="18" charset="0"/>
              </a:rPr>
              <a:t> </a:t>
            </a:r>
            <a:endParaRPr lang="fr-FR" sz="2000" dirty="0">
              <a:latin typeface="Corbel" panose="020B0503020204020204" pitchFamily="34" charset="0"/>
              <a:ea typeface="Times New Roman" panose="02020603050405020304" pitchFamily="18" charset="0"/>
            </a:endParaRPr>
          </a:p>
          <a:p>
            <a:pPr lvl="0">
              <a:spcBef>
                <a:spcPts val="300"/>
              </a:spcBef>
              <a:spcAft>
                <a:spcPts val="300"/>
              </a:spcAft>
              <a:tabLst>
                <a:tab pos="628650" algn="l"/>
                <a:tab pos="628650" algn="l"/>
                <a:tab pos="688340" algn="l"/>
              </a:tabLst>
            </a:pPr>
            <a:endParaRPr lang="fr-FR" sz="2000" dirty="0">
              <a:latin typeface="Corbel" panose="020B0503020204020204" pitchFamily="34" charset="0"/>
              <a:ea typeface="SimSun" panose="02010600030101010101" pitchFamily="2" charset="-122"/>
            </a:endParaRPr>
          </a:p>
          <a:p>
            <a:pPr lvl="0">
              <a:spcBef>
                <a:spcPts val="300"/>
              </a:spcBef>
              <a:spcAft>
                <a:spcPts val="300"/>
              </a:spcAft>
              <a:tabLst>
                <a:tab pos="628650" algn="l"/>
                <a:tab pos="628650" algn="l"/>
                <a:tab pos="688340" algn="l"/>
              </a:tabLst>
            </a:pPr>
            <a:endParaRPr lang="fr-FR" sz="2000" dirty="0">
              <a:latin typeface="Corbel" panose="020B0503020204020204" pitchFamily="34" charset="0"/>
              <a:ea typeface="SimSun" panose="02010600030101010101" pitchFamily="2" charset="-122"/>
            </a:endParaRPr>
          </a:p>
        </p:txBody>
      </p:sp>
      <p:sp>
        <p:nvSpPr>
          <p:cNvPr id="3" name="Rectangle 2"/>
          <p:cNvSpPr/>
          <p:nvPr/>
        </p:nvSpPr>
        <p:spPr>
          <a:xfrm>
            <a:off x="675861" y="607829"/>
            <a:ext cx="10866781" cy="59996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811355548"/>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Examen des Offres, Critères d’Évaluation et Qualification</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457200" lvl="0" indent="-457200">
              <a:lnSpc>
                <a:spcPct val="90000"/>
              </a:lnSpc>
              <a:spcBef>
                <a:spcPts val="1000"/>
              </a:spcBef>
              <a:buFont typeface="+mj-lt"/>
              <a:buAutoNum type="arabicPeriod"/>
            </a:pPr>
            <a:r>
              <a:rPr lang="fr-FR" sz="2000" dirty="0">
                <a:latin typeface="Corbel" panose="020B0503020204020204" pitchFamily="34" charset="0"/>
                <a:ea typeface="Times New Roman" panose="02020603050405020304" pitchFamily="18" charset="0"/>
              </a:rPr>
              <a:t>Vérification des références:</a:t>
            </a:r>
          </a:p>
          <a:p>
            <a:pPr marL="457200" lvl="0" indent="-457200">
              <a:lnSpc>
                <a:spcPct val="90000"/>
              </a:lnSpc>
              <a:spcBef>
                <a:spcPts val="1000"/>
              </a:spcBef>
              <a:buFont typeface="+mj-lt"/>
              <a:buAutoNum type="arabicPeriod"/>
            </a:pPr>
            <a:r>
              <a:rPr lang="fr-FR" sz="2000" dirty="0">
                <a:latin typeface="Corbel" panose="020B0503020204020204" pitchFamily="34" charset="0"/>
                <a:ea typeface="Times New Roman" panose="02020603050405020304" pitchFamily="18" charset="0"/>
              </a:rPr>
              <a:t>Examen préliminaire </a:t>
            </a:r>
            <a:r>
              <a:rPr lang="fr-FR" sz="2000" dirty="0">
                <a:solidFill>
                  <a:srgbClr val="FF0000"/>
                </a:solidFill>
                <a:latin typeface="Corbel" panose="020B0503020204020204" pitchFamily="34" charset="0"/>
              </a:rPr>
              <a:t>(éligibilité </a:t>
            </a:r>
            <a:r>
              <a:rPr lang="fr-FR" sz="2000" dirty="0">
                <a:solidFill>
                  <a:srgbClr val="FF0000"/>
                </a:solidFill>
                <a:latin typeface="Corbel" panose="020B0503020204020204" pitchFamily="34" charset="0"/>
                <a:ea typeface="Times New Roman" panose="02020603050405020304" pitchFamily="18" charset="0"/>
              </a:rPr>
              <a:t>du soumissionnaire, certificat </a:t>
            </a:r>
            <a:r>
              <a:rPr lang="fr-FR" sz="2000" dirty="0" err="1">
                <a:solidFill>
                  <a:srgbClr val="FF0000"/>
                </a:solidFill>
                <a:latin typeface="Corbel" panose="020B0503020204020204" pitchFamily="34" charset="0"/>
                <a:ea typeface="Times New Roman" panose="02020603050405020304" pitchFamily="18" charset="0"/>
              </a:rPr>
              <a:t>GoE</a:t>
            </a:r>
            <a:r>
              <a:rPr lang="fr-FR" sz="2000" dirty="0">
                <a:solidFill>
                  <a:srgbClr val="FF0000"/>
                </a:solidFill>
                <a:latin typeface="Corbel" panose="020B0503020204020204" pitchFamily="34" charset="0"/>
                <a:ea typeface="Times New Roman" panose="02020603050405020304" pitchFamily="18" charset="0"/>
              </a:rPr>
              <a:t> complété et signé et tous les formulaires requis dûment complétés, </a:t>
            </a:r>
            <a:r>
              <a:rPr lang="fr-FR" sz="2000" dirty="0">
                <a:latin typeface="Corbel" panose="020B0503020204020204" pitchFamily="34" charset="0"/>
                <a:ea typeface="Times New Roman" panose="02020603050405020304" pitchFamily="18" charset="0"/>
              </a:rPr>
              <a:t> </a:t>
            </a:r>
            <a:r>
              <a:rPr lang="fr-FR" sz="2000" dirty="0">
                <a:solidFill>
                  <a:srgbClr val="FF0000"/>
                </a:solidFill>
                <a:latin typeface="Corbel" panose="020B0503020204020204" pitchFamily="34" charset="0"/>
                <a:ea typeface="Times New Roman" panose="02020603050405020304" pitchFamily="18" charset="0"/>
              </a:rPr>
              <a:t>validité de l’offre, garantie de l’offre)</a:t>
            </a:r>
          </a:p>
          <a:p>
            <a:pPr marL="457200" lvl="0" indent="-457200" algn="just">
              <a:buFont typeface="+mj-lt"/>
              <a:buAutoNum type="arabicPeriod"/>
              <a:defRPr/>
            </a:pPr>
            <a:r>
              <a:rPr lang="fr-FR" sz="2000" dirty="0">
                <a:highlight>
                  <a:srgbClr val="FFFFFF"/>
                </a:highlight>
                <a:latin typeface="Corbel" panose="020B0503020204020204" pitchFamily="34" charset="0"/>
                <a:ea typeface="Times New Roman" panose="02020603050405020304" pitchFamily="18" charset="0"/>
              </a:rPr>
              <a:t>Conformité de l’Offre (</a:t>
            </a:r>
            <a:r>
              <a:rPr lang="fr-FR" sz="2000" dirty="0">
                <a:solidFill>
                  <a:srgbClr val="FF0000"/>
                </a:solidFill>
                <a:highlight>
                  <a:srgbClr val="FFFFFF"/>
                </a:highlight>
                <a:latin typeface="Corbel" panose="020B0503020204020204" pitchFamily="34" charset="0"/>
                <a:ea typeface="Times New Roman" panose="02020603050405020304" pitchFamily="18" charset="0"/>
              </a:rPr>
              <a:t>informations/documents fournis)</a:t>
            </a:r>
          </a:p>
          <a:p>
            <a:pPr marL="457200" indent="-457200" algn="just">
              <a:buFont typeface="+mj-lt"/>
              <a:buAutoNum type="arabicPeriod"/>
              <a:defRPr/>
            </a:pPr>
            <a:r>
              <a:rPr lang="fr-FR" sz="2000" dirty="0">
                <a:highlight>
                  <a:srgbClr val="FFFFFF"/>
                </a:highlight>
                <a:latin typeface="Corbel" panose="020B0503020204020204" pitchFamily="34" charset="0"/>
                <a:ea typeface="Times New Roman" panose="02020603050405020304" pitchFamily="18" charset="0"/>
              </a:rPr>
              <a:t>Conformité pour l’essentiel (aspect technique)</a:t>
            </a:r>
          </a:p>
          <a:p>
            <a:pPr marL="457200" indent="-457200" algn="just">
              <a:buFont typeface="+mj-lt"/>
              <a:buAutoNum type="arabicPeriod"/>
              <a:defRPr/>
            </a:pPr>
            <a:r>
              <a:rPr lang="fr-FR" sz="2000" dirty="0">
                <a:highlight>
                  <a:srgbClr val="FFFFFF"/>
                </a:highlight>
                <a:latin typeface="Corbel" panose="020B0503020204020204" pitchFamily="34" charset="0"/>
                <a:ea typeface="Times New Roman" panose="02020603050405020304" pitchFamily="18" charset="0"/>
              </a:rPr>
              <a:t>Correction des erreurs arithmétiques (bordereau des prix)</a:t>
            </a:r>
          </a:p>
          <a:p>
            <a:pPr marL="457200" indent="-457200" algn="just">
              <a:buFont typeface="+mj-lt"/>
              <a:buAutoNum type="arabicPeriod"/>
              <a:defRPr/>
            </a:pPr>
            <a:r>
              <a:rPr lang="fr-FR" sz="2000" dirty="0">
                <a:highlight>
                  <a:srgbClr val="FFFFFF"/>
                </a:highlight>
                <a:latin typeface="Corbel" panose="020B0503020204020204" pitchFamily="34" charset="0"/>
              </a:rPr>
              <a:t>Examen des termes et conditions: </a:t>
            </a:r>
            <a:r>
              <a:rPr lang="fr-FR" sz="2000" dirty="0">
                <a:solidFill>
                  <a:srgbClr val="FF0000"/>
                </a:solidFill>
                <a:highlight>
                  <a:srgbClr val="FFFFFF"/>
                </a:highlight>
                <a:latin typeface="Corbel" panose="020B0503020204020204" pitchFamily="34" charset="0"/>
              </a:rPr>
              <a:t>si</a:t>
            </a:r>
            <a:r>
              <a:rPr lang="fr-FR" sz="2000" dirty="0">
                <a:highlight>
                  <a:srgbClr val="FFFFFF"/>
                </a:highlight>
                <a:latin typeface="Corbel" panose="020B0503020204020204" pitchFamily="34" charset="0"/>
              </a:rPr>
              <a:t> le soumissionnaire a accepté tous les termes et conditions prévus dans le CCAG et les CPC </a:t>
            </a:r>
            <a:r>
              <a:rPr lang="fr-FR" sz="2000" dirty="0">
                <a:solidFill>
                  <a:srgbClr val="FF0000"/>
                </a:solidFill>
                <a:highlight>
                  <a:srgbClr val="FFFFFF"/>
                </a:highlight>
                <a:latin typeface="Corbel" panose="020B0503020204020204" pitchFamily="34" charset="0"/>
              </a:rPr>
              <a:t>sans divergence ou réserve importante</a:t>
            </a:r>
          </a:p>
          <a:p>
            <a:pPr marL="457200" indent="-457200" algn="just">
              <a:buFont typeface="+mj-lt"/>
              <a:buAutoNum type="arabicPeriod"/>
              <a:defRPr/>
            </a:pPr>
            <a:r>
              <a:rPr lang="fr-FR" sz="2100" dirty="0">
                <a:highlight>
                  <a:srgbClr val="FFFFFF"/>
                </a:highlight>
                <a:latin typeface="Corbel" panose="020B0503020204020204" pitchFamily="34" charset="0"/>
              </a:rPr>
              <a:t>Evaluation technique: aspects techniques de l'offre pour confirmer que toutes les exigences spécifiées dans la Spécification des services ont été respectées sans divergence ou réserve importante</a:t>
            </a:r>
          </a:p>
          <a:p>
            <a:pPr marL="457200" indent="-457200" algn="just">
              <a:buFont typeface="+mj-lt"/>
              <a:buAutoNum type="arabicPeriod"/>
              <a:defRPr/>
            </a:pPr>
            <a:r>
              <a:rPr lang="fr-FR" sz="2100" dirty="0">
                <a:highlight>
                  <a:srgbClr val="FFFFFF"/>
                </a:highlight>
                <a:latin typeface="Corbel" panose="020B0503020204020204" pitchFamily="34" charset="0"/>
              </a:rPr>
              <a:t>Conversion en une monnaie unique</a:t>
            </a:r>
          </a:p>
          <a:p>
            <a:pPr marL="457200" lvl="0" indent="-457200" algn="just">
              <a:buFont typeface="+mj-lt"/>
              <a:buAutoNum type="arabicPeriod"/>
              <a:defRPr/>
            </a:pPr>
            <a:endParaRPr lang="fr-FR" sz="2000" dirty="0">
              <a:highlight>
                <a:srgbClr val="FFFFFF"/>
              </a:highlight>
              <a:latin typeface="Corbel" panose="020B0503020204020204" pitchFamily="34"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B2C3D9B9-0F79-4188-B604-AC52F2AFE5BC}"/>
              </a:ext>
            </a:extLst>
          </p:cNvPr>
          <p:cNvSpPr/>
          <p:nvPr/>
        </p:nvSpPr>
        <p:spPr>
          <a:xfrm>
            <a:off x="4651119" y="862505"/>
            <a:ext cx="2047933"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Examen des Offres</a:t>
            </a:r>
          </a:p>
        </p:txBody>
      </p:sp>
    </p:spTree>
    <p:extLst>
      <p:ext uri="{BB962C8B-B14F-4D97-AF65-F5344CB8AC3E}">
        <p14:creationId xmlns:p14="http://schemas.microsoft.com/office/powerpoint/2010/main" val="1435238898"/>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Examen des Offres, Critères d’Évaluation et Qualification</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775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228600" lvl="0" indent="-228600">
              <a:lnSpc>
                <a:spcPct val="90000"/>
              </a:lnSpc>
              <a:spcBef>
                <a:spcPts val="1000"/>
              </a:spcBef>
              <a:buFont typeface="Wingdings" panose="05000000000000000000" pitchFamily="2" charset="2"/>
              <a:buChar char="Ø"/>
            </a:pPr>
            <a:r>
              <a:rPr lang="fr-FR" sz="2200" dirty="0">
                <a:highlight>
                  <a:srgbClr val="FFFFFF"/>
                </a:highlight>
                <a:latin typeface="Corbel" panose="020B0503020204020204" pitchFamily="34" charset="0"/>
              </a:rPr>
              <a:t>Evaluation des offres</a:t>
            </a:r>
          </a:p>
          <a:p>
            <a:pPr marL="342900" lvl="0" indent="-342900">
              <a:lnSpc>
                <a:spcPct val="90000"/>
              </a:lnSpc>
              <a:spcBef>
                <a:spcPts val="1000"/>
              </a:spcBef>
              <a:buFont typeface="Arial" panose="020B0604020202020204" pitchFamily="34" charset="0"/>
              <a:buChar char="•"/>
            </a:pPr>
            <a:r>
              <a:rPr lang="fr-FR" sz="2200" dirty="0">
                <a:highlight>
                  <a:srgbClr val="FFFFFF"/>
                </a:highlight>
                <a:latin typeface="Corbel" panose="020B0503020204020204" pitchFamily="34" charset="0"/>
              </a:rPr>
              <a:t>Critères et méthodes définis dans les IS, dans les DPAO et dans la Section III, Critères d’évaluation et de qualification. </a:t>
            </a:r>
          </a:p>
          <a:p>
            <a:pPr marL="342900" lvl="0" indent="-342900">
              <a:lnSpc>
                <a:spcPct val="90000"/>
              </a:lnSpc>
              <a:spcBef>
                <a:spcPts val="1000"/>
              </a:spcBef>
              <a:buFont typeface="Arial" panose="020B0604020202020204" pitchFamily="34" charset="0"/>
              <a:buChar char="•"/>
            </a:pPr>
            <a:r>
              <a:rPr lang="fr-FR" sz="2200" dirty="0">
                <a:highlight>
                  <a:srgbClr val="FFFFFF"/>
                </a:highlight>
                <a:latin typeface="Corbel" panose="020B0503020204020204" pitchFamily="34" charset="0"/>
              </a:rPr>
              <a:t>L’Acheteur déterminera l’Offre la plus avantageuse. Il s’agit de l’Offre présentée par le Soumissionnaire satisfaisant aux critères de qualification</a:t>
            </a:r>
          </a:p>
          <a:p>
            <a:pPr marL="342900" lvl="0" indent="-342900">
              <a:lnSpc>
                <a:spcPct val="90000"/>
              </a:lnSpc>
              <a:spcBef>
                <a:spcPts val="1000"/>
              </a:spcBef>
              <a:buFont typeface="Arial" panose="020B0604020202020204" pitchFamily="34" charset="0"/>
              <a:buChar char="•"/>
            </a:pPr>
            <a:r>
              <a:rPr lang="fr-FR" sz="2200" dirty="0">
                <a:highlight>
                  <a:srgbClr val="FFFFFF"/>
                </a:highlight>
                <a:latin typeface="Corbel" panose="020B0503020204020204" pitchFamily="34" charset="0"/>
              </a:rPr>
              <a:t>CPPR</a:t>
            </a:r>
          </a:p>
          <a:p>
            <a:pPr marL="342900" indent="-342900">
              <a:lnSpc>
                <a:spcPct val="90000"/>
              </a:lnSpc>
              <a:spcBef>
                <a:spcPts val="1000"/>
              </a:spcBef>
              <a:buFont typeface="Arial" panose="020B0604020202020204" pitchFamily="34" charset="0"/>
              <a:buChar char="•"/>
            </a:pPr>
            <a:r>
              <a:rPr lang="fr-FR" sz="2200" dirty="0">
                <a:highlight>
                  <a:srgbClr val="FFFFFF"/>
                </a:highlight>
                <a:latin typeface="Corbel" panose="020B0503020204020204" pitchFamily="34" charset="0"/>
              </a:rPr>
              <a:t>Comparaison des offres conformes pour l’essentiel pour déterminer l’offre évaluée de moindre coût</a:t>
            </a:r>
          </a:p>
          <a:p>
            <a:pPr marL="342900" indent="-342900">
              <a:lnSpc>
                <a:spcPct val="90000"/>
              </a:lnSpc>
              <a:spcBef>
                <a:spcPts val="1000"/>
              </a:spcBef>
              <a:buFont typeface="Arial" panose="020B0604020202020204" pitchFamily="34" charset="0"/>
              <a:buChar char="•"/>
            </a:pPr>
            <a:r>
              <a:rPr lang="fr-FR" sz="2200" dirty="0">
                <a:highlight>
                  <a:srgbClr val="FFFFFF"/>
                </a:highlight>
                <a:latin typeface="Corbel" panose="020B0503020204020204" pitchFamily="34" charset="0"/>
              </a:rPr>
              <a:t>Aucune marge de préférence nationale</a:t>
            </a:r>
          </a:p>
          <a:p>
            <a:pPr marL="342900" indent="-342900">
              <a:lnSpc>
                <a:spcPct val="90000"/>
              </a:lnSpc>
              <a:spcBef>
                <a:spcPts val="1000"/>
              </a:spcBef>
              <a:buFont typeface="Arial" panose="020B0604020202020204" pitchFamily="34" charset="0"/>
              <a:buChar char="•"/>
            </a:pPr>
            <a:r>
              <a:rPr lang="fr-FR" sz="2200" dirty="0">
                <a:highlight>
                  <a:srgbClr val="FFFFFF"/>
                </a:highlight>
                <a:latin typeface="Corbel" panose="020B0503020204020204" pitchFamily="34" charset="0"/>
              </a:rPr>
              <a:t>Analyse du caractère raisonnable du Prix </a:t>
            </a:r>
          </a:p>
          <a:p>
            <a:pPr>
              <a:lnSpc>
                <a:spcPct val="90000"/>
              </a:lnSpc>
              <a:spcBef>
                <a:spcPts val="1000"/>
              </a:spcBef>
            </a:pPr>
            <a:endParaRPr lang="fr-FR" sz="2200" dirty="0">
              <a:highlight>
                <a:srgbClr val="FFFFFF"/>
              </a:highlight>
              <a:latin typeface="Corbel" panose="020B0503020204020204" pitchFamily="34" charset="0"/>
            </a:endParaRPr>
          </a:p>
          <a:p>
            <a:pPr marL="342900" indent="-342900">
              <a:buFont typeface="Arial" panose="020B0604020202020204" pitchFamily="34" charset="0"/>
              <a:buChar char="•"/>
            </a:pPr>
            <a:r>
              <a:rPr lang="fr-FR" sz="2200" u="sng" dirty="0">
                <a:highlight>
                  <a:srgbClr val="FFFFFF"/>
                </a:highlight>
                <a:latin typeface="Corbel" panose="020B0503020204020204" pitchFamily="34" charset="0"/>
              </a:rPr>
              <a:t>Qualification du soumissionnaire</a:t>
            </a:r>
            <a:r>
              <a:rPr lang="fr-FR" sz="2200" dirty="0">
                <a:highlight>
                  <a:srgbClr val="FFFFFF"/>
                </a:highlight>
                <a:latin typeface="Corbel" panose="020B0503020204020204" pitchFamily="34" charset="0"/>
              </a:rPr>
              <a:t>: </a:t>
            </a:r>
          </a:p>
          <a:p>
            <a:pPr marL="457200" indent="-457200">
              <a:buFont typeface="+mj-lt"/>
              <a:buAutoNum type="arabicPeriod"/>
            </a:pPr>
            <a:r>
              <a:rPr lang="fr-FR" sz="2200" dirty="0">
                <a:highlight>
                  <a:srgbClr val="FFFFFF"/>
                </a:highlight>
                <a:latin typeface="Corbel" panose="020B0503020204020204" pitchFamily="34" charset="0"/>
              </a:rPr>
              <a:t>N'est partie à aucune procédure judiciaire relative à sa faillite, son redressement ou sa liquidation;</a:t>
            </a:r>
          </a:p>
          <a:p>
            <a:pPr marL="457200" indent="-457200">
              <a:buFont typeface="+mj-lt"/>
              <a:buAutoNum type="arabicPeriod"/>
            </a:pPr>
            <a:r>
              <a:rPr lang="fr-FR" sz="2200" dirty="0">
                <a:highlight>
                  <a:srgbClr val="FFFFFF"/>
                </a:highlight>
                <a:latin typeface="Corbel" panose="020B0503020204020204" pitchFamily="34" charset="0"/>
              </a:rPr>
              <a:t>A des antécédents de bonne exécution de contrats similaires; et</a:t>
            </a:r>
          </a:p>
          <a:p>
            <a:pPr marL="457200" indent="-457200">
              <a:buFont typeface="+mj-lt"/>
              <a:buAutoNum type="arabicPeriod"/>
            </a:pPr>
            <a:r>
              <a:rPr lang="fr-FR" sz="2200" dirty="0">
                <a:highlight>
                  <a:srgbClr val="FFFFFF"/>
                </a:highlight>
                <a:latin typeface="Corbel" panose="020B0503020204020204" pitchFamily="34" charset="0"/>
              </a:rPr>
              <a:t>Réalise un chiffre d'affaires annuel moyen ou toute autre preuve de solidité financière jugée suffisante pour exécuter un contrat d'un montant équivalent à l'offre</a:t>
            </a:r>
          </a:p>
          <a:p>
            <a:pPr marL="342900" indent="-342900" algn="just">
              <a:buFont typeface="Arial" panose="020B0604020202020204" pitchFamily="34" charset="0"/>
              <a:buChar char="•"/>
              <a:defRPr/>
            </a:pPr>
            <a:endParaRPr lang="fr-FR" sz="1900" dirty="0">
              <a:solidFill>
                <a:srgbClr val="0099FF"/>
              </a:solidFill>
              <a:highlight>
                <a:srgbClr val="FFFFFF"/>
              </a:highlight>
              <a:latin typeface="Corbel" panose="020B0503020204020204" pitchFamily="34" charset="0"/>
              <a:ea typeface="Times New Roman" panose="02020603050405020304" pitchFamily="18" charset="0"/>
            </a:endParaRPr>
          </a:p>
          <a:p>
            <a:endParaRPr lang="fr-FR" sz="2000" dirty="0">
              <a:highlight>
                <a:srgbClr val="FFFFFF"/>
              </a:highlight>
              <a:latin typeface="Corbel" panose="020B0503020204020204" pitchFamily="34" charset="0"/>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B2C3D9B9-0F79-4188-B604-AC52F2AFE5BC}"/>
              </a:ext>
            </a:extLst>
          </p:cNvPr>
          <p:cNvSpPr/>
          <p:nvPr/>
        </p:nvSpPr>
        <p:spPr>
          <a:xfrm>
            <a:off x="4651119" y="862505"/>
            <a:ext cx="2047933"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Examen des Offres</a:t>
            </a:r>
          </a:p>
        </p:txBody>
      </p:sp>
    </p:spTree>
    <p:extLst>
      <p:ext uri="{BB962C8B-B14F-4D97-AF65-F5344CB8AC3E}">
        <p14:creationId xmlns:p14="http://schemas.microsoft.com/office/powerpoint/2010/main" val="64076842"/>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Examen des Offres, Critères d’Évaluation et Qualification</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400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ctr"/>
            <a:r>
              <a:rPr lang="fr-FR" sz="8000" u="sng" dirty="0">
                <a:highlight>
                  <a:srgbClr val="FFFFFF"/>
                </a:highlight>
                <a:latin typeface="Corbel" panose="020B0503020204020204" pitchFamily="34" charset="0"/>
              </a:rPr>
              <a:t>Critères de post-qualification</a:t>
            </a:r>
          </a:p>
          <a:p>
            <a:pPr marL="1143000" indent="-1143000" algn="just">
              <a:buAutoNum type="alphaLcPeriod"/>
            </a:pPr>
            <a:r>
              <a:rPr lang="fr-FR" sz="8000" b="0" u="sng" dirty="0">
                <a:highlight>
                  <a:srgbClr val="FFFFFF"/>
                </a:highlight>
                <a:latin typeface="Corbel" panose="020B0503020204020204" pitchFamily="34" charset="0"/>
              </a:rPr>
              <a:t>Expérience similaire</a:t>
            </a:r>
            <a:r>
              <a:rPr lang="fr-FR" sz="8000" b="0" dirty="0">
                <a:highlight>
                  <a:srgbClr val="FFFFFF"/>
                </a:highlight>
                <a:latin typeface="Corbel" panose="020B0503020204020204" pitchFamily="34" charset="0"/>
              </a:rPr>
              <a:t> </a:t>
            </a:r>
          </a:p>
          <a:p>
            <a:pPr marL="1143000" indent="-1143000" algn="just">
              <a:buAutoNum type="alphaLcPeriod"/>
            </a:pPr>
            <a:r>
              <a:rPr lang="fr-FR" sz="8000" b="0" u="sng" dirty="0">
                <a:highlight>
                  <a:srgbClr val="FFFFFF"/>
                </a:highlight>
                <a:latin typeface="Corbel" panose="020B0503020204020204" pitchFamily="34" charset="0"/>
              </a:rPr>
              <a:t>CA annuel moyen</a:t>
            </a:r>
            <a:r>
              <a:rPr lang="fr-FR" sz="8000" b="0" dirty="0">
                <a:highlight>
                  <a:srgbClr val="FFFFFF"/>
                </a:highlight>
                <a:latin typeface="Corbel" panose="020B0503020204020204" pitchFamily="34" charset="0"/>
              </a:rPr>
              <a:t> :</a:t>
            </a:r>
            <a:r>
              <a:rPr lang="fr-FR" sz="8000" dirty="0">
                <a:highlight>
                  <a:srgbClr val="FFFFFF"/>
                </a:highlight>
                <a:latin typeface="Corbel" panose="020B0503020204020204" pitchFamily="34" charset="0"/>
              </a:rPr>
              <a:t>6.000.000, 00 MAD </a:t>
            </a:r>
            <a:r>
              <a:rPr lang="fr-FR" sz="8000" b="0" dirty="0">
                <a:highlight>
                  <a:srgbClr val="FFFFFF"/>
                </a:highlight>
                <a:latin typeface="Corbel" panose="020B0503020204020204" pitchFamily="34" charset="0"/>
              </a:rPr>
              <a:t>ou son équivalent en dollar américain USD.</a:t>
            </a:r>
          </a:p>
          <a:p>
            <a:pPr marL="1143000" indent="-1143000" algn="just">
              <a:buAutoNum type="alphaLcPeriod"/>
            </a:pPr>
            <a:r>
              <a:rPr lang="fr-FR" sz="8000" b="0" u="sng" dirty="0">
                <a:highlight>
                  <a:srgbClr val="FFFFFF"/>
                </a:highlight>
                <a:latin typeface="Corbel" panose="020B0503020204020204" pitchFamily="34" charset="0"/>
              </a:rPr>
              <a:t>Capacité financière</a:t>
            </a:r>
            <a:r>
              <a:rPr lang="fr-FR" sz="8000" b="0" dirty="0">
                <a:highlight>
                  <a:srgbClr val="FFFFFF"/>
                </a:highlight>
                <a:latin typeface="Corbel" panose="020B0503020204020204" pitchFamily="34" charset="0"/>
              </a:rPr>
              <a:t> : pièces justificatives attestant que le soumissionnaire a la capacité financière requise pour exécuter le contrat. </a:t>
            </a:r>
          </a:p>
          <a:p>
            <a:pPr marL="1143000" indent="-1143000" algn="just">
              <a:buAutoNum type="alphaLcPeriod"/>
            </a:pPr>
            <a:r>
              <a:rPr lang="fr-FR" sz="8000" b="0" dirty="0">
                <a:highlight>
                  <a:srgbClr val="FFFFFF"/>
                </a:highlight>
                <a:latin typeface="Corbel" panose="020B0503020204020204" pitchFamily="34" charset="0"/>
              </a:rPr>
              <a:t>Personnel clé</a:t>
            </a:r>
          </a:p>
          <a:p>
            <a:pPr marL="1143000" indent="-1143000" algn="just">
              <a:buAutoNum type="alphaLcPeriod"/>
            </a:pPr>
            <a:r>
              <a:rPr lang="fr-FR" sz="8000" b="0" dirty="0">
                <a:highlight>
                  <a:srgbClr val="FFFFFF"/>
                </a:highlight>
                <a:latin typeface="Corbel" panose="020B0503020204020204" pitchFamily="34" charset="0"/>
              </a:rPr>
              <a:t>Non exécution de contrats et litiges</a:t>
            </a:r>
          </a:p>
          <a:p>
            <a:endParaRPr lang="fr-FR" sz="2000" dirty="0">
              <a:highlight>
                <a:srgbClr val="FFFFFF"/>
              </a:highlight>
              <a:latin typeface="Corbel" panose="020B0503020204020204" pitchFamily="34" charset="0"/>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B2C3D9B9-0F79-4188-B604-AC52F2AFE5BC}"/>
              </a:ext>
            </a:extLst>
          </p:cNvPr>
          <p:cNvSpPr/>
          <p:nvPr/>
        </p:nvSpPr>
        <p:spPr>
          <a:xfrm>
            <a:off x="4651119" y="862505"/>
            <a:ext cx="2047933"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Examen des Offres</a:t>
            </a:r>
          </a:p>
        </p:txBody>
      </p:sp>
    </p:spTree>
    <p:extLst>
      <p:ext uri="{BB962C8B-B14F-4D97-AF65-F5344CB8AC3E}">
        <p14:creationId xmlns:p14="http://schemas.microsoft.com/office/powerpoint/2010/main" val="157929313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latin typeface="Corbel" panose="020B0503020204020204" pitchFamily="34" charset="0"/>
                <a:cs typeface="Arial" panose="020B0604020202020204" pitchFamily="34" charset="0"/>
              </a:rPr>
              <a:t>  </a:t>
            </a:r>
            <a:endParaRPr lang="en-US" sz="1632" b="1" dirty="0">
              <a:solidFill>
                <a:srgbClr val="0070C0"/>
              </a:solidFill>
              <a:latin typeface="Corbel" panose="020B0503020204020204" pitchFamily="34" charset="0"/>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81432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457200" indent="-457200" algn="just">
              <a:lnSpc>
                <a:spcPct val="90000"/>
              </a:lnSpc>
              <a:spcBef>
                <a:spcPts val="1000"/>
              </a:spcBef>
              <a:buFont typeface="+mj-lt"/>
              <a:buAutoNum type="arabicPeriod"/>
            </a:pPr>
            <a:r>
              <a:rPr lang="fr-FR" sz="1800" b="0" dirty="0">
                <a:solidFill>
                  <a:schemeClr val="tx1"/>
                </a:solidFill>
                <a:latin typeface="Corbel" panose="020B0503020204020204" pitchFamily="34" charset="0"/>
                <a:ea typeface="Times New Roman" panose="02020603050405020304" pitchFamily="18" charset="0"/>
              </a:rPr>
              <a:t>Contrat établi en langue française</a:t>
            </a:r>
          </a:p>
          <a:p>
            <a:pPr marL="457200" indent="-457200" algn="just">
              <a:lnSpc>
                <a:spcPct val="90000"/>
              </a:lnSpc>
              <a:spcBef>
                <a:spcPts val="1000"/>
              </a:spcBef>
              <a:buFont typeface="+mj-lt"/>
              <a:buAutoNum type="arabicPeriod"/>
            </a:pPr>
            <a:r>
              <a:rPr lang="fr-FR" sz="1800" b="0" dirty="0">
                <a:solidFill>
                  <a:schemeClr val="tx1"/>
                </a:solidFill>
                <a:latin typeface="Corbel" panose="020B0503020204020204" pitchFamily="34" charset="0"/>
              </a:rPr>
              <a:t>Arbitrage: </a:t>
            </a:r>
            <a:r>
              <a:rPr lang="fr-FR" sz="1800" dirty="0">
                <a:solidFill>
                  <a:schemeClr val="tx1"/>
                </a:solidFill>
                <a:latin typeface="Corbel" panose="020B0503020204020204" pitchFamily="34" charset="0"/>
              </a:rPr>
              <a:t>Règles CIMAC</a:t>
            </a:r>
          </a:p>
          <a:p>
            <a:pPr marL="457200" indent="-457200" algn="just">
              <a:lnSpc>
                <a:spcPct val="90000"/>
              </a:lnSpc>
              <a:spcBef>
                <a:spcPts val="1000"/>
              </a:spcBef>
              <a:buFont typeface="+mj-lt"/>
              <a:buAutoNum type="arabicPeriod"/>
            </a:pPr>
            <a:r>
              <a:rPr lang="fr-FR" sz="1800" b="0" dirty="0">
                <a:solidFill>
                  <a:schemeClr val="tx1"/>
                </a:solidFill>
                <a:latin typeface="Corbel" panose="020B0503020204020204" pitchFamily="34" charset="0"/>
              </a:rPr>
              <a:t>Le Prestataire de services doit commencer à exécuter les Services dans les jours suivant la date de signature du Contrat, </a:t>
            </a:r>
            <a:r>
              <a:rPr lang="fr-FR" sz="1800" dirty="0">
                <a:solidFill>
                  <a:schemeClr val="tx1"/>
                </a:solidFill>
                <a:latin typeface="Corbel" panose="020B0503020204020204" pitchFamily="34" charset="0"/>
              </a:rPr>
              <a:t>conformément au bon de commande</a:t>
            </a:r>
          </a:p>
          <a:p>
            <a:pPr marL="457200" indent="-457200" algn="just">
              <a:lnSpc>
                <a:spcPct val="90000"/>
              </a:lnSpc>
              <a:spcBef>
                <a:spcPts val="1000"/>
              </a:spcBef>
              <a:buFont typeface="+mj-lt"/>
              <a:buAutoNum type="arabicPeriod"/>
            </a:pPr>
            <a:r>
              <a:rPr lang="fr-FR" sz="1800" b="0" dirty="0">
                <a:solidFill>
                  <a:schemeClr val="tx1"/>
                </a:solidFill>
                <a:latin typeface="Corbel" panose="020B0503020204020204" pitchFamily="34" charset="0"/>
              </a:rPr>
              <a:t>Montant maximum du contrat: </a:t>
            </a:r>
            <a:r>
              <a:rPr lang="fr-FR" sz="1800" dirty="0">
                <a:solidFill>
                  <a:srgbClr val="FF0000"/>
                </a:solidFill>
                <a:latin typeface="Corbel" panose="020B0503020204020204" pitchFamily="34" charset="0"/>
              </a:rPr>
              <a:t>4 000 000, 00 Dollars </a:t>
            </a:r>
            <a:r>
              <a:rPr lang="fr-FR" sz="1800" b="0" dirty="0">
                <a:solidFill>
                  <a:schemeClr val="tx1"/>
                </a:solidFill>
                <a:latin typeface="Corbel" panose="020B0503020204020204" pitchFamily="34" charset="0"/>
              </a:rPr>
              <a:t>(hors taxes hors douanes (ou son équivalent en dirham marocain) sous réserve des conditions générales de ce contrat</a:t>
            </a:r>
          </a:p>
          <a:p>
            <a:pPr marL="457200" indent="-457200" algn="just">
              <a:lnSpc>
                <a:spcPct val="90000"/>
              </a:lnSpc>
              <a:spcBef>
                <a:spcPts val="1000"/>
              </a:spcBef>
              <a:buFont typeface="+mj-lt"/>
              <a:buAutoNum type="arabicPeriod"/>
            </a:pPr>
            <a:r>
              <a:rPr lang="fr-FR" sz="1800" b="0" dirty="0">
                <a:solidFill>
                  <a:schemeClr val="tx1"/>
                </a:solidFill>
                <a:latin typeface="Corbel" panose="020B0503020204020204" pitchFamily="34" charset="0"/>
              </a:rPr>
              <a:t>Montant des ordres de services en vertu du Présent Contrat BPA ( </a:t>
            </a:r>
            <a:r>
              <a:rPr lang="fr-FR" sz="1800" dirty="0" err="1">
                <a:solidFill>
                  <a:schemeClr val="tx1"/>
                </a:solidFill>
                <a:latin typeface="Corbel" panose="020B0503020204020204" pitchFamily="34" charset="0"/>
              </a:rPr>
              <a:t>Blanket</a:t>
            </a:r>
            <a:r>
              <a:rPr lang="fr-FR" sz="1800" dirty="0">
                <a:solidFill>
                  <a:schemeClr val="tx1"/>
                </a:solidFill>
                <a:latin typeface="Corbel" panose="020B0503020204020204" pitchFamily="34" charset="0"/>
              </a:rPr>
              <a:t> </a:t>
            </a:r>
            <a:r>
              <a:rPr lang="fr-FR" sz="1800" dirty="0" err="1">
                <a:solidFill>
                  <a:schemeClr val="tx1"/>
                </a:solidFill>
                <a:latin typeface="Corbel" panose="020B0503020204020204" pitchFamily="34" charset="0"/>
              </a:rPr>
              <a:t>Purchase</a:t>
            </a:r>
            <a:r>
              <a:rPr lang="fr-FR" sz="1800" dirty="0">
                <a:solidFill>
                  <a:schemeClr val="tx1"/>
                </a:solidFill>
                <a:latin typeface="Corbel" panose="020B0503020204020204" pitchFamily="34" charset="0"/>
              </a:rPr>
              <a:t> Agreement ou Contrat Cadre</a:t>
            </a:r>
            <a:r>
              <a:rPr lang="fr-FR" sz="1800" b="0" dirty="0">
                <a:solidFill>
                  <a:schemeClr val="tx1"/>
                </a:solidFill>
                <a:latin typeface="Corbel" panose="020B0503020204020204" pitchFamily="34" charset="0"/>
              </a:rPr>
              <a:t>): conforme aux prix stipulés de l’annexe E. </a:t>
            </a:r>
          </a:p>
          <a:p>
            <a:pPr marL="457200" indent="-457200" algn="just">
              <a:lnSpc>
                <a:spcPct val="90000"/>
              </a:lnSpc>
              <a:spcBef>
                <a:spcPts val="1000"/>
              </a:spcBef>
              <a:buFont typeface="+mj-lt"/>
              <a:buAutoNum type="arabicPeriod"/>
            </a:pPr>
            <a:r>
              <a:rPr lang="fr-FR" sz="1800" b="0" dirty="0">
                <a:solidFill>
                  <a:schemeClr val="tx1"/>
                </a:solidFill>
                <a:latin typeface="Corbel" panose="020B0503020204020204" pitchFamily="34" charset="0"/>
              </a:rPr>
              <a:t>Le montant sera calculé dans chaque ordre de service en fonction des prix unitaires jusqu’à hauteur du montant maximum</a:t>
            </a:r>
          </a:p>
          <a:p>
            <a:pPr marL="457200" indent="-457200" algn="just">
              <a:lnSpc>
                <a:spcPct val="90000"/>
              </a:lnSpc>
              <a:spcBef>
                <a:spcPts val="1000"/>
              </a:spcBef>
              <a:buFont typeface="+mj-lt"/>
              <a:buAutoNum type="arabicPeriod"/>
            </a:pPr>
            <a:r>
              <a:rPr lang="fr-FR" sz="1800" dirty="0">
                <a:solidFill>
                  <a:schemeClr val="tx1"/>
                </a:solidFill>
                <a:latin typeface="Corbel" panose="020B0503020204020204" pitchFamily="34" charset="0"/>
              </a:rPr>
              <a:t>Contrat: marché à Prix Unitaires . Les prix unitaires contractuels sont ceux du bordereau des Prix Unitaires du formulaire BFS 2.1</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5097CA01-7E45-4804-B1B2-B78017F4501B}"/>
              </a:ext>
            </a:extLst>
          </p:cNvPr>
          <p:cNvSpPr/>
          <p:nvPr/>
        </p:nvSpPr>
        <p:spPr>
          <a:xfrm>
            <a:off x="4793384" y="770782"/>
            <a:ext cx="2866489"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Dispositions contractuelles</a:t>
            </a:r>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325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ctr"/>
            <a:r>
              <a:rPr lang="fr-FR" sz="4900" dirty="0">
                <a:latin typeface="Corbel" panose="020B0503020204020204" pitchFamily="34" charset="0"/>
              </a:rPr>
              <a:t>DEMANDE DE SERVICES</a:t>
            </a:r>
          </a:p>
          <a:p>
            <a:r>
              <a:rPr lang="fr-FR" sz="4900" dirty="0">
                <a:latin typeface="Corbel" panose="020B0503020204020204" pitchFamily="34" charset="0"/>
              </a:rPr>
              <a:t> </a:t>
            </a:r>
          </a:p>
          <a:p>
            <a:pPr algn="just"/>
            <a:r>
              <a:rPr lang="fr-FR" sz="4900" dirty="0">
                <a:latin typeface="Corbel" panose="020B0503020204020204" pitchFamily="34" charset="0"/>
              </a:rPr>
              <a:t>1.	</a:t>
            </a:r>
            <a:r>
              <a:rPr lang="fr-FR" sz="4900" b="0" dirty="0">
                <a:latin typeface="Corbel" panose="020B0503020204020204" pitchFamily="34" charset="0"/>
              </a:rPr>
              <a:t>Pour toute demande de services, un Ordre de Service/Bon de Commande dûment signé par le Directeur Général MCA-Morocco ou son représentant désigné sera établi au profit du prestataire de services (titulaire du présent contrat). MCA-Morocco, à sa seule discrétion, peut émettre des ordres de service pour une partie ou la totalité du montant du contrat tel qu'il est mentionné ci-dessus. Pour toute </a:t>
            </a:r>
            <a:r>
              <a:rPr lang="fr-FR" sz="4800" b="0" dirty="0">
                <a:latin typeface="Corbel" panose="020B0503020204020204" pitchFamily="34" charset="0"/>
              </a:rPr>
              <a:t>demande de Services, l’Agence MCA-Morocco invitera les deux prestataires </a:t>
            </a:r>
            <a:r>
              <a:rPr lang="fr-FR" sz="4900" b="0" dirty="0">
                <a:latin typeface="Corbel" panose="020B0503020204020204" pitchFamily="34" charset="0"/>
              </a:rPr>
              <a:t>retenus pour la région à fournir leur meilleure offre et pourra attribuer le Bon de commande à celui qui a offert le prix évalué le moins-disant.</a:t>
            </a:r>
          </a:p>
          <a:p>
            <a:pPr algn="just"/>
            <a:r>
              <a:rPr lang="fr-FR" sz="4900" b="0" dirty="0">
                <a:latin typeface="Corbel" panose="020B0503020204020204" pitchFamily="34" charset="0"/>
              </a:rPr>
              <a:t> </a:t>
            </a:r>
          </a:p>
          <a:p>
            <a:pPr algn="just"/>
            <a:r>
              <a:rPr lang="fr-FR" sz="4900" b="0" dirty="0">
                <a:latin typeface="Corbel" panose="020B0503020204020204" pitchFamily="34" charset="0"/>
              </a:rPr>
              <a:t>2.	L’émission d'un Bon de Commande par MCA-Morocco forme un contrat d’ordre de services entre MCA-Morocco et le Prestataire pour la fourniture des prestations détaillées dans le Bon de Commande.</a:t>
            </a:r>
          </a:p>
          <a:p>
            <a:pPr algn="just"/>
            <a:r>
              <a:rPr lang="fr-FR" sz="4900" b="0" dirty="0">
                <a:latin typeface="Corbel" panose="020B0503020204020204" pitchFamily="34" charset="0"/>
              </a:rPr>
              <a:t> </a:t>
            </a:r>
          </a:p>
          <a:p>
            <a:pPr algn="just"/>
            <a:r>
              <a:rPr lang="fr-FR" sz="4900" b="0" dirty="0">
                <a:latin typeface="Corbel" panose="020B0503020204020204" pitchFamily="34" charset="0"/>
              </a:rPr>
              <a:t>3.	Les modalités d'un Ordre de Service/Bon de Commande sont celles sont celles qui figurent dans :</a:t>
            </a:r>
          </a:p>
          <a:p>
            <a:pPr algn="just"/>
            <a:r>
              <a:rPr lang="fr-FR" sz="4900" b="0" dirty="0">
                <a:latin typeface="Corbel" panose="020B0503020204020204" pitchFamily="34" charset="0"/>
              </a:rPr>
              <a:t>(i)	les modalités du présent Contrat Cadre (BPA);</a:t>
            </a:r>
          </a:p>
          <a:p>
            <a:pPr algn="just"/>
            <a:r>
              <a:rPr lang="fr-FR" sz="4900" b="0" dirty="0">
                <a:latin typeface="Corbel" panose="020B0503020204020204" pitchFamily="34" charset="0"/>
              </a:rPr>
              <a:t>(ii)	les instructions spéciales contenues dans l’Ordre de Service/Bon de Commande ; et</a:t>
            </a:r>
          </a:p>
          <a:p>
            <a:pPr algn="just"/>
            <a:r>
              <a:rPr lang="fr-FR" sz="4900" b="0" dirty="0">
                <a:latin typeface="Corbel" panose="020B0503020204020204" pitchFamily="34" charset="0"/>
              </a:rPr>
              <a:t>(iii)	tout document ou exigence supplémentaire que MCA-Morocco inclut avec l'Ordonnance de Service lors de son placement auprès du Fournisseur de Services.</a:t>
            </a:r>
          </a:p>
          <a:p>
            <a:pPr algn="just"/>
            <a:r>
              <a:rPr lang="fr-FR" sz="4400" dirty="0">
                <a:highlight>
                  <a:srgbClr val="FFFF00"/>
                </a:highlight>
                <a:latin typeface="Corbel" panose="020B0503020204020204" pitchFamily="34" charset="0"/>
              </a:rPr>
              <a:t> </a:t>
            </a:r>
          </a:p>
          <a:p>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5097CA01-7E45-4804-B1B2-B78017F4501B}"/>
              </a:ext>
            </a:extLst>
          </p:cNvPr>
          <p:cNvSpPr/>
          <p:nvPr/>
        </p:nvSpPr>
        <p:spPr>
          <a:xfrm>
            <a:off x="4793384" y="770782"/>
            <a:ext cx="2866489"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Dispositions contractuelles</a:t>
            </a:r>
          </a:p>
        </p:txBody>
      </p:sp>
    </p:spTree>
    <p:extLst>
      <p:ext uri="{BB962C8B-B14F-4D97-AF65-F5344CB8AC3E}">
        <p14:creationId xmlns:p14="http://schemas.microsoft.com/office/powerpoint/2010/main" val="3012106047"/>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625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r>
              <a:rPr lang="fr-FR" sz="4400" dirty="0">
                <a:highlight>
                  <a:srgbClr val="FFFF00"/>
                </a:highlight>
                <a:latin typeface="Corbel" panose="020B0503020204020204" pitchFamily="34" charset="0"/>
              </a:rPr>
              <a:t> </a:t>
            </a:r>
          </a:p>
          <a:p>
            <a:pPr algn="just"/>
            <a:r>
              <a:rPr lang="fr-FR" sz="4400" b="0" dirty="0">
                <a:latin typeface="Corbel" panose="020B0503020204020204" pitchFamily="34" charset="0"/>
              </a:rPr>
              <a:t>L’Agence MCA-Morocco assure le suivi de la prestation avec l’appui des AREF, notamment les équipes de coordination régionales, pour s’assurer de la conformité des prestations</a:t>
            </a:r>
          </a:p>
          <a:p>
            <a:pPr algn="just"/>
            <a:endParaRPr lang="fr-FR" sz="4400" b="0" dirty="0">
              <a:latin typeface="Corbel" panose="020B0503020204020204" pitchFamily="34" charset="0"/>
            </a:endParaRPr>
          </a:p>
          <a:p>
            <a:pPr algn="just"/>
            <a:r>
              <a:rPr lang="fr-FR" sz="4400" b="0" dirty="0">
                <a:latin typeface="Corbel" panose="020B0503020204020204" pitchFamily="34" charset="0"/>
              </a:rPr>
              <a:t>Les prix des services et prestations qui feront l’objet des Contrats Cadre avec les prestataires sélectionnés les engageront durant la durée totale de ces contrats.</a:t>
            </a:r>
          </a:p>
          <a:p>
            <a:pPr algn="just"/>
            <a:endParaRPr lang="fr-FR" sz="4400" b="0" dirty="0">
              <a:latin typeface="Corbel" panose="020B0503020204020204" pitchFamily="34" charset="0"/>
            </a:endParaRPr>
          </a:p>
          <a:p>
            <a:pPr algn="just"/>
            <a:r>
              <a:rPr lang="fr-FR" sz="4400" b="0" dirty="0">
                <a:latin typeface="Corbel" panose="020B0503020204020204" pitchFamily="34" charset="0"/>
              </a:rPr>
              <a:t> Ces prix sont des prix maximums et non révisables, que les prestataires ne doivent pas dépasser en soumettant des Devis en réponse aux Bons de Commande</a:t>
            </a:r>
            <a:endParaRPr lang="fr-FR" altLang="fr-FR" sz="4400" b="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5097CA01-7E45-4804-B1B2-B78017F4501B}"/>
              </a:ext>
            </a:extLst>
          </p:cNvPr>
          <p:cNvSpPr/>
          <p:nvPr/>
        </p:nvSpPr>
        <p:spPr>
          <a:xfrm>
            <a:off x="4793384" y="770782"/>
            <a:ext cx="2866489"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Dispositions contractuelles</a:t>
            </a:r>
          </a:p>
        </p:txBody>
      </p:sp>
    </p:spTree>
    <p:extLst>
      <p:ext uri="{BB962C8B-B14F-4D97-AF65-F5344CB8AC3E}">
        <p14:creationId xmlns:p14="http://schemas.microsoft.com/office/powerpoint/2010/main" val="819044138"/>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400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nSpc>
                <a:spcPct val="90000"/>
              </a:lnSpc>
              <a:spcBef>
                <a:spcPts val="1000"/>
              </a:spcBef>
            </a:pPr>
            <a:r>
              <a:rPr lang="fr-FR" sz="4900" dirty="0">
                <a:solidFill>
                  <a:schemeClr val="tx1"/>
                </a:solidFill>
                <a:latin typeface="Corbel" panose="020B0503020204020204" pitchFamily="34" charset="0"/>
              </a:rPr>
              <a:t>Les prix pour les produits livrés et les Services exécutés ne sont pas ajustables.</a:t>
            </a:r>
          </a:p>
          <a:p>
            <a:pPr marL="457200" indent="-457200">
              <a:lnSpc>
                <a:spcPct val="90000"/>
              </a:lnSpc>
              <a:spcBef>
                <a:spcPts val="1000"/>
              </a:spcBef>
              <a:buFont typeface="+mj-lt"/>
              <a:buAutoNum type="arabicPeriod"/>
            </a:pPr>
            <a:endParaRPr lang="fr-FR" sz="4900" dirty="0">
              <a:solidFill>
                <a:schemeClr val="tx1"/>
              </a:solidFill>
              <a:latin typeface="Corbel" panose="020B0503020204020204" pitchFamily="34" charset="0"/>
            </a:endParaRPr>
          </a:p>
          <a:p>
            <a:pPr algn="just"/>
            <a:r>
              <a:rPr lang="fr-FR" sz="4900" b="0" dirty="0">
                <a:latin typeface="Corbel" panose="020B0503020204020204" pitchFamily="34" charset="0"/>
              </a:rPr>
              <a:t>Modalités et conditions applicables au paiement à effectuer au Prestataire de services :</a:t>
            </a:r>
          </a:p>
          <a:p>
            <a:pPr marL="685800" lvl="0" indent="-685800" algn="just">
              <a:buFontTx/>
              <a:buChar char="-"/>
            </a:pPr>
            <a:r>
              <a:rPr lang="fr-FR" sz="4900" b="0" u="sng" dirty="0">
                <a:latin typeface="Corbel" panose="020B0503020204020204" pitchFamily="34" charset="0"/>
              </a:rPr>
              <a:t>Acompte pour la Mobilisation: </a:t>
            </a:r>
            <a:r>
              <a:rPr lang="fr-FR" sz="4900" b="0" dirty="0">
                <a:latin typeface="Corbel" panose="020B0503020204020204" pitchFamily="34" charset="0"/>
              </a:rPr>
              <a:t>une avance de </a:t>
            </a:r>
            <a:r>
              <a:rPr lang="fr-FR" sz="4900" dirty="0">
                <a:solidFill>
                  <a:srgbClr val="FF0000"/>
                </a:solidFill>
                <a:latin typeface="Corbel" panose="020B0503020204020204" pitchFamily="34" charset="0"/>
              </a:rPr>
              <a:t>10 %</a:t>
            </a:r>
            <a:r>
              <a:rPr lang="fr-FR" sz="4900" b="0" dirty="0">
                <a:latin typeface="Corbel" panose="020B0503020204020204" pitchFamily="34" charset="0"/>
              </a:rPr>
              <a:t> cautionnée à 100%</a:t>
            </a:r>
          </a:p>
          <a:p>
            <a:pPr marL="685800" lvl="0" indent="-685800" algn="just">
              <a:buFontTx/>
              <a:buChar char="-"/>
            </a:pPr>
            <a:endParaRPr lang="fr-FR" sz="4900" b="0" dirty="0">
              <a:latin typeface="Corbel" panose="020B0503020204020204" pitchFamily="34" charset="0"/>
            </a:endParaRPr>
          </a:p>
          <a:p>
            <a:pPr marL="685800" lvl="0" indent="-685800" algn="just">
              <a:buFontTx/>
              <a:buChar char="-"/>
            </a:pPr>
            <a:r>
              <a:rPr lang="fr-FR" sz="4900" b="0" u="sng" dirty="0">
                <a:latin typeface="Corbel" panose="020B0503020204020204" pitchFamily="34" charset="0"/>
              </a:rPr>
              <a:t>Paiements au pro rata de l’avancement des services livrés</a:t>
            </a:r>
            <a:r>
              <a:rPr lang="fr-FR" sz="4900" b="0" dirty="0">
                <a:latin typeface="Corbel" panose="020B0503020204020204" pitchFamily="34" charset="0"/>
              </a:rPr>
              <a:t>, sous réserve de la confirmation par MCA-Morocco , que les Services ont été rendus de manière satisfaisante.</a:t>
            </a:r>
          </a:p>
          <a:p>
            <a:pPr marL="685800" lvl="0" indent="-685800" algn="just">
              <a:buFontTx/>
              <a:buChar char="-"/>
            </a:pPr>
            <a:r>
              <a:rPr lang="fr-FR" sz="4900" b="0" dirty="0">
                <a:latin typeface="Corbel" panose="020B0503020204020204" pitchFamily="34" charset="0"/>
              </a:rPr>
              <a:t>Délai de paiement : Trente jours après réception des factures y afférentes et au vu des procès-verbaux de réception (Acceptance notes) des prestations en question. </a:t>
            </a:r>
          </a:p>
          <a:p>
            <a:pPr marL="685800" lvl="0" indent="-685800" algn="just">
              <a:buFontTx/>
              <a:buChar char="-"/>
            </a:pPr>
            <a:r>
              <a:rPr lang="fr-FR" sz="4900" b="0" dirty="0">
                <a:latin typeface="Corbel" panose="020B0503020204020204" pitchFamily="34" charset="0"/>
              </a:rPr>
              <a:t>Un Prestataire ne pourra prétendre à aucune indemnité ou compensation dans le cas où le Maître d’ouvrage n’aura pas atteint durant une année le maximum de commandes indiqué dans le bordereau des prix.</a:t>
            </a:r>
          </a:p>
          <a:p>
            <a:pPr marL="457208" lvl="1" algn="just">
              <a:buClr>
                <a:schemeClr val="accent5">
                  <a:lumMod val="75000"/>
                </a:schemeClr>
              </a:buClr>
            </a:pPr>
            <a:endParaRPr lang="fr-FR" altLang="fr-FR" sz="2000" dirty="0">
              <a:solidFill>
                <a:schemeClr val="tx2"/>
              </a:solidFill>
              <a:highlight>
                <a:srgbClr val="FFFF00"/>
              </a:highlight>
              <a:latin typeface="Corbel" panose="020B0503020204020204" pitchFamily="34" charset="0"/>
            </a:endParaRP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5097CA01-7E45-4804-B1B2-B78017F4501B}"/>
              </a:ext>
            </a:extLst>
          </p:cNvPr>
          <p:cNvSpPr/>
          <p:nvPr/>
        </p:nvSpPr>
        <p:spPr>
          <a:xfrm>
            <a:off x="4793384" y="770782"/>
            <a:ext cx="2866489"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Dispositions contractuelles</a:t>
            </a:r>
          </a:p>
        </p:txBody>
      </p:sp>
    </p:spTree>
    <p:extLst>
      <p:ext uri="{BB962C8B-B14F-4D97-AF65-F5344CB8AC3E}">
        <p14:creationId xmlns:p14="http://schemas.microsoft.com/office/powerpoint/2010/main" val="661415834"/>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endParaRPr lang="fr-FR" sz="2539" b="1" dirty="0">
              <a:solidFill>
                <a:srgbClr val="FFC000"/>
              </a:solidFill>
            </a:endParaRPr>
          </a:p>
        </p:txBody>
      </p:sp>
      <p:sp>
        <p:nvSpPr>
          <p:cNvPr id="9" name="Content Placeholder 2"/>
          <p:cNvSpPr txBox="1">
            <a:spLocks/>
          </p:cNvSpPr>
          <p:nvPr/>
        </p:nvSpPr>
        <p:spPr>
          <a:xfrm>
            <a:off x="1865980" y="1166047"/>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25000" lnSpcReduction="2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457200" indent="-457200">
              <a:lnSpc>
                <a:spcPct val="90000"/>
              </a:lnSpc>
              <a:spcBef>
                <a:spcPts val="1000"/>
              </a:spcBef>
              <a:buFont typeface="+mj-lt"/>
              <a:buAutoNum type="arabicPeriod"/>
            </a:pPr>
            <a:endParaRPr lang="fr-FR" sz="2200" dirty="0">
              <a:solidFill>
                <a:schemeClr val="tx1"/>
              </a:solidFill>
              <a:highlight>
                <a:srgbClr val="FFFF00"/>
              </a:highlight>
              <a:latin typeface="Calibri" panose="020F0502020204030204" pitchFamily="34" charset="0"/>
            </a:endParaRPr>
          </a:p>
          <a:p>
            <a:pPr marL="457200" indent="-457200" algn="just">
              <a:lnSpc>
                <a:spcPct val="90000"/>
              </a:lnSpc>
              <a:spcBef>
                <a:spcPts val="1000"/>
              </a:spcBef>
              <a:buFont typeface="+mj-lt"/>
              <a:buAutoNum type="arabicPeriod"/>
            </a:pPr>
            <a:r>
              <a:rPr lang="fr-FR" sz="7200" b="0" dirty="0">
                <a:solidFill>
                  <a:schemeClr val="tx1"/>
                </a:solidFill>
                <a:latin typeface="Corbel" panose="020B0503020204020204" pitchFamily="34" charset="0"/>
              </a:rPr>
              <a:t>Garantie d’exécution : </a:t>
            </a:r>
            <a:r>
              <a:rPr lang="fr-FR" sz="7200" dirty="0">
                <a:solidFill>
                  <a:srgbClr val="FF0000"/>
                </a:solidFill>
                <a:latin typeface="Corbel" panose="020B0503020204020204" pitchFamily="34" charset="0"/>
              </a:rPr>
              <a:t>cinq (5) pour cent </a:t>
            </a:r>
            <a:r>
              <a:rPr lang="fr-FR" sz="7200" b="0" dirty="0">
                <a:solidFill>
                  <a:schemeClr val="tx1"/>
                </a:solidFill>
                <a:latin typeface="Corbel" panose="020B0503020204020204" pitchFamily="34" charset="0"/>
              </a:rPr>
              <a:t>du Prix du Contrat.</a:t>
            </a:r>
          </a:p>
          <a:p>
            <a:pPr marL="457200" indent="-457200" algn="just">
              <a:lnSpc>
                <a:spcPct val="90000"/>
              </a:lnSpc>
              <a:spcBef>
                <a:spcPts val="1000"/>
              </a:spcBef>
              <a:buFont typeface="+mj-lt"/>
              <a:buAutoNum type="arabicPeriod"/>
            </a:pPr>
            <a:r>
              <a:rPr lang="fr-FR" sz="7200" b="0" dirty="0">
                <a:solidFill>
                  <a:schemeClr val="tx1"/>
                </a:solidFill>
                <a:latin typeface="Corbel" panose="020B0503020204020204" pitchFamily="34" charset="0"/>
              </a:rPr>
              <a:t>La période de garantie des défauts est:  </a:t>
            </a:r>
            <a:r>
              <a:rPr lang="fr-FR" sz="7200" b="0" dirty="0">
                <a:solidFill>
                  <a:srgbClr val="FF0000"/>
                </a:solidFill>
                <a:latin typeface="Corbel" panose="020B0503020204020204" pitchFamily="34" charset="0"/>
              </a:rPr>
              <a:t>Non applicable</a:t>
            </a:r>
          </a:p>
          <a:p>
            <a:pPr marL="457200" indent="-457200" algn="just">
              <a:lnSpc>
                <a:spcPct val="90000"/>
              </a:lnSpc>
              <a:spcBef>
                <a:spcPts val="1000"/>
              </a:spcBef>
              <a:buFont typeface="+mj-lt"/>
              <a:buAutoNum type="arabicPeriod"/>
            </a:pPr>
            <a:r>
              <a:rPr lang="fr-FR" sz="6400" b="0" dirty="0">
                <a:latin typeface="Corbel" panose="020B0503020204020204" pitchFamily="34" charset="0"/>
              </a:rPr>
              <a:t>Contrats cadres à conclure valides </a:t>
            </a:r>
            <a:r>
              <a:rPr lang="fr-FR" sz="6400" b="0" dirty="0">
                <a:solidFill>
                  <a:srgbClr val="FF0000"/>
                </a:solidFill>
                <a:latin typeface="Corbel" panose="020B0503020204020204" pitchFamily="34" charset="0"/>
              </a:rPr>
              <a:t>jusqu’au 30 mai 2022</a:t>
            </a:r>
            <a:r>
              <a:rPr lang="fr-FR" sz="6400" b="0" dirty="0">
                <a:latin typeface="Corbel" panose="020B0503020204020204" pitchFamily="34" charset="0"/>
              </a:rPr>
              <a:t>. </a:t>
            </a:r>
          </a:p>
          <a:p>
            <a:pPr marL="457200" indent="-457200" algn="just">
              <a:lnSpc>
                <a:spcPct val="90000"/>
              </a:lnSpc>
              <a:spcBef>
                <a:spcPts val="1000"/>
              </a:spcBef>
              <a:buFont typeface="+mj-lt"/>
              <a:buAutoNum type="arabicPeriod"/>
            </a:pPr>
            <a:r>
              <a:rPr lang="fr-FR" sz="6400" b="0" dirty="0">
                <a:latin typeface="Corbel" panose="020B0503020204020204" pitchFamily="34" charset="0"/>
              </a:rPr>
              <a:t>Durée de chaque Contrat Cadre: période de base de </a:t>
            </a:r>
            <a:r>
              <a:rPr lang="fr-FR" sz="6400" b="0" dirty="0">
                <a:solidFill>
                  <a:srgbClr val="FF0000"/>
                </a:solidFill>
                <a:latin typeface="Corbel" panose="020B0503020204020204" pitchFamily="34" charset="0"/>
              </a:rPr>
              <a:t>9 mois des 2 périodes optionnelles de 9 mois chacune. </a:t>
            </a:r>
          </a:p>
          <a:p>
            <a:pPr marL="857250" indent="-857250" algn="just">
              <a:lnSpc>
                <a:spcPct val="90000"/>
              </a:lnSpc>
              <a:spcBef>
                <a:spcPts val="1000"/>
              </a:spcBef>
              <a:buFontTx/>
              <a:buChar char="-"/>
            </a:pPr>
            <a:r>
              <a:rPr lang="fr-FR" sz="6400" b="0" dirty="0">
                <a:latin typeface="Corbel" panose="020B0503020204020204" pitchFamily="34" charset="0"/>
              </a:rPr>
              <a:t>Date de démarrage: par un ordre de service sous forme de courriel électronique envoyé par le Directeur du Projet « Education Secondaire » de MCA-Morocco au Prestataire.</a:t>
            </a:r>
          </a:p>
          <a:p>
            <a:pPr marL="857250" indent="-857250" algn="just">
              <a:lnSpc>
                <a:spcPct val="90000"/>
              </a:lnSpc>
              <a:spcBef>
                <a:spcPts val="1000"/>
              </a:spcBef>
              <a:buFontTx/>
              <a:buChar char="-"/>
            </a:pPr>
            <a:r>
              <a:rPr lang="fr-FR" sz="6400" b="0" dirty="0">
                <a:latin typeface="Corbel" panose="020B0503020204020204" pitchFamily="34" charset="0"/>
              </a:rPr>
              <a:t>Activation des périodes optionnelles:  à la discrétion de l’Agence MCA-Morocco, et sous réserve d’une entière satisfaction et de la disponibilité des fonds, par Ordre de Service un mois avant là la fin de la période de base ou de la première période optionnelle. </a:t>
            </a:r>
          </a:p>
          <a:p>
            <a:r>
              <a:rPr lang="fr-FR" sz="6400" b="0" dirty="0">
                <a:latin typeface="Corbel" panose="020B0503020204020204" pitchFamily="34" charset="0"/>
              </a:rPr>
              <a:t> </a:t>
            </a:r>
          </a:p>
          <a:p>
            <a:pPr algn="just"/>
            <a:r>
              <a:rPr lang="fr-FR" sz="6400" b="0" dirty="0">
                <a:latin typeface="Corbel" panose="020B0503020204020204" pitchFamily="34" charset="0"/>
              </a:rPr>
              <a:t>Il est à noter que les bons de commande seront émis aux prestataires selon le besoin et avec une cadence trimestrielle (fréquence à titre indicatif). Les prestataires se verront accordés un délai d’au moins 15 jours calendaires pour soumettre leurs  devis pour les commandes à exécuter.</a:t>
            </a: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 name="Rectangle 3">
            <a:extLst>
              <a:ext uri="{FF2B5EF4-FFF2-40B4-BE49-F238E27FC236}">
                <a16:creationId xmlns:a16="http://schemas.microsoft.com/office/drawing/2014/main" id="{5097CA01-7E45-4804-B1B2-B78017F4501B}"/>
              </a:ext>
            </a:extLst>
          </p:cNvPr>
          <p:cNvSpPr/>
          <p:nvPr/>
        </p:nvSpPr>
        <p:spPr>
          <a:xfrm>
            <a:off x="4793384" y="770782"/>
            <a:ext cx="2866489" cy="369332"/>
          </a:xfrm>
          <a:prstGeom prst="rect">
            <a:avLst/>
          </a:prstGeom>
        </p:spPr>
        <p:txBody>
          <a:bodyPr wrap="none">
            <a:spAutoFit/>
          </a:bodyPr>
          <a:lstStyle/>
          <a:p>
            <a:pPr lvl="0" algn="ctr">
              <a:defRPr/>
            </a:pPr>
            <a:r>
              <a:rPr lang="fr-FR" b="1" dirty="0">
                <a:solidFill>
                  <a:srgbClr val="C00000"/>
                </a:solidFill>
                <a:latin typeface="Corbel" panose="020B0503020204020204" pitchFamily="34" charset="0"/>
              </a:rPr>
              <a:t>Dispositions contractuelles</a:t>
            </a:r>
          </a:p>
        </p:txBody>
      </p:sp>
    </p:spTree>
    <p:extLst>
      <p:ext uri="{BB962C8B-B14F-4D97-AF65-F5344CB8AC3E}">
        <p14:creationId xmlns:p14="http://schemas.microsoft.com/office/powerpoint/2010/main" val="1991818686"/>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termes de référence : contexte, objectif et étendue de la mission</a:t>
            </a:r>
            <a:r>
              <a:rPr lang="fr-MA" sz="1632" b="1" kern="0" dirty="0">
                <a:latin typeface="Corbel" panose="020B0503020204020204" pitchFamily="34" charset="0"/>
                <a:cs typeface="Arial" panose="020B0604020202020204" pitchFamily="34" charset="0"/>
              </a:rPr>
              <a:t>.</a:t>
            </a:r>
            <a:endParaRPr lang="en-US" sz="1632" b="1" dirty="0">
              <a:latin typeface="Corbel" panose="020B0503020204020204" pitchFamily="34" charset="0"/>
            </a:endParaRP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latin typeface="Corbel" panose="020B0503020204020204" pitchFamily="34" charset="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 TVA et DD</a:t>
            </a:r>
          </a:p>
        </p:txBody>
      </p:sp>
      <p:sp>
        <p:nvSpPr>
          <p:cNvPr id="3" name="Rectangle 2"/>
          <p:cNvSpPr/>
          <p:nvPr/>
        </p:nvSpPr>
        <p:spPr>
          <a:xfrm>
            <a:off x="1120927" y="1209675"/>
            <a:ext cx="10187661" cy="5675080"/>
          </a:xfrm>
          <a:prstGeom prst="rect">
            <a:avLst/>
          </a:prstGeom>
        </p:spPr>
        <p:txBody>
          <a:bodyPr wrap="square">
            <a:spAutoFit/>
          </a:bodyPr>
          <a:lstStyle/>
          <a:p>
            <a:pPr marL="221852" lvl="1" algn="ctr">
              <a:lnSpc>
                <a:spcPct val="150000"/>
              </a:lnSpc>
              <a:buClr>
                <a:schemeClr val="accent5">
                  <a:lumMod val="75000"/>
                </a:schemeClr>
              </a:buClr>
            </a:pPr>
            <a:r>
              <a:rPr lang="fr-FR" sz="2800" b="1" dirty="0">
                <a:solidFill>
                  <a:srgbClr val="C00000"/>
                </a:solidFill>
                <a:latin typeface="Corbel" panose="020B0503020204020204" pitchFamily="34" charset="0"/>
              </a:rPr>
              <a:t>Taxe sur la valeur ajoutée / droits et taxes à l’importation </a:t>
            </a:r>
          </a:p>
          <a:p>
            <a:pPr marL="221852" lvl="1" algn="ctr">
              <a:lnSpc>
                <a:spcPct val="150000"/>
              </a:lnSpc>
              <a:buClr>
                <a:schemeClr val="accent5">
                  <a:lumMod val="75000"/>
                </a:schemeClr>
              </a:buClr>
            </a:pPr>
            <a:endParaRPr lang="fr-FR" sz="2800" b="1" dirty="0">
              <a:solidFill>
                <a:srgbClr val="C00000"/>
              </a:solidFill>
              <a:latin typeface="Corbel" panose="020B0503020204020204" pitchFamily="34" charset="0"/>
            </a:endParaRP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Les prestations financées dans le cadre de l’Accord du Compact sont exonérées de la taxe sur la valeur ajoutée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Pour pouvoir facturer en Hors-Taxes, la demande d’achat en exonération de la TVA </a:t>
            </a:r>
            <a:r>
              <a:rPr lang="fr-FR" sz="2800" dirty="0">
                <a:latin typeface="Corbel" panose="020B0503020204020204" pitchFamily="34" charset="0"/>
              </a:rPr>
              <a:t>/franchise douanière </a:t>
            </a:r>
            <a:r>
              <a:rPr lang="fr-MA" sz="2800" dirty="0">
                <a:latin typeface="Corbel" panose="020B0503020204020204" pitchFamily="34" charset="0"/>
              </a:rPr>
              <a:t>est déposée par l’Agence MCA-Morocco </a:t>
            </a:r>
            <a:r>
              <a:rPr lang="fr-FR" sz="2800" dirty="0">
                <a:latin typeface="Corbel" panose="020B0503020204020204" pitchFamily="34" charset="0"/>
              </a:rPr>
              <a:t>auprès de l’administration compétente</a:t>
            </a:r>
            <a:r>
              <a:rPr lang="fr-MA" sz="2800" dirty="0">
                <a:latin typeface="Corbel" panose="020B0503020204020204" pitchFamily="34" charset="0"/>
              </a:rPr>
              <a:t>.</a:t>
            </a:r>
            <a:endParaRPr lang="fr-FR" sz="2800" dirty="0">
              <a:latin typeface="Corbel" panose="020B0503020204020204" pitchFamily="34" charset="0"/>
            </a:endParaRPr>
          </a:p>
          <a:p>
            <a:pPr marL="507602" lvl="1" indent="-285750"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 TVA et DD</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 name="Rectangle 8">
            <a:extLst>
              <a:ext uri="{FF2B5EF4-FFF2-40B4-BE49-F238E27FC236}">
                <a16:creationId xmlns:a16="http://schemas.microsoft.com/office/drawing/2014/main" id="{74D2C774-D098-45B3-AC5F-F5D278A022AF}"/>
              </a:ext>
            </a:extLst>
          </p:cNvPr>
          <p:cNvSpPr/>
          <p:nvPr/>
        </p:nvSpPr>
        <p:spPr>
          <a:xfrm>
            <a:off x="1254900" y="1711304"/>
            <a:ext cx="10098373" cy="5842497"/>
          </a:xfrm>
          <a:prstGeom prst="rect">
            <a:avLst/>
          </a:prstGeom>
        </p:spPr>
        <p:txBody>
          <a:bodyPr wrap="square">
            <a:spAutoFit/>
          </a:bodyPr>
          <a:lstStyle/>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La demande d’exonération de la TVA/franchise douanière se fait sur la base des factures pro-forma fournies par le fournisseur à l’Agence MCA-Morocco, après la signature du contrat.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Une attestation d’achat en exonération de la TVA/ franchise douanière est fournie par l’administration compétente.</a:t>
            </a:r>
          </a:p>
          <a:p>
            <a:pPr marL="507602" lvl="1" indent="-285750" algn="just">
              <a:lnSpc>
                <a:spcPct val="150000"/>
              </a:lnSpc>
              <a:buClr>
                <a:schemeClr val="accent5">
                  <a:lumMod val="75000"/>
                </a:schemeClr>
              </a:buClr>
              <a:buFont typeface="Wingdings" panose="05000000000000000000" pitchFamily="2" charset="2"/>
              <a:buChar char="v"/>
            </a:pPr>
            <a:r>
              <a:rPr lang="fr-FR" sz="2800" dirty="0">
                <a:solidFill>
                  <a:srgbClr val="FF0000"/>
                </a:solidFill>
                <a:latin typeface="Corbel" panose="020B0503020204020204" pitchFamily="34" charset="0"/>
              </a:rPr>
              <a:t>L’exonération de TVA est également possible pour la sous-traitance.</a:t>
            </a:r>
          </a:p>
          <a:p>
            <a:pPr marL="221852" lvl="1" algn="just">
              <a:lnSpc>
                <a:spcPct val="150000"/>
              </a:lnSpc>
              <a:buClr>
                <a:schemeClr val="accent5">
                  <a:lumMod val="75000"/>
                </a:schemeClr>
              </a:buClr>
            </a:pPr>
            <a:endParaRPr lang="fr-FR" sz="2800" dirty="0">
              <a:latin typeface="Corbel" panose="020B0503020204020204" pitchFamily="34" charset="0"/>
            </a:endParaRPr>
          </a:p>
          <a:p>
            <a:pPr marL="221852" lvl="1" algn="just">
              <a:lnSpc>
                <a:spcPct val="150000"/>
              </a:lnSpc>
              <a:buClr>
                <a:schemeClr val="accent5">
                  <a:lumMod val="75000"/>
                </a:schemeClr>
              </a:buClr>
            </a:pPr>
            <a:endParaRPr lang="fr-FR" sz="2800" dirty="0">
              <a:latin typeface="Corbel" panose="020B0503020204020204" pitchFamily="34" charset="0"/>
            </a:endParaRPr>
          </a:p>
        </p:txBody>
      </p:sp>
    </p:spTree>
    <p:extLst>
      <p:ext uri="{BB962C8B-B14F-4D97-AF65-F5344CB8AC3E}">
        <p14:creationId xmlns:p14="http://schemas.microsoft.com/office/powerpoint/2010/main" val="3926704396"/>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a:t>
            </a:r>
            <a:r>
              <a:rPr lang="fr-FR" sz="2902" b="1" dirty="0">
                <a:solidFill>
                  <a:srgbClr val="FF0000"/>
                </a:solidFill>
              </a:rPr>
              <a:t>du crédit TVA en présence de chiffre d’affaires exonéré</a:t>
            </a:r>
            <a:endParaRPr lang="fr-FR" sz="2902" b="1" dirty="0">
              <a:solidFill>
                <a:srgbClr val="FFC000"/>
              </a:solidFill>
            </a:endParaRPr>
          </a:p>
        </p:txBody>
      </p:sp>
      <p:grpSp>
        <p:nvGrpSpPr>
          <p:cNvPr id="4" name="Groupe 3"/>
          <p:cNvGrpSpPr/>
          <p:nvPr/>
        </p:nvGrpSpPr>
        <p:grpSpPr>
          <a:xfrm>
            <a:off x="917962" y="1085850"/>
            <a:ext cx="10356077" cy="5326231"/>
            <a:chOff x="1235869" y="192988"/>
            <a:chExt cx="11420452" cy="6365397"/>
          </a:xfrm>
        </p:grpSpPr>
        <p:sp>
          <p:nvSpPr>
            <p:cNvPr id="3" name="Rectangle 2"/>
            <p:cNvSpPr/>
            <p:nvPr/>
          </p:nvSpPr>
          <p:spPr>
            <a:xfrm>
              <a:off x="1235869" y="192988"/>
              <a:ext cx="11044227" cy="5437523"/>
            </a:xfrm>
            <a:prstGeom prst="rect">
              <a:avLst/>
            </a:prstGeom>
          </p:spPr>
          <p:txBody>
            <a:bodyPr wrap="square">
              <a:spAutoFit/>
            </a:bodyPr>
            <a:lstStyle/>
            <a:p>
              <a:pPr marL="221852" lvl="1" algn="just">
                <a:lnSpc>
                  <a:spcPct val="150000"/>
                </a:lnSpc>
              </a:pPr>
              <a:r>
                <a:rPr lang="fr-FR" sz="2800" dirty="0">
                  <a:latin typeface="Corbel" panose="020B0503020204020204" pitchFamily="34" charset="0"/>
                </a:rPr>
                <a:t>En application de l’article 103 du Code Général des  Impôts : les prestataires non-résidents ayant désigné un représentant fiscal au Maroc</a:t>
              </a:r>
              <a:r>
                <a:rPr lang="fr-FR" sz="2800" dirty="0">
                  <a:solidFill>
                    <a:srgbClr val="FF0000"/>
                  </a:solidFill>
                  <a:latin typeface="Corbel" panose="020B0503020204020204" pitchFamily="34" charset="0"/>
                </a:rPr>
                <a:t>, ou prestataires établis au Maroc</a:t>
              </a:r>
              <a:r>
                <a:rPr lang="fr-FR" sz="2800" dirty="0">
                  <a:latin typeface="Corbel" panose="020B0503020204020204" pitchFamily="34" charset="0"/>
                </a:rPr>
                <a:t>,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p>
          </p:txBody>
        </p:sp>
        <p:sp>
          <p:nvSpPr>
            <p:cNvPr id="6" name="Rectangle 5"/>
            <p:cNvSpPr/>
            <p:nvPr/>
          </p:nvSpPr>
          <p:spPr>
            <a:xfrm>
              <a:off x="1235869" y="192988"/>
              <a:ext cx="11420452" cy="63653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10857434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IS </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7" name="Rectangle 6">
            <a:extLst>
              <a:ext uri="{FF2B5EF4-FFF2-40B4-BE49-F238E27FC236}">
                <a16:creationId xmlns:a16="http://schemas.microsoft.com/office/drawing/2014/main" id="{E168EE42-412E-4BC7-BE09-8F2EAB2A5467}"/>
              </a:ext>
            </a:extLst>
          </p:cNvPr>
          <p:cNvSpPr/>
          <p:nvPr/>
        </p:nvSpPr>
        <p:spPr>
          <a:xfrm>
            <a:off x="1165612" y="1211782"/>
            <a:ext cx="10264389" cy="4980722"/>
          </a:xfrm>
          <a:prstGeom prst="rect">
            <a:avLst/>
          </a:prstGeom>
        </p:spPr>
        <p:txBody>
          <a:bodyPr wrap="square">
            <a:spAutoFit/>
          </a:bodyPr>
          <a:lstStyle/>
          <a:p>
            <a:pPr algn="ctr"/>
            <a:r>
              <a:rPr lang="fr-FR" sz="2800" b="1" dirty="0">
                <a:solidFill>
                  <a:srgbClr val="C00000"/>
                </a:solidFill>
                <a:latin typeface="Corbel" panose="020B0503020204020204" pitchFamily="34" charset="0"/>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Tree>
    <p:extLst>
      <p:ext uri="{BB962C8B-B14F-4D97-AF65-F5344CB8AC3E}">
        <p14:creationId xmlns:p14="http://schemas.microsoft.com/office/powerpoint/2010/main" val="3726803226"/>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ssocié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5072" y="5351172"/>
            <a:ext cx="1353387" cy="103128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p:nvGrpSpPr>
        <p:grpSpPr>
          <a:xfrm>
            <a:off x="1730507" y="904596"/>
            <a:ext cx="8672930" cy="5886481"/>
            <a:chOff x="120894" y="930766"/>
            <a:chExt cx="8878669" cy="6640994"/>
          </a:xfrm>
        </p:grpSpPr>
        <p:grpSp>
          <p:nvGrpSpPr>
            <p:cNvPr id="5" name="Groupe 4"/>
            <p:cNvGrpSpPr/>
            <p:nvPr/>
          </p:nvGrpSpPr>
          <p:grpSpPr>
            <a:xfrm>
              <a:off x="120894" y="930766"/>
              <a:ext cx="8878669" cy="4298434"/>
              <a:chOff x="120894" y="1052737"/>
              <a:chExt cx="8878669" cy="4814074"/>
            </a:xfrm>
          </p:grpSpPr>
          <p:pic>
            <p:nvPicPr>
              <p:cNvPr id="42" name="Picture 3"/>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510529" y="1052737"/>
                <a:ext cx="4094977" cy="4814074"/>
              </a:xfrm>
              <a:prstGeom prst="rect">
                <a:avLst/>
              </a:prstGeom>
              <a:effectLst/>
            </p:spPr>
          </p:pic>
          <p:pic>
            <p:nvPicPr>
              <p:cNvPr id="54"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4681" y="1066434"/>
                <a:ext cx="4074882" cy="4790450"/>
              </a:xfrm>
              <a:prstGeom prst="rect">
                <a:avLst/>
              </a:prstGeom>
            </p:spPr>
          </p:pic>
          <p:pic>
            <p:nvPicPr>
              <p:cNvPr id="52"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894" y="1066408"/>
                <a:ext cx="4074882" cy="4790450"/>
              </a:xfrm>
              <a:prstGeom prst="rect">
                <a:avLst/>
              </a:prstGeom>
            </p:spPr>
          </p:pic>
        </p:grpSp>
        <p:pic>
          <p:nvPicPr>
            <p:cNvPr id="58" name="Picture 8"/>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518773" y="3496561"/>
              <a:ext cx="4075199" cy="4075200"/>
            </a:xfrm>
            <a:prstGeom prst="rect">
              <a:avLst/>
            </a:prstGeom>
            <a:effectLst/>
          </p:spPr>
        </p:pic>
      </p:grpSp>
      <p:sp>
        <p:nvSpPr>
          <p:cNvPr id="59" name="ZoneTexte 58"/>
          <p:cNvSpPr txBox="1"/>
          <p:nvPr/>
        </p:nvSpPr>
        <p:spPr>
          <a:xfrm>
            <a:off x="2073647" y="2570632"/>
            <a:ext cx="3320265" cy="707886"/>
          </a:xfrm>
          <a:prstGeom prst="rect">
            <a:avLst/>
          </a:prstGeom>
          <a:noFill/>
        </p:spPr>
        <p:txBody>
          <a:bodyPr wrap="square" rtlCol="0">
            <a:spAutoFit/>
          </a:bodyPr>
          <a:lstStyle/>
          <a:p>
            <a:pPr algn="ctr"/>
            <a:r>
              <a:rPr lang="fr-FR" sz="2000" b="1" dirty="0">
                <a:solidFill>
                  <a:srgbClr val="C00000"/>
                </a:solidFill>
                <a:latin typeface="Agency FB" pitchFamily="34" charset="0"/>
              </a:rPr>
              <a:t>Millenium Challenge Corporation</a:t>
            </a:r>
          </a:p>
          <a:p>
            <a:pPr algn="ctr"/>
            <a:r>
              <a:rPr lang="fr-FR" sz="2000" b="1" dirty="0">
                <a:solidFill>
                  <a:srgbClr val="C00000"/>
                </a:solidFill>
                <a:latin typeface="Agency FB" pitchFamily="34" charset="0"/>
              </a:rPr>
              <a:t>(MCC)</a:t>
            </a:r>
          </a:p>
        </p:txBody>
      </p:sp>
      <p:sp>
        <p:nvSpPr>
          <p:cNvPr id="60" name="ZoneTexte 59"/>
          <p:cNvSpPr txBox="1"/>
          <p:nvPr/>
        </p:nvSpPr>
        <p:spPr>
          <a:xfrm>
            <a:off x="6766119" y="2569141"/>
            <a:ext cx="3320265" cy="707886"/>
          </a:xfrm>
          <a:prstGeom prst="rect">
            <a:avLst/>
          </a:prstGeom>
          <a:noFill/>
        </p:spPr>
        <p:txBody>
          <a:bodyPr wrap="square" rtlCol="0">
            <a:spAutoFit/>
          </a:bodyPr>
          <a:lstStyle/>
          <a:p>
            <a:pPr algn="ctr"/>
            <a:r>
              <a:rPr lang="fr-FR" sz="2000" b="1" dirty="0">
                <a:solidFill>
                  <a:srgbClr val="C00000"/>
                </a:solidFill>
                <a:latin typeface="Agency FB" pitchFamily="34" charset="0"/>
              </a:rPr>
              <a:t>Gouvernement Marocain</a:t>
            </a:r>
          </a:p>
          <a:p>
            <a:pPr algn="ctr"/>
            <a:r>
              <a:rPr lang="fr-FR" sz="2000" b="1" dirty="0">
                <a:solidFill>
                  <a:srgbClr val="C00000"/>
                </a:solidFill>
                <a:latin typeface="Agency FB" pitchFamily="34" charset="0"/>
              </a:rPr>
              <a:t>(GM)</a:t>
            </a:r>
          </a:p>
        </p:txBody>
      </p:sp>
      <p:sp>
        <p:nvSpPr>
          <p:cNvPr id="61" name="ZoneTexte 60"/>
          <p:cNvSpPr txBox="1"/>
          <p:nvPr/>
        </p:nvSpPr>
        <p:spPr>
          <a:xfrm>
            <a:off x="5795350" y="1196753"/>
            <a:ext cx="545534" cy="2598147"/>
          </a:xfrm>
          <a:prstGeom prst="rect">
            <a:avLst/>
          </a:prstGeom>
          <a:noFill/>
        </p:spPr>
        <p:txBody>
          <a:bodyPr vert="wordArtVert" wrap="none" rtlCol="0">
            <a:spAutoFit/>
          </a:bodyPr>
          <a:lstStyle/>
          <a:p>
            <a:r>
              <a:rPr lang="fr-FR" sz="2000" b="1" dirty="0">
                <a:solidFill>
                  <a:srgbClr val="69F907"/>
                </a:solidFill>
                <a:latin typeface="Castellar" pitchFamily="18" charset="0"/>
              </a:rPr>
              <a:t>Compact</a:t>
            </a:r>
          </a:p>
        </p:txBody>
      </p:sp>
      <p:sp>
        <p:nvSpPr>
          <p:cNvPr id="62" name="Rectangle 61"/>
          <p:cNvSpPr/>
          <p:nvPr/>
        </p:nvSpPr>
        <p:spPr>
          <a:xfrm>
            <a:off x="5875253" y="4002231"/>
            <a:ext cx="383438" cy="400110"/>
          </a:xfrm>
          <a:prstGeom prst="rect">
            <a:avLst/>
          </a:prstGeom>
        </p:spPr>
        <p:txBody>
          <a:bodyPr wrap="none">
            <a:spAutoFit/>
          </a:bodyPr>
          <a:lstStyle/>
          <a:p>
            <a:r>
              <a:rPr lang="fr-FR" sz="2000" b="1" dirty="0">
                <a:solidFill>
                  <a:srgbClr val="69F907"/>
                </a:solidFill>
                <a:latin typeface="Castellar" pitchFamily="18" charset="0"/>
              </a:rPr>
              <a:t>II</a:t>
            </a:r>
          </a:p>
        </p:txBody>
      </p:sp>
      <p:sp>
        <p:nvSpPr>
          <p:cNvPr id="63" name="ZoneTexte 62"/>
          <p:cNvSpPr txBox="1"/>
          <p:nvPr/>
        </p:nvSpPr>
        <p:spPr>
          <a:xfrm>
            <a:off x="4327591" y="4740528"/>
            <a:ext cx="3536818" cy="707886"/>
          </a:xfrm>
          <a:prstGeom prst="rect">
            <a:avLst/>
          </a:prstGeom>
          <a:noFill/>
        </p:spPr>
        <p:txBody>
          <a:bodyPr wrap="square" rtlCol="0">
            <a:spAutoFit/>
          </a:bodyPr>
          <a:lstStyle/>
          <a:p>
            <a:pPr algn="ctr"/>
            <a:r>
              <a:rPr lang="fr-FR" sz="2000" b="1" dirty="0">
                <a:solidFill>
                  <a:schemeClr val="accent6">
                    <a:lumMod val="75000"/>
                  </a:schemeClr>
                </a:solidFill>
                <a:latin typeface="Agency FB" pitchFamily="34" charset="0"/>
              </a:rPr>
              <a:t>Millenium Challenge Account </a:t>
            </a:r>
            <a:r>
              <a:rPr lang="en-US" sz="2000" b="1" dirty="0">
                <a:solidFill>
                  <a:schemeClr val="accent6">
                    <a:lumMod val="75000"/>
                  </a:schemeClr>
                </a:solidFill>
                <a:latin typeface="Agency FB" pitchFamily="34" charset="0"/>
              </a:rPr>
              <a:t>Morocco</a:t>
            </a:r>
          </a:p>
          <a:p>
            <a:pPr algn="ctr"/>
            <a:r>
              <a:rPr lang="fr-FR" sz="2000" b="1" dirty="0">
                <a:solidFill>
                  <a:schemeClr val="accent6">
                    <a:lumMod val="75000"/>
                  </a:schemeClr>
                </a:solidFill>
                <a:latin typeface="Agency FB" pitchFamily="34" charset="0"/>
              </a:rPr>
              <a:t>(</a:t>
            </a:r>
            <a:r>
              <a:rPr lang="en-US" sz="2000" b="1" dirty="0">
                <a:solidFill>
                  <a:schemeClr val="accent6">
                    <a:lumMod val="75000"/>
                  </a:schemeClr>
                </a:solidFill>
                <a:latin typeface="Agency FB" pitchFamily="34" charset="0"/>
              </a:rPr>
              <a:t>MCA-Morocco</a:t>
            </a:r>
            <a:r>
              <a:rPr lang="fr-FR" sz="2000" b="1" dirty="0">
                <a:solidFill>
                  <a:schemeClr val="accent6">
                    <a:lumMod val="75000"/>
                  </a:schemeClr>
                </a:solidFill>
                <a:latin typeface="Agency FB" pitchFamily="34" charset="0"/>
              </a:rPr>
              <a:t>)</a:t>
            </a:r>
          </a:p>
        </p:txBody>
      </p:sp>
      <p:sp>
        <p:nvSpPr>
          <p:cNvPr id="7" name="ZoneTexte 6"/>
          <p:cNvSpPr txBox="1"/>
          <p:nvPr/>
        </p:nvSpPr>
        <p:spPr>
          <a:xfrm>
            <a:off x="6607438" y="5858136"/>
            <a:ext cx="636713" cy="261610"/>
          </a:xfrm>
          <a:prstGeom prst="rect">
            <a:avLst/>
          </a:prstGeom>
          <a:noFill/>
        </p:spPr>
        <p:txBody>
          <a:bodyPr wrap="none" rtlCol="0">
            <a:spAutoFit/>
          </a:bodyPr>
          <a:lstStyle/>
          <a:p>
            <a:r>
              <a:rPr lang="fr-FR" sz="1100" b="1" dirty="0">
                <a:solidFill>
                  <a:srgbClr val="7030A0"/>
                </a:solidFill>
              </a:rPr>
              <a:t>Gestion</a:t>
            </a:r>
          </a:p>
        </p:txBody>
      </p:sp>
      <p:sp>
        <p:nvSpPr>
          <p:cNvPr id="64" name="ZoneTexte 63"/>
          <p:cNvSpPr txBox="1"/>
          <p:nvPr/>
        </p:nvSpPr>
        <p:spPr>
          <a:xfrm>
            <a:off x="2543536" y="3717032"/>
            <a:ext cx="944489" cy="261610"/>
          </a:xfrm>
          <a:prstGeom prst="rect">
            <a:avLst/>
          </a:prstGeom>
          <a:noFill/>
        </p:spPr>
        <p:txBody>
          <a:bodyPr wrap="none" rtlCol="0">
            <a:spAutoFit/>
          </a:bodyPr>
          <a:lstStyle/>
          <a:p>
            <a:r>
              <a:rPr lang="fr-FR" sz="1100" b="1" dirty="0">
                <a:solidFill>
                  <a:srgbClr val="7030A0"/>
                </a:solidFill>
              </a:rPr>
              <a:t>Financement</a:t>
            </a:r>
          </a:p>
        </p:txBody>
      </p:sp>
      <p:sp>
        <p:nvSpPr>
          <p:cNvPr id="65" name="ZoneTexte 64"/>
          <p:cNvSpPr txBox="1"/>
          <p:nvPr/>
        </p:nvSpPr>
        <p:spPr>
          <a:xfrm>
            <a:off x="8593126" y="3760574"/>
            <a:ext cx="1088760" cy="261610"/>
          </a:xfrm>
          <a:prstGeom prst="rect">
            <a:avLst/>
          </a:prstGeom>
          <a:noFill/>
        </p:spPr>
        <p:txBody>
          <a:bodyPr wrap="none" rtlCol="0">
            <a:spAutoFit/>
          </a:bodyPr>
          <a:lstStyle/>
          <a:p>
            <a:r>
              <a:rPr lang="fr-FR" sz="1100" b="1" dirty="0">
                <a:solidFill>
                  <a:srgbClr val="7030A0"/>
                </a:solidFill>
              </a:rPr>
              <a:t>Mise en œuvre</a:t>
            </a:r>
          </a:p>
        </p:txBody>
      </p:sp>
      <p:sp>
        <p:nvSpPr>
          <p:cNvPr id="8" name="Nuage 7"/>
          <p:cNvSpPr/>
          <p:nvPr/>
        </p:nvSpPr>
        <p:spPr>
          <a:xfrm>
            <a:off x="2367779" y="4786238"/>
            <a:ext cx="1296000" cy="468000"/>
          </a:xfrm>
          <a:prstGeom prst="cloud">
            <a:avLst/>
          </a:prstGeom>
          <a:noFill/>
          <a:ln w="9525">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rgbClr val="FF0000"/>
                </a:solidFill>
              </a:rPr>
              <a:t>Août 2016</a:t>
            </a:r>
          </a:p>
        </p:txBody>
      </p:sp>
      <p:cxnSp>
        <p:nvCxnSpPr>
          <p:cNvPr id="10" name="Connecteur droit 9"/>
          <p:cNvCxnSpPr>
            <a:stCxn id="8" idx="0"/>
            <a:endCxn id="58" idx="2"/>
          </p:cNvCxnSpPr>
          <p:nvPr/>
        </p:nvCxnSpPr>
        <p:spPr>
          <a:xfrm flipV="1">
            <a:off x="3662699" y="4984980"/>
            <a:ext cx="410123" cy="35258"/>
          </a:xfrm>
          <a:prstGeom prst="line">
            <a:avLst/>
          </a:prstGeom>
          <a:noFill/>
          <a:ln w="9525">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cxnSp>
      <p:sp>
        <p:nvSpPr>
          <p:cNvPr id="26" name="Rectangle 25"/>
          <p:cNvSpPr/>
          <p:nvPr/>
        </p:nvSpPr>
        <p:spPr>
          <a:xfrm>
            <a:off x="469"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000" b="1" dirty="0"/>
              <a:t>Contexte :</a:t>
            </a:r>
          </a:p>
          <a:p>
            <a:pPr algn="ctr"/>
            <a:r>
              <a:rPr lang="fr-FR" sz="2000" b="1" dirty="0">
                <a:solidFill>
                  <a:srgbClr val="FFC000"/>
                </a:solidFill>
              </a:rPr>
              <a:t>Rappel sur le Compact II</a:t>
            </a:r>
          </a:p>
        </p:txBody>
      </p:sp>
    </p:spTree>
    <p:extLst>
      <p:ext uri="{BB962C8B-B14F-4D97-AF65-F5344CB8AC3E}">
        <p14:creationId xmlns:p14="http://schemas.microsoft.com/office/powerpoint/2010/main" val="2686986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40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1165612" y="962025"/>
            <a:ext cx="10356077" cy="5645494"/>
            <a:chOff x="1235869" y="1421287"/>
            <a:chExt cx="11420452" cy="5226476"/>
          </a:xfrm>
        </p:grpSpPr>
        <p:sp>
          <p:nvSpPr>
            <p:cNvPr id="3" name="Rectangle 2"/>
            <p:cNvSpPr/>
            <p:nvPr/>
          </p:nvSpPr>
          <p:spPr>
            <a:xfrm>
              <a:off x="1315973" y="1759023"/>
              <a:ext cx="11340348" cy="4810498"/>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3567" lvl="1" indent="-34290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235869" y="1421287"/>
              <a:ext cx="11420452" cy="522647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187164808"/>
      </p:ext>
    </p:extLst>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606074" y="1787247"/>
            <a:ext cx="10650517" cy="584775"/>
          </a:xfrm>
          <a:prstGeom prst="rect">
            <a:avLst/>
          </a:prstGeom>
          <a:noFill/>
        </p:spPr>
        <p:txBody>
          <a:bodyPr wrap="square" rtlCol="0">
            <a:spAutoFit/>
          </a:bodyPr>
          <a:lstStyle/>
          <a:p>
            <a:pPr algn="ctr"/>
            <a:r>
              <a:rPr lang="fr-FR" sz="1600" b="1" dirty="0">
                <a:solidFill>
                  <a:srgbClr val="002060"/>
                </a:solidFill>
              </a:rPr>
              <a:t>   </a:t>
            </a:r>
          </a:p>
          <a:p>
            <a:pPr algn="ctr"/>
            <a:r>
              <a:rPr lang="fr-FR" sz="1600" b="1" dirty="0">
                <a:solidFill>
                  <a:srgbClr val="002060"/>
                </a:solidFill>
              </a:rPr>
              <a:t>			</a:t>
            </a:r>
          </a:p>
        </p:txBody>
      </p:sp>
      <p:sp>
        <p:nvSpPr>
          <p:cNvPr id="9" name="Rectangle 8"/>
          <p:cNvSpPr/>
          <p:nvPr/>
        </p:nvSpPr>
        <p:spPr>
          <a:xfrm>
            <a:off x="3492400" y="4432331"/>
            <a:ext cx="5207200" cy="657103"/>
          </a:xfrm>
          <a:prstGeom prst="rect">
            <a:avLst/>
          </a:prstGeom>
        </p:spPr>
        <p:txBody>
          <a:bodyPr wrap="square">
            <a:spAutoFit/>
          </a:bodyPr>
          <a:lstStyle/>
          <a:p>
            <a:pPr algn="ctr"/>
            <a:endParaRPr lang="fr-FR" sz="1200" b="1" dirty="0">
              <a:solidFill>
                <a:srgbClr val="002060"/>
              </a:solidFill>
            </a:endParaRPr>
          </a:p>
          <a:p>
            <a:pPr algn="ctr"/>
            <a:endParaRPr lang="fr-FR" sz="1200" b="1" dirty="0">
              <a:solidFill>
                <a:srgbClr val="002060"/>
              </a:solidFill>
            </a:endParaRP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endParaRPr lang="fr-FR" sz="1632" dirty="0">
              <a:solidFill>
                <a:srgbClr val="C00000"/>
              </a:solidFill>
              <a:latin typeface="Calibri" panose="020F0502020204030204" pitchFamily="34" charset="0"/>
              <a:cs typeface="Times New Roman" panose="02020603050405020304" pitchFamily="18" charset="0"/>
            </a:endParaRPr>
          </a:p>
        </p:txBody>
      </p:sp>
      <p:grpSp>
        <p:nvGrpSpPr>
          <p:cNvPr id="12" name="Groupe 11"/>
          <p:cNvGrpSpPr/>
          <p:nvPr/>
        </p:nvGrpSpPr>
        <p:grpSpPr>
          <a:xfrm>
            <a:off x="2654595" y="3014682"/>
            <a:ext cx="7319532" cy="1441672"/>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475130" y="1340768"/>
          <a:ext cx="4972800" cy="3073752"/>
        </p:xfrm>
        <a:graphic>
          <a:graphicData uri="http://schemas.openxmlformats.org/drawingml/2006/table">
            <a:tbl>
              <a:tblPr firstRow="1" bandRow="1">
                <a:tableStyleId>{5C22544A-7EE6-4342-B048-85BDC9FD1C3A}</a:tableStyleId>
              </a:tblPr>
              <a:tblGrid>
                <a:gridCol w="2864969">
                  <a:extLst>
                    <a:ext uri="{9D8B030D-6E8A-4147-A177-3AD203B41FA5}">
                      <a16:colId xmlns:a16="http://schemas.microsoft.com/office/drawing/2014/main" val="20000"/>
                    </a:ext>
                  </a:extLst>
                </a:gridCol>
                <a:gridCol w="2107831">
                  <a:extLst>
                    <a:ext uri="{9D8B030D-6E8A-4147-A177-3AD203B41FA5}">
                      <a16:colId xmlns:a16="http://schemas.microsoft.com/office/drawing/2014/main" val="20001"/>
                    </a:ext>
                  </a:extLst>
                </a:gridCol>
              </a:tblGrid>
              <a:tr h="370840">
                <a:tc>
                  <a:txBody>
                    <a:bodyPr/>
                    <a:lstStyle/>
                    <a:p>
                      <a:pPr algn="r"/>
                      <a:r>
                        <a:rPr lang="fr-FR" sz="1500" u="sng" dirty="0">
                          <a:solidFill>
                            <a:srgbClr val="002060"/>
                          </a:solidFill>
                        </a:rPr>
                        <a:t>Type de financement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rgbClr val="002060"/>
                          </a:solidFill>
                        </a:rPr>
                        <a:t>Don</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28575" cap="flat" cmpd="sng" algn="ctr">
                      <a:solidFill>
                        <a:srgbClr val="00206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pPr algn="r"/>
                      <a:r>
                        <a:rPr lang="fr-FR" sz="1500" b="1" u="sng" dirty="0">
                          <a:solidFill>
                            <a:srgbClr val="002060"/>
                          </a:solidFill>
                        </a:rPr>
                        <a:t>Durée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500" dirty="0">
                          <a:solidFill>
                            <a:srgbClr val="002060"/>
                          </a:solidFill>
                        </a:rPr>
                        <a:t>5 ans</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70840">
                <a:tc gridSpan="2">
                  <a:txBody>
                    <a:bodyPr/>
                    <a:lstStyle/>
                    <a:p>
                      <a:pPr algn="l"/>
                      <a:r>
                        <a:rPr lang="fr-FR" sz="1500" b="1" u="sng" dirty="0">
                          <a:solidFill>
                            <a:srgbClr val="002060"/>
                          </a:solidFill>
                        </a:rPr>
                        <a:t>Date de signature du Compact II:</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11832">
                <a:tc>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novembre 2015</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6516532"/>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1" u="sng" dirty="0">
                          <a:solidFill>
                            <a:srgbClr val="002060"/>
                          </a:solidFill>
                        </a:rPr>
                        <a:t>Date d’entrée en vigueur :</a:t>
                      </a:r>
                    </a:p>
                  </a:txBody>
                  <a:tcPr>
                    <a:lnL w="28575" cap="flat" cmpd="sng" algn="ctr">
                      <a:solidFill>
                        <a:srgbClr val="002060"/>
                      </a:solid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sz="15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0211327"/>
                  </a:ext>
                </a:extLst>
              </a:tr>
              <a:tr h="274320">
                <a:tc>
                  <a:txBody>
                    <a:bodyPr/>
                    <a:lstStyle/>
                    <a:p>
                      <a:pPr algn="r"/>
                      <a:endParaRPr lang="fr-FR" sz="1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rgbClr val="002060"/>
                          </a:solidFill>
                        </a:rPr>
                        <a:t>30 juin 2017</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4978706"/>
                  </a:ext>
                </a:extLst>
              </a:tr>
              <a:tr h="152400">
                <a:tc>
                  <a:txBody>
                    <a:bodyPr/>
                    <a:lstStyle/>
                    <a:p>
                      <a:pPr algn="r"/>
                      <a:endParaRPr lang="fr-FR" sz="500" b="1" u="sng" dirty="0">
                        <a:solidFill>
                          <a:srgbClr val="002060"/>
                        </a:solidFill>
                      </a:endParaRP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500" dirty="0">
                        <a:solidFill>
                          <a:srgbClr val="002060"/>
                        </a:solidFill>
                      </a:endParaRP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40">
                <a:tc>
                  <a:txBody>
                    <a:bodyPr/>
                    <a:lstStyle/>
                    <a:p>
                      <a:pPr algn="r"/>
                      <a:r>
                        <a:rPr lang="fr-FR" sz="1500" b="1" u="sng" dirty="0">
                          <a:solidFill>
                            <a:srgbClr val="002060"/>
                          </a:solidFill>
                        </a:rPr>
                        <a:t>Montant - MCC :</a:t>
                      </a:r>
                    </a:p>
                  </a:txBody>
                  <a:tcPr>
                    <a:lnL w="28575" cap="flat" cmpd="sng" algn="ctr">
                      <a:solidFill>
                        <a:srgbClr val="00206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500" dirty="0">
                          <a:solidFill>
                            <a:srgbClr val="002060"/>
                          </a:solidFill>
                        </a:rPr>
                        <a:t>450 M. USD</a:t>
                      </a:r>
                    </a:p>
                  </a:txBody>
                  <a:tcPr>
                    <a:lnL w="12700" cap="flat" cmpd="sng" algn="ctr">
                      <a:noFill/>
                      <a:prstDash val="solid"/>
                      <a:round/>
                      <a:headEnd type="none" w="med" len="med"/>
                      <a:tailEnd type="none" w="med" len="med"/>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840">
                <a:tc>
                  <a:txBody>
                    <a:bodyPr/>
                    <a:lstStyle/>
                    <a:p>
                      <a:pPr algn="r"/>
                      <a:r>
                        <a:rPr lang="fr-FR" sz="1500" b="1" u="sng" dirty="0">
                          <a:solidFill>
                            <a:srgbClr val="002060"/>
                          </a:solidFill>
                        </a:rPr>
                        <a:t>Montant - GM (au moins 15%) :</a:t>
                      </a:r>
                    </a:p>
                  </a:txBody>
                  <a:tcPr>
                    <a:lnL w="28575" cap="flat" cmpd="sng" algn="ctr">
                      <a:solidFill>
                        <a:srgbClr val="002060"/>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500" dirty="0">
                          <a:solidFill>
                            <a:srgbClr val="002060"/>
                          </a:solidFill>
                        </a:rPr>
                        <a:t>76,1 M.</a:t>
                      </a:r>
                      <a:r>
                        <a:rPr lang="fr-FR" sz="1500" baseline="0" dirty="0">
                          <a:solidFill>
                            <a:srgbClr val="002060"/>
                          </a:solidFill>
                        </a:rPr>
                        <a:t> </a:t>
                      </a:r>
                      <a:r>
                        <a:rPr lang="fr-FR" sz="1500" dirty="0">
                          <a:solidFill>
                            <a:srgbClr val="002060"/>
                          </a:solidFill>
                        </a:rPr>
                        <a:t>USD</a:t>
                      </a:r>
                    </a:p>
                  </a:txBody>
                  <a:tcPr>
                    <a:lnL w="12700" cmpd="sng">
                      <a:noFill/>
                    </a:lnL>
                    <a:lnR w="28575" cap="flat" cmpd="sng" algn="ctr">
                      <a:solidFill>
                        <a:srgbClr val="00206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 name="Rectangle 5"/>
          <p:cNvSpPr/>
          <p:nvPr/>
        </p:nvSpPr>
        <p:spPr>
          <a:xfrm>
            <a:off x="1673923" y="1009194"/>
            <a:ext cx="3031599" cy="338554"/>
          </a:xfrm>
          <a:prstGeom prst="rect">
            <a:avLst/>
          </a:prstGeom>
        </p:spPr>
        <p:txBody>
          <a:bodyPr wrap="none">
            <a:spAutoFit/>
          </a:bodyPr>
          <a:lstStyle/>
          <a:p>
            <a:r>
              <a:rPr lang="fr-FR" sz="1600" b="1" u="sng" kern="0" dirty="0">
                <a:solidFill>
                  <a:srgbClr val="002060"/>
                </a:solidFill>
                <a:latin typeface="Berlin Sans FB Demi" pitchFamily="34" charset="0"/>
                <a:cs typeface="Arial" panose="020B0604020202020204" pitchFamily="34" charset="0"/>
              </a:rPr>
              <a:t>Caractéristiques</a:t>
            </a:r>
            <a:r>
              <a:rPr lang="en-US" sz="1600" b="1" u="sng" kern="0" dirty="0">
                <a:solidFill>
                  <a:srgbClr val="002060"/>
                </a:solidFill>
                <a:latin typeface="Berlin Sans FB Demi" pitchFamily="34" charset="0"/>
                <a:cs typeface="Arial" panose="020B0604020202020204" pitchFamily="34" charset="0"/>
              </a:rPr>
              <a:t> du Compact </a:t>
            </a:r>
            <a:r>
              <a:rPr lang="en-US" sz="1600" b="1" u="sng" kern="0" dirty="0">
                <a:solidFill>
                  <a:srgbClr val="002060"/>
                </a:solidFill>
                <a:latin typeface="Bell MT" pitchFamily="18" charset="0"/>
                <a:cs typeface="Arial" panose="020B0604020202020204" pitchFamily="34" charset="0"/>
              </a:rPr>
              <a:t>II</a:t>
            </a:r>
            <a:endParaRPr lang="en-US" sz="1600" b="1" u="sng" dirty="0">
              <a:solidFill>
                <a:srgbClr val="002060"/>
              </a:solidFill>
              <a:latin typeface="Bell MT" pitchFamily="18" charset="0"/>
            </a:endParaRPr>
          </a:p>
        </p:txBody>
      </p:sp>
      <p:pic>
        <p:nvPicPr>
          <p:cNvPr id="2050" name="Picture 2" descr="Résultat de recherche d'images pour &quot;cooperatio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9341" y="1155778"/>
            <a:ext cx="1625151" cy="162515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eur droit 9"/>
          <p:cNvCxnSpPr/>
          <p:nvPr/>
        </p:nvCxnSpPr>
        <p:spPr>
          <a:xfrm>
            <a:off x="5500886" y="951138"/>
            <a:ext cx="0" cy="5373258"/>
          </a:xfrm>
          <a:prstGeom prst="line">
            <a:avLst/>
          </a:prstGeom>
          <a:ln w="19050">
            <a:solidFill>
              <a:srgbClr val="002060"/>
            </a:solidFill>
            <a:prstDash val="dashDot"/>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594784" y="2973055"/>
            <a:ext cx="3340979" cy="338554"/>
          </a:xfrm>
          <a:prstGeom prst="rect">
            <a:avLst/>
          </a:prstGeom>
        </p:spPr>
        <p:txBody>
          <a:bodyPr wrap="none">
            <a:spAutoFit/>
          </a:bodyPr>
          <a:lstStyle/>
          <a:p>
            <a:r>
              <a:rPr lang="fr-FR" sz="1600" b="1" u="sng" kern="0" dirty="0">
                <a:solidFill>
                  <a:srgbClr val="002060"/>
                </a:solidFill>
                <a:latin typeface="Berlin Sans FB Demi" pitchFamily="34" charset="0"/>
                <a:cs typeface="Arial" panose="020B0604020202020204" pitchFamily="34" charset="0"/>
              </a:rPr>
              <a:t>Projets structurants</a:t>
            </a:r>
            <a:r>
              <a:rPr lang="en-US" sz="1600" b="1" u="sng" kern="0" dirty="0">
                <a:solidFill>
                  <a:srgbClr val="002060"/>
                </a:solidFill>
                <a:latin typeface="Berlin Sans FB Demi" pitchFamily="34" charset="0"/>
                <a:cs typeface="Arial" panose="020B0604020202020204" pitchFamily="34" charset="0"/>
              </a:rPr>
              <a:t> du Compact </a:t>
            </a:r>
            <a:r>
              <a:rPr lang="en-US" sz="1600" b="1" u="sng" kern="0" dirty="0">
                <a:solidFill>
                  <a:srgbClr val="002060"/>
                </a:solidFill>
                <a:latin typeface="Bell MT" pitchFamily="18" charset="0"/>
                <a:cs typeface="Arial" panose="020B0604020202020204" pitchFamily="34" charset="0"/>
              </a:rPr>
              <a:t>II</a:t>
            </a:r>
          </a:p>
        </p:txBody>
      </p:sp>
      <p:cxnSp>
        <p:nvCxnSpPr>
          <p:cNvPr id="16" name="Connecteur en angle 15"/>
          <p:cNvCxnSpPr>
            <a:stCxn id="52" idx="1"/>
          </p:cNvCxnSpPr>
          <p:nvPr/>
        </p:nvCxnSpPr>
        <p:spPr>
          <a:xfrm rot="10800000" flipH="1" flipV="1">
            <a:off x="5775785" y="3578402"/>
            <a:ext cx="12700" cy="1372037"/>
          </a:xfrm>
          <a:prstGeom prst="bentConnector3">
            <a:avLst>
              <a:gd name="adj1" fmla="val -1800000"/>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55" name="Rectangle à coins arrondis 54"/>
          <p:cNvSpPr/>
          <p:nvPr/>
        </p:nvSpPr>
        <p:spPr>
          <a:xfrm>
            <a:off x="8387556" y="4001449"/>
            <a:ext cx="1512000" cy="52731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cxnSp>
        <p:nvCxnSpPr>
          <p:cNvPr id="60" name="Connecteur en angle 59"/>
          <p:cNvCxnSpPr>
            <a:stCxn id="53" idx="3"/>
          </p:cNvCxnSpPr>
          <p:nvPr/>
        </p:nvCxnSpPr>
        <p:spPr>
          <a:xfrm flipV="1">
            <a:off x="7752016" y="3761027"/>
            <a:ext cx="216192" cy="50280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en angle 41"/>
          <p:cNvCxnSpPr>
            <a:stCxn id="55" idx="3"/>
          </p:cNvCxnSpPr>
          <p:nvPr/>
        </p:nvCxnSpPr>
        <p:spPr>
          <a:xfrm flipV="1">
            <a:off x="9899556" y="3761027"/>
            <a:ext cx="228892" cy="504080"/>
          </a:xfrm>
          <a:prstGeom prst="bentConnector2">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8362156" y="3762618"/>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2</a:t>
            </a:r>
            <a:endParaRPr lang="fr-FR" sz="1200" b="1" dirty="0">
              <a:solidFill>
                <a:srgbClr val="C00000"/>
              </a:solidFill>
              <a:ea typeface="Arial" pitchFamily="34" charset="0"/>
              <a:cs typeface="Times New Roman" pitchFamily="18" charset="0"/>
            </a:endParaRPr>
          </a:p>
        </p:txBody>
      </p:sp>
      <p:grpSp>
        <p:nvGrpSpPr>
          <p:cNvPr id="51" name="Groupe 50"/>
          <p:cNvGrpSpPr/>
          <p:nvPr/>
        </p:nvGrpSpPr>
        <p:grpSpPr>
          <a:xfrm>
            <a:off x="5775786" y="3380402"/>
            <a:ext cx="4856719" cy="396000"/>
            <a:chOff x="4082458" y="1416541"/>
            <a:chExt cx="4856719" cy="396000"/>
          </a:xfrm>
        </p:grpSpPr>
        <p:sp>
          <p:nvSpPr>
            <p:cNvPr id="52" name="Rectangle à coins arrondis 51"/>
            <p:cNvSpPr/>
            <p:nvPr/>
          </p:nvSpPr>
          <p:spPr>
            <a:xfrm>
              <a:off x="4082458" y="1416541"/>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00" b="1" dirty="0"/>
            </a:p>
          </p:txBody>
        </p:sp>
        <p:sp>
          <p:nvSpPr>
            <p:cNvPr id="54" name="Rectangle 53"/>
            <p:cNvSpPr/>
            <p:nvPr/>
          </p:nvSpPr>
          <p:spPr>
            <a:xfrm>
              <a:off x="4145747" y="1444389"/>
              <a:ext cx="907107" cy="323165"/>
            </a:xfrm>
            <a:prstGeom prst="rect">
              <a:avLst/>
            </a:prstGeom>
          </p:spPr>
          <p:txBody>
            <a:bodyPr wrap="none">
              <a:spAutoFit/>
            </a:bodyPr>
            <a:lstStyle/>
            <a:p>
              <a:pPr algn="ctr"/>
              <a:r>
                <a:rPr lang="fr-FR" sz="1500" b="1" dirty="0">
                  <a:solidFill>
                    <a:schemeClr val="bg1"/>
                  </a:solidFill>
                </a:rPr>
                <a:t>Projet 1 :</a:t>
              </a:r>
            </a:p>
          </p:txBody>
        </p:sp>
        <p:sp>
          <p:nvSpPr>
            <p:cNvPr id="56" name="Rectangle à coins arrondis 55"/>
            <p:cNvSpPr/>
            <p:nvPr/>
          </p:nvSpPr>
          <p:spPr>
            <a:xfrm>
              <a:off x="5159177" y="1416541"/>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58" name="Rectangle 57"/>
            <p:cNvSpPr/>
            <p:nvPr/>
          </p:nvSpPr>
          <p:spPr>
            <a:xfrm>
              <a:off x="5204596" y="1444389"/>
              <a:ext cx="3664272" cy="323165"/>
            </a:xfrm>
            <a:prstGeom prst="rect">
              <a:avLst/>
            </a:prstGeom>
          </p:spPr>
          <p:txBody>
            <a:bodyPr wrap="none">
              <a:spAutoFit/>
            </a:bodyPr>
            <a:lstStyle/>
            <a:p>
              <a:pPr algn="ctr"/>
              <a:r>
                <a:rPr lang="fr-FR" sz="1500" b="1" dirty="0">
                  <a:solidFill>
                    <a:srgbClr val="002060"/>
                  </a:solidFill>
                </a:rPr>
                <a:t>Éducation et formation pour l’employabilité</a:t>
              </a:r>
            </a:p>
          </p:txBody>
        </p:sp>
      </p:grpSp>
      <p:grpSp>
        <p:nvGrpSpPr>
          <p:cNvPr id="45" name="Groupe 44"/>
          <p:cNvGrpSpPr/>
          <p:nvPr/>
        </p:nvGrpSpPr>
        <p:grpSpPr>
          <a:xfrm>
            <a:off x="6201916" y="3761027"/>
            <a:ext cx="1550100" cy="767738"/>
            <a:chOff x="4677916" y="1797166"/>
            <a:chExt cx="1550100" cy="767738"/>
          </a:xfrm>
        </p:grpSpPr>
        <p:sp>
          <p:nvSpPr>
            <p:cNvPr id="53" name="Rectangle à coins arrondis 52"/>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49" name="Rectangle 48"/>
            <p:cNvSpPr/>
            <p:nvPr/>
          </p:nvSpPr>
          <p:spPr>
            <a:xfrm>
              <a:off x="4677916" y="1797166"/>
              <a:ext cx="820802" cy="276999"/>
            </a:xfrm>
            <a:prstGeom prst="rect">
              <a:avLst/>
            </a:prstGeom>
          </p:spPr>
          <p:txBody>
            <a:bodyPr wrap="none">
              <a:spAutoFit/>
            </a:bodyPr>
            <a:lstStyle/>
            <a:p>
              <a:pPr lvl="0"/>
              <a:r>
                <a:rPr lang="fr-FR" sz="1200" b="1" u="sng" dirty="0">
                  <a:solidFill>
                    <a:srgbClr val="78B832"/>
                  </a:solidFill>
                  <a:ea typeface="Arial" pitchFamily="34" charset="0"/>
                  <a:cs typeface="Times New Roman" pitchFamily="18" charset="0"/>
                </a:rPr>
                <a:t>Activité  1</a:t>
              </a:r>
              <a:endParaRPr lang="fr-FR" sz="1200" b="1" dirty="0">
                <a:solidFill>
                  <a:srgbClr val="78B832"/>
                </a:solidFill>
                <a:ea typeface="Arial" pitchFamily="34" charset="0"/>
                <a:cs typeface="Times New Roman" pitchFamily="18" charset="0"/>
              </a:endParaRPr>
            </a:p>
          </p:txBody>
        </p:sp>
        <p:sp>
          <p:nvSpPr>
            <p:cNvPr id="25" name="Rectangle 24"/>
            <p:cNvSpPr/>
            <p:nvPr/>
          </p:nvSpPr>
          <p:spPr>
            <a:xfrm>
              <a:off x="4751139" y="2031213"/>
              <a:ext cx="1441753" cy="523220"/>
            </a:xfrm>
            <a:prstGeom prst="rect">
              <a:avLst/>
            </a:prstGeom>
          </p:spPr>
          <p:txBody>
            <a:bodyPr wrap="square">
              <a:spAutoFit/>
            </a:bodyPr>
            <a:lstStyle/>
            <a:p>
              <a:pPr lvl="0" algn="ctr"/>
              <a:r>
                <a:rPr lang="fr-FR" sz="1400" b="1" dirty="0">
                  <a:solidFill>
                    <a:schemeClr val="bg1"/>
                  </a:solidFill>
                  <a:cs typeface="Times New Roman" pitchFamily="18" charset="0"/>
                </a:rPr>
                <a:t>Éducation Secondaire</a:t>
              </a:r>
            </a:p>
          </p:txBody>
        </p:sp>
      </p:grpSp>
      <p:sp>
        <p:nvSpPr>
          <p:cNvPr id="59" name="Rectangle 58"/>
          <p:cNvSpPr/>
          <p:nvPr/>
        </p:nvSpPr>
        <p:spPr>
          <a:xfrm>
            <a:off x="8387557" y="3994017"/>
            <a:ext cx="1512000" cy="523220"/>
          </a:xfrm>
          <a:prstGeom prst="rect">
            <a:avLst/>
          </a:prstGeom>
        </p:spPr>
        <p:txBody>
          <a:bodyPr wrap="square">
            <a:spAutoFit/>
          </a:bodyPr>
          <a:lstStyle/>
          <a:p>
            <a:pPr lvl="0" algn="ctr"/>
            <a:r>
              <a:rPr lang="fr-FR" sz="1400" b="1" dirty="0">
                <a:solidFill>
                  <a:schemeClr val="bg1"/>
                </a:solidFill>
                <a:cs typeface="Times New Roman" pitchFamily="18" charset="0"/>
              </a:rPr>
              <a:t>Formation Professionnelle </a:t>
            </a:r>
          </a:p>
        </p:txBody>
      </p:sp>
      <p:cxnSp>
        <p:nvCxnSpPr>
          <p:cNvPr id="71" name="Connecteur droit 70"/>
          <p:cNvCxnSpPr/>
          <p:nvPr/>
        </p:nvCxnSpPr>
        <p:spPr>
          <a:xfrm flipV="1">
            <a:off x="10416480" y="5103452"/>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V="1">
            <a:off x="8798396" y="5109961"/>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7226920" y="5097507"/>
            <a:ext cx="0" cy="388636"/>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79" name="Groupe 78"/>
          <p:cNvGrpSpPr/>
          <p:nvPr/>
        </p:nvGrpSpPr>
        <p:grpSpPr>
          <a:xfrm>
            <a:off x="5788486" y="4752439"/>
            <a:ext cx="4856719" cy="396000"/>
            <a:chOff x="4082458" y="3702518"/>
            <a:chExt cx="4856719" cy="396000"/>
          </a:xfrm>
        </p:grpSpPr>
        <p:sp>
          <p:nvSpPr>
            <p:cNvPr id="80" name="Rectangle à coins arrondis 79"/>
            <p:cNvSpPr/>
            <p:nvPr/>
          </p:nvSpPr>
          <p:spPr>
            <a:xfrm>
              <a:off x="4082458" y="3702518"/>
              <a:ext cx="1008000" cy="396000"/>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00" b="1" dirty="0"/>
            </a:p>
          </p:txBody>
        </p:sp>
        <p:sp>
          <p:nvSpPr>
            <p:cNvPr id="81" name="Rectangle 80"/>
            <p:cNvSpPr/>
            <p:nvPr/>
          </p:nvSpPr>
          <p:spPr>
            <a:xfrm>
              <a:off x="4145747" y="3730366"/>
              <a:ext cx="907107" cy="323165"/>
            </a:xfrm>
            <a:prstGeom prst="rect">
              <a:avLst/>
            </a:prstGeom>
          </p:spPr>
          <p:txBody>
            <a:bodyPr wrap="none">
              <a:spAutoFit/>
            </a:bodyPr>
            <a:lstStyle/>
            <a:p>
              <a:pPr algn="ctr"/>
              <a:r>
                <a:rPr lang="fr-FR" sz="1500" b="1" dirty="0">
                  <a:solidFill>
                    <a:schemeClr val="bg1"/>
                  </a:solidFill>
                </a:rPr>
                <a:t>Projet 2 :</a:t>
              </a:r>
            </a:p>
          </p:txBody>
        </p:sp>
        <p:sp>
          <p:nvSpPr>
            <p:cNvPr id="82" name="Rectangle à coins arrondis 81"/>
            <p:cNvSpPr/>
            <p:nvPr/>
          </p:nvSpPr>
          <p:spPr>
            <a:xfrm>
              <a:off x="5159177" y="3702518"/>
              <a:ext cx="3780000" cy="396000"/>
            </a:xfrm>
            <a:prstGeom prst="roundRect">
              <a:avLst/>
            </a:prstGeom>
            <a:ln>
              <a:noFill/>
            </a:ln>
            <a:effectLst>
              <a:innerShdw blurRad="63500" dist="50800" dir="2700000">
                <a:srgbClr val="00206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83" name="Rectangle 82"/>
            <p:cNvSpPr/>
            <p:nvPr/>
          </p:nvSpPr>
          <p:spPr>
            <a:xfrm>
              <a:off x="5994897" y="3724421"/>
              <a:ext cx="2004459" cy="323165"/>
            </a:xfrm>
            <a:prstGeom prst="rect">
              <a:avLst/>
            </a:prstGeom>
          </p:spPr>
          <p:txBody>
            <a:bodyPr wrap="none">
              <a:spAutoFit/>
            </a:bodyPr>
            <a:lstStyle/>
            <a:p>
              <a:pPr algn="ctr"/>
              <a:r>
                <a:rPr lang="fr-FR" sz="1500" b="1" dirty="0">
                  <a:solidFill>
                    <a:srgbClr val="002060"/>
                  </a:solidFill>
                </a:rPr>
                <a:t>Productivité du foncier</a:t>
              </a:r>
            </a:p>
          </p:txBody>
        </p:sp>
      </p:grpSp>
      <p:grpSp>
        <p:nvGrpSpPr>
          <p:cNvPr id="2054" name="Groupe 2053"/>
          <p:cNvGrpSpPr/>
          <p:nvPr/>
        </p:nvGrpSpPr>
        <p:grpSpPr>
          <a:xfrm>
            <a:off x="5871016" y="5245413"/>
            <a:ext cx="1523071" cy="770820"/>
            <a:chOff x="4347015" y="3281552"/>
            <a:chExt cx="1523071" cy="770820"/>
          </a:xfrm>
        </p:grpSpPr>
        <p:sp>
          <p:nvSpPr>
            <p:cNvPr id="84" name="Rectangle à coins arrondis 83"/>
            <p:cNvSpPr/>
            <p:nvPr/>
          </p:nvSpPr>
          <p:spPr>
            <a:xfrm>
              <a:off x="4358086"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87" name="Rectangle 86"/>
            <p:cNvSpPr/>
            <p:nvPr/>
          </p:nvSpPr>
          <p:spPr>
            <a:xfrm>
              <a:off x="4347015" y="3281552"/>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1</a:t>
              </a:r>
              <a:endParaRPr lang="fr-FR" sz="1200" b="1" dirty="0">
                <a:solidFill>
                  <a:srgbClr val="C00000"/>
                </a:solidFill>
                <a:ea typeface="Arial" pitchFamily="34" charset="0"/>
                <a:cs typeface="Times New Roman" pitchFamily="18" charset="0"/>
              </a:endParaRPr>
            </a:p>
          </p:txBody>
        </p:sp>
        <p:sp>
          <p:nvSpPr>
            <p:cNvPr id="90" name="Rectangle 89"/>
            <p:cNvSpPr/>
            <p:nvPr/>
          </p:nvSpPr>
          <p:spPr>
            <a:xfrm>
              <a:off x="4388844" y="3624357"/>
              <a:ext cx="1441753" cy="307777"/>
            </a:xfrm>
            <a:prstGeom prst="rect">
              <a:avLst/>
            </a:prstGeom>
          </p:spPr>
          <p:txBody>
            <a:bodyPr wrap="square">
              <a:spAutoFit/>
            </a:bodyPr>
            <a:lstStyle/>
            <a:p>
              <a:pPr lvl="0" algn="ctr"/>
              <a:r>
                <a:rPr lang="fr-FR" sz="1400" b="1" dirty="0">
                  <a:solidFill>
                    <a:schemeClr val="bg1"/>
                  </a:solidFill>
                  <a:cs typeface="Times New Roman" pitchFamily="18" charset="0"/>
                </a:rPr>
                <a:t>Gouvernance</a:t>
              </a:r>
            </a:p>
          </p:txBody>
        </p:sp>
      </p:grpSp>
      <p:grpSp>
        <p:nvGrpSpPr>
          <p:cNvPr id="2053" name="Groupe 2052"/>
          <p:cNvGrpSpPr/>
          <p:nvPr/>
        </p:nvGrpSpPr>
        <p:grpSpPr>
          <a:xfrm>
            <a:off x="7448462" y="5245602"/>
            <a:ext cx="1531052" cy="775686"/>
            <a:chOff x="5924462" y="3281741"/>
            <a:chExt cx="1531052" cy="775686"/>
          </a:xfrm>
        </p:grpSpPr>
        <p:sp>
          <p:nvSpPr>
            <p:cNvPr id="85" name="Rectangle à coins arrondis 84"/>
            <p:cNvSpPr/>
            <p:nvPr/>
          </p:nvSpPr>
          <p:spPr>
            <a:xfrm>
              <a:off x="5943514" y="3528227"/>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88" name="Rectangle 87"/>
            <p:cNvSpPr/>
            <p:nvPr/>
          </p:nvSpPr>
          <p:spPr>
            <a:xfrm>
              <a:off x="5924462" y="3281741"/>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2</a:t>
              </a:r>
              <a:endParaRPr lang="fr-FR" sz="1200" b="1" dirty="0">
                <a:solidFill>
                  <a:srgbClr val="C00000"/>
                </a:solidFill>
                <a:ea typeface="Arial" pitchFamily="34" charset="0"/>
                <a:cs typeface="Times New Roman" pitchFamily="18" charset="0"/>
              </a:endParaRPr>
            </a:p>
          </p:txBody>
        </p:sp>
        <p:sp>
          <p:nvSpPr>
            <p:cNvPr id="91" name="Rectangle 90"/>
            <p:cNvSpPr/>
            <p:nvPr/>
          </p:nvSpPr>
          <p:spPr>
            <a:xfrm>
              <a:off x="5976629" y="3624356"/>
              <a:ext cx="1441753" cy="307777"/>
            </a:xfrm>
            <a:prstGeom prst="rect">
              <a:avLst/>
            </a:prstGeom>
          </p:spPr>
          <p:txBody>
            <a:bodyPr wrap="square">
              <a:spAutoFit/>
            </a:bodyPr>
            <a:lstStyle/>
            <a:p>
              <a:pPr lvl="0" algn="ctr"/>
              <a:r>
                <a:rPr lang="fr-FR" sz="1400" b="1" dirty="0">
                  <a:solidFill>
                    <a:schemeClr val="bg1"/>
                  </a:solidFill>
                  <a:cs typeface="Times New Roman" pitchFamily="18" charset="0"/>
                </a:rPr>
                <a:t>Foncier Rural</a:t>
              </a:r>
            </a:p>
          </p:txBody>
        </p:sp>
      </p:grpSp>
      <p:grpSp>
        <p:nvGrpSpPr>
          <p:cNvPr id="2052" name="Groupe 2051"/>
          <p:cNvGrpSpPr/>
          <p:nvPr/>
        </p:nvGrpSpPr>
        <p:grpSpPr>
          <a:xfrm>
            <a:off x="9054940" y="5245413"/>
            <a:ext cx="1517694" cy="770821"/>
            <a:chOff x="7530940" y="3281551"/>
            <a:chExt cx="1517694" cy="770821"/>
          </a:xfrm>
        </p:grpSpPr>
        <p:sp>
          <p:nvSpPr>
            <p:cNvPr id="86" name="Rectangle à coins arrondis 85"/>
            <p:cNvSpPr/>
            <p:nvPr/>
          </p:nvSpPr>
          <p:spPr>
            <a:xfrm>
              <a:off x="7536634" y="3523172"/>
              <a:ext cx="1512000" cy="529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89" name="Rectangle 88"/>
            <p:cNvSpPr/>
            <p:nvPr/>
          </p:nvSpPr>
          <p:spPr>
            <a:xfrm>
              <a:off x="7530940" y="3281551"/>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3</a:t>
              </a:r>
              <a:endParaRPr lang="fr-FR" sz="1200" b="1" dirty="0">
                <a:solidFill>
                  <a:srgbClr val="C00000"/>
                </a:solidFill>
                <a:ea typeface="Arial" pitchFamily="34" charset="0"/>
                <a:cs typeface="Times New Roman" pitchFamily="18" charset="0"/>
              </a:endParaRPr>
            </a:p>
          </p:txBody>
        </p:sp>
        <p:sp>
          <p:nvSpPr>
            <p:cNvPr id="92" name="Rectangle 91"/>
            <p:cNvSpPr/>
            <p:nvPr/>
          </p:nvSpPr>
          <p:spPr>
            <a:xfrm>
              <a:off x="7571757" y="3511871"/>
              <a:ext cx="1441753" cy="523220"/>
            </a:xfrm>
            <a:prstGeom prst="rect">
              <a:avLst/>
            </a:prstGeom>
          </p:spPr>
          <p:txBody>
            <a:bodyPr wrap="square">
              <a:spAutoFit/>
            </a:bodyPr>
            <a:lstStyle/>
            <a:p>
              <a:pPr lvl="0" algn="ctr"/>
              <a:r>
                <a:rPr lang="fr-FR" sz="1400" b="1" dirty="0">
                  <a:solidFill>
                    <a:schemeClr val="bg1"/>
                  </a:solidFill>
                  <a:cs typeface="Times New Roman" pitchFamily="18" charset="0"/>
                </a:rPr>
                <a:t>Foncier Industriel</a:t>
              </a:r>
            </a:p>
          </p:txBody>
        </p:sp>
      </p:grpSp>
      <p:pic>
        <p:nvPicPr>
          <p:cNvPr id="1026" name="Picture 2" descr="Résultat de recherche d'images pour &quot;puzzl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6608" y="4978579"/>
            <a:ext cx="1458877" cy="1517526"/>
          </a:xfrm>
          <a:prstGeom prst="rect">
            <a:avLst/>
          </a:prstGeom>
          <a:noFill/>
          <a:scene3d>
            <a:camera prst="obliqueBottomRight"/>
            <a:lightRig rig="threePt" dir="t"/>
          </a:scene3d>
          <a:extLst>
            <a:ext uri="{909E8E84-426E-40DD-AFC4-6F175D3DCCD1}">
              <a14:hiddenFill xmlns:a14="http://schemas.microsoft.com/office/drawing/2010/main">
                <a:solidFill>
                  <a:srgbClr val="FFFFFF"/>
                </a:solidFill>
              </a14:hiddenFill>
            </a:ext>
          </a:extLst>
        </p:spPr>
      </p:pic>
      <p:sp>
        <p:nvSpPr>
          <p:cNvPr id="50" name="Rectangle 49"/>
          <p:cNvSpPr/>
          <p:nvPr/>
        </p:nvSpPr>
        <p:spPr>
          <a:xfrm>
            <a:off x="479" y="-713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400" b="1" dirty="0"/>
              <a:t>Contexte :</a:t>
            </a:r>
          </a:p>
          <a:p>
            <a:pPr algn="ctr"/>
            <a:r>
              <a:rPr lang="fr-FR" sz="2000" b="1" dirty="0">
                <a:solidFill>
                  <a:srgbClr val="FFC000"/>
                </a:solidFill>
              </a:rPr>
              <a:t>Rappel sur le Compact II</a:t>
            </a:r>
          </a:p>
        </p:txBody>
      </p:sp>
    </p:spTree>
    <p:extLst>
      <p:ext uri="{BB962C8B-B14F-4D97-AF65-F5344CB8AC3E}">
        <p14:creationId xmlns:p14="http://schemas.microsoft.com/office/powerpoint/2010/main" val="4146925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1.1 Composantes du projet </a:t>
            </a:r>
            <a:r>
              <a:rPr lang="ar-MA" sz="2000" b="1" dirty="0">
                <a:solidFill>
                  <a:srgbClr val="FFC000"/>
                </a:solidFill>
              </a:rPr>
              <a:t>"</a:t>
            </a:r>
            <a:r>
              <a:rPr lang="fr-FR" sz="2000" b="1" dirty="0">
                <a:solidFill>
                  <a:srgbClr val="FFC000"/>
                </a:solidFill>
              </a:rPr>
              <a:t>Education Secondaire</a:t>
            </a:r>
            <a:r>
              <a:rPr lang="ar-MA" sz="2000" b="1" dirty="0">
                <a:solidFill>
                  <a:srgbClr val="FFC000"/>
                </a:solidFill>
              </a:rPr>
              <a:t>"</a:t>
            </a:r>
            <a:endParaRPr lang="fr-FR" sz="2000" b="1" dirty="0">
              <a:solidFill>
                <a:srgbClr val="FFC000"/>
              </a:solidFill>
            </a:endParaRPr>
          </a:p>
        </p:txBody>
      </p:sp>
      <p:grpSp>
        <p:nvGrpSpPr>
          <p:cNvPr id="60" name="Groupe 59"/>
          <p:cNvGrpSpPr/>
          <p:nvPr/>
        </p:nvGrpSpPr>
        <p:grpSpPr>
          <a:xfrm>
            <a:off x="250044" y="2752399"/>
            <a:ext cx="2647024" cy="2285139"/>
            <a:chOff x="467544" y="2492896"/>
            <a:chExt cx="2561289" cy="2340000"/>
          </a:xfrm>
        </p:grpSpPr>
        <p:sp>
          <p:nvSpPr>
            <p:cNvPr id="62" name="Ellipse 61"/>
            <p:cNvSpPr/>
            <p:nvPr/>
          </p:nvSpPr>
          <p:spPr>
            <a:xfrm>
              <a:off x="618972" y="2492896"/>
              <a:ext cx="2340000" cy="2340000"/>
            </a:xfrm>
            <a:prstGeom prst="ellipse">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63" name="Rectangle 62"/>
            <p:cNvSpPr/>
            <p:nvPr/>
          </p:nvSpPr>
          <p:spPr>
            <a:xfrm>
              <a:off x="805810" y="2905549"/>
              <a:ext cx="1979802" cy="351738"/>
            </a:xfrm>
            <a:prstGeom prst="rect">
              <a:avLst/>
            </a:prstGeom>
          </p:spPr>
          <p:txBody>
            <a:bodyPr wrap="none">
              <a:spAutoFit/>
            </a:bodyPr>
            <a:lstStyle/>
            <a:p>
              <a:pPr algn="ctr"/>
              <a:r>
                <a:rPr lang="fr-FR" sz="1632" b="1" u="sng" dirty="0">
                  <a:solidFill>
                    <a:schemeClr val="bg1"/>
                  </a:solidFill>
                  <a:effectLst>
                    <a:glow rad="101600">
                      <a:schemeClr val="accent1">
                        <a:satMod val="175000"/>
                        <a:alpha val="40000"/>
                      </a:schemeClr>
                    </a:glow>
                  </a:effectLst>
                  <a:cs typeface="Times New Roman" pitchFamily="18" charset="0"/>
                </a:rPr>
                <a:t>Éducation Secondaire</a:t>
              </a:r>
            </a:p>
          </p:txBody>
        </p:sp>
        <p:sp>
          <p:nvSpPr>
            <p:cNvPr id="64" name="Rectangle 63"/>
            <p:cNvSpPr/>
            <p:nvPr/>
          </p:nvSpPr>
          <p:spPr>
            <a:xfrm>
              <a:off x="467544" y="3356992"/>
              <a:ext cx="2561289" cy="980362"/>
            </a:xfrm>
            <a:prstGeom prst="rect">
              <a:avLst/>
            </a:prstGeom>
          </p:spPr>
          <p:txBody>
            <a:bodyPr wrap="square">
              <a:spAutoFit/>
            </a:bodyPr>
            <a:lstStyle/>
            <a:p>
              <a:pPr marL="158350" algn="ctr"/>
              <a:r>
                <a:rPr lang="fr-FR" sz="1632" b="1" dirty="0">
                  <a:solidFill>
                    <a:srgbClr val="002060"/>
                  </a:solidFill>
                  <a:cs typeface="Times New Roman" pitchFamily="18" charset="0"/>
                </a:rPr>
                <a:t>3 composantes</a:t>
              </a:r>
            </a:p>
            <a:p>
              <a:pPr marL="158350" algn="ctr"/>
              <a:r>
                <a:rPr lang="fr-FR" sz="1632" b="1" dirty="0">
                  <a:solidFill>
                    <a:srgbClr val="002060"/>
                  </a:solidFill>
                  <a:cs typeface="Times New Roman" pitchFamily="18" charset="0"/>
                </a:rPr>
                <a:t>(Budget : 112 M. USD)</a:t>
              </a:r>
            </a:p>
            <a:p>
              <a:pPr marL="259118" indent="-100768" algn="ctr">
                <a:buFont typeface="Wingdings" pitchFamily="2" charset="2"/>
                <a:buChar char="§"/>
              </a:pPr>
              <a:endParaRPr lang="fr-FR" sz="725" b="1" dirty="0">
                <a:solidFill>
                  <a:srgbClr val="92D050"/>
                </a:solidFill>
                <a:cs typeface="Times New Roman" pitchFamily="18" charset="0"/>
              </a:endParaRPr>
            </a:p>
            <a:p>
              <a:pPr marL="158350" algn="ctr"/>
              <a:r>
                <a:rPr lang="fr-FR" sz="1632" b="1" dirty="0">
                  <a:solidFill>
                    <a:srgbClr val="002060"/>
                  </a:solidFill>
                  <a:cs typeface="Times New Roman" pitchFamily="18" charset="0"/>
                </a:rPr>
                <a:t>  </a:t>
              </a:r>
              <a:endParaRPr lang="fr-FR" sz="1632" b="1" dirty="0">
                <a:solidFill>
                  <a:schemeClr val="bg1"/>
                </a:solidFill>
                <a:cs typeface="Times New Roman" pitchFamily="18" charset="0"/>
              </a:endParaRPr>
            </a:p>
          </p:txBody>
        </p:sp>
      </p:grpSp>
      <p:grpSp>
        <p:nvGrpSpPr>
          <p:cNvPr id="65" name="Groupe 64"/>
          <p:cNvGrpSpPr/>
          <p:nvPr/>
        </p:nvGrpSpPr>
        <p:grpSpPr>
          <a:xfrm>
            <a:off x="1373729" y="1279069"/>
            <a:ext cx="1716498" cy="1305793"/>
            <a:chOff x="2123728" y="1009354"/>
            <a:chExt cx="1892916" cy="1440000"/>
          </a:xfrm>
        </p:grpSpPr>
        <p:grpSp>
          <p:nvGrpSpPr>
            <p:cNvPr id="66" name="Groupe 65"/>
            <p:cNvGrpSpPr/>
            <p:nvPr/>
          </p:nvGrpSpPr>
          <p:grpSpPr>
            <a:xfrm>
              <a:off x="2123728" y="1052736"/>
              <a:ext cx="540000" cy="540000"/>
              <a:chOff x="2245733" y="1052736"/>
              <a:chExt cx="540000" cy="540000"/>
            </a:xfrm>
          </p:grpSpPr>
          <p:sp>
            <p:nvSpPr>
              <p:cNvPr id="69" name="Ellipse 68"/>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32"/>
              </a:p>
            </p:txBody>
          </p:sp>
          <p:sp>
            <p:nvSpPr>
              <p:cNvPr id="70" name="ZoneTexte 69"/>
              <p:cNvSpPr txBox="1"/>
              <p:nvPr/>
            </p:nvSpPr>
            <p:spPr>
              <a:xfrm>
                <a:off x="2358478" y="1122681"/>
                <a:ext cx="339763" cy="409696"/>
              </a:xfrm>
              <a:prstGeom prst="rect">
                <a:avLst/>
              </a:prstGeom>
              <a:noFill/>
            </p:spPr>
            <p:txBody>
              <a:bodyPr wrap="none" rtlCol="0">
                <a:spAutoFit/>
              </a:bodyPr>
              <a:lstStyle/>
              <a:p>
                <a:r>
                  <a:rPr lang="fr-FR" sz="1814" b="1" dirty="0">
                    <a:solidFill>
                      <a:srgbClr val="002060"/>
                    </a:solidFill>
                    <a:effectLst>
                      <a:glow rad="63500">
                        <a:schemeClr val="accent1">
                          <a:satMod val="175000"/>
                          <a:alpha val="40000"/>
                        </a:schemeClr>
                      </a:glow>
                    </a:effectLst>
                  </a:rPr>
                  <a:t>1</a:t>
                </a:r>
              </a:p>
            </p:txBody>
          </p:sp>
        </p:grpSp>
        <p:sp>
          <p:nvSpPr>
            <p:cNvPr id="67" name="Ellipse 66"/>
            <p:cNvSpPr/>
            <p:nvPr/>
          </p:nvSpPr>
          <p:spPr>
            <a:xfrm>
              <a:off x="2576644" y="1009354"/>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rgbClr val="002060"/>
                </a:solidFill>
              </a:endParaRPr>
            </a:p>
          </p:txBody>
        </p:sp>
        <p:sp>
          <p:nvSpPr>
            <p:cNvPr id="68" name="Rectangle 67"/>
            <p:cNvSpPr/>
            <p:nvPr/>
          </p:nvSpPr>
          <p:spPr>
            <a:xfrm>
              <a:off x="2560364" y="1267689"/>
              <a:ext cx="1387288" cy="932740"/>
            </a:xfrm>
            <a:prstGeom prst="rect">
              <a:avLst/>
            </a:prstGeom>
          </p:spPr>
          <p:txBody>
            <a:bodyPr wrap="square">
              <a:spAutoFit/>
            </a:bodyPr>
            <a:lstStyle/>
            <a:p>
              <a:pPr algn="ctr"/>
              <a:r>
                <a:rPr lang="fr-FR" sz="1632" b="1" dirty="0">
                  <a:solidFill>
                    <a:srgbClr val="002060"/>
                  </a:solidFill>
                  <a:cs typeface="Times New Roman" pitchFamily="18" charset="0"/>
                </a:rPr>
                <a:t>Modèle Lycée </a:t>
              </a:r>
              <a:r>
                <a:rPr lang="fr-FR" sz="1632" b="1" dirty="0" err="1">
                  <a:solidFill>
                    <a:srgbClr val="002060"/>
                  </a:solidFill>
                  <a:cs typeface="Times New Roman" pitchFamily="18" charset="0"/>
                </a:rPr>
                <a:t>Attahadi</a:t>
              </a:r>
              <a:endParaRPr lang="fr-FR" sz="1632" b="1" dirty="0">
                <a:solidFill>
                  <a:srgbClr val="002060"/>
                </a:solidFill>
                <a:cs typeface="Times New Roman" pitchFamily="18" charset="0"/>
              </a:endParaRPr>
            </a:p>
          </p:txBody>
        </p:sp>
      </p:grpSp>
      <p:grpSp>
        <p:nvGrpSpPr>
          <p:cNvPr id="71" name="Groupe 70"/>
          <p:cNvGrpSpPr/>
          <p:nvPr/>
        </p:nvGrpSpPr>
        <p:grpSpPr>
          <a:xfrm>
            <a:off x="2933027" y="3325193"/>
            <a:ext cx="1716498" cy="1305793"/>
            <a:chOff x="2862750" y="3034545"/>
            <a:chExt cx="1892916" cy="1440000"/>
          </a:xfrm>
        </p:grpSpPr>
        <p:grpSp>
          <p:nvGrpSpPr>
            <p:cNvPr id="72" name="Groupe 71"/>
            <p:cNvGrpSpPr/>
            <p:nvPr/>
          </p:nvGrpSpPr>
          <p:grpSpPr>
            <a:xfrm>
              <a:off x="2862750" y="3077927"/>
              <a:ext cx="540000" cy="540000"/>
              <a:chOff x="2245733" y="1052736"/>
              <a:chExt cx="540000" cy="540000"/>
            </a:xfrm>
          </p:grpSpPr>
          <p:sp>
            <p:nvSpPr>
              <p:cNvPr id="81" name="Ellipse 80"/>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32"/>
              </a:p>
            </p:txBody>
          </p:sp>
          <p:sp>
            <p:nvSpPr>
              <p:cNvPr id="82" name="ZoneTexte 81"/>
              <p:cNvSpPr txBox="1"/>
              <p:nvPr/>
            </p:nvSpPr>
            <p:spPr>
              <a:xfrm>
                <a:off x="2358478" y="1122681"/>
                <a:ext cx="339763" cy="409696"/>
              </a:xfrm>
              <a:prstGeom prst="rect">
                <a:avLst/>
              </a:prstGeom>
              <a:noFill/>
            </p:spPr>
            <p:txBody>
              <a:bodyPr wrap="none" rtlCol="0">
                <a:spAutoFit/>
              </a:bodyPr>
              <a:lstStyle/>
              <a:p>
                <a:r>
                  <a:rPr lang="fr-FR" sz="1814" b="1" dirty="0">
                    <a:solidFill>
                      <a:srgbClr val="002060"/>
                    </a:solidFill>
                    <a:effectLst>
                      <a:glow rad="63500">
                        <a:schemeClr val="accent1">
                          <a:satMod val="175000"/>
                          <a:alpha val="40000"/>
                        </a:schemeClr>
                      </a:glow>
                    </a:effectLst>
                  </a:rPr>
                  <a:t>2</a:t>
                </a:r>
              </a:p>
            </p:txBody>
          </p:sp>
        </p:grpSp>
        <p:sp>
          <p:nvSpPr>
            <p:cNvPr id="73" name="Ellipse 72"/>
            <p:cNvSpPr/>
            <p:nvPr/>
          </p:nvSpPr>
          <p:spPr>
            <a:xfrm>
              <a:off x="3315666" y="3034545"/>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75" name="Rectangle 74"/>
            <p:cNvSpPr/>
            <p:nvPr/>
          </p:nvSpPr>
          <p:spPr>
            <a:xfrm>
              <a:off x="3345935" y="3578216"/>
              <a:ext cx="1387288" cy="378795"/>
            </a:xfrm>
            <a:prstGeom prst="rect">
              <a:avLst/>
            </a:prstGeom>
          </p:spPr>
          <p:txBody>
            <a:bodyPr wrap="square">
              <a:spAutoFit/>
            </a:bodyPr>
            <a:lstStyle/>
            <a:p>
              <a:pPr algn="ctr"/>
              <a:r>
                <a:rPr lang="fr-FR" sz="1632" b="1" dirty="0">
                  <a:solidFill>
                    <a:srgbClr val="002060"/>
                  </a:solidFill>
                  <a:cs typeface="Times New Roman" pitchFamily="18" charset="0"/>
                </a:rPr>
                <a:t>EASIM</a:t>
              </a:r>
            </a:p>
          </p:txBody>
        </p:sp>
      </p:grpSp>
      <p:grpSp>
        <p:nvGrpSpPr>
          <p:cNvPr id="83" name="Groupe 82"/>
          <p:cNvGrpSpPr/>
          <p:nvPr/>
        </p:nvGrpSpPr>
        <p:grpSpPr>
          <a:xfrm>
            <a:off x="2153831" y="5068108"/>
            <a:ext cx="1716498" cy="1305793"/>
            <a:chOff x="2142750" y="4832896"/>
            <a:chExt cx="1892916" cy="1440000"/>
          </a:xfrm>
        </p:grpSpPr>
        <p:grpSp>
          <p:nvGrpSpPr>
            <p:cNvPr id="84" name="Groupe 83"/>
            <p:cNvGrpSpPr/>
            <p:nvPr/>
          </p:nvGrpSpPr>
          <p:grpSpPr>
            <a:xfrm>
              <a:off x="2142750" y="4876278"/>
              <a:ext cx="540000" cy="540000"/>
              <a:chOff x="2245733" y="1052736"/>
              <a:chExt cx="540000" cy="540000"/>
            </a:xfrm>
          </p:grpSpPr>
          <p:sp>
            <p:nvSpPr>
              <p:cNvPr id="87" name="Ellipse 86"/>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32"/>
              </a:p>
            </p:txBody>
          </p:sp>
          <p:sp>
            <p:nvSpPr>
              <p:cNvPr id="88" name="ZoneTexte 87"/>
              <p:cNvSpPr txBox="1"/>
              <p:nvPr/>
            </p:nvSpPr>
            <p:spPr>
              <a:xfrm>
                <a:off x="2358478" y="1122681"/>
                <a:ext cx="339763" cy="409696"/>
              </a:xfrm>
              <a:prstGeom prst="rect">
                <a:avLst/>
              </a:prstGeom>
              <a:noFill/>
            </p:spPr>
            <p:txBody>
              <a:bodyPr wrap="none" rtlCol="0">
                <a:spAutoFit/>
              </a:bodyPr>
              <a:lstStyle/>
              <a:p>
                <a:r>
                  <a:rPr lang="fr-FR" sz="1814" b="1" dirty="0">
                    <a:solidFill>
                      <a:srgbClr val="002060"/>
                    </a:solidFill>
                    <a:effectLst>
                      <a:glow rad="63500">
                        <a:schemeClr val="accent1">
                          <a:satMod val="175000"/>
                          <a:alpha val="40000"/>
                        </a:schemeClr>
                      </a:glow>
                    </a:effectLst>
                  </a:rPr>
                  <a:t>3</a:t>
                </a:r>
              </a:p>
            </p:txBody>
          </p:sp>
        </p:grpSp>
        <p:sp>
          <p:nvSpPr>
            <p:cNvPr id="85" name="Ellipse 84"/>
            <p:cNvSpPr/>
            <p:nvPr/>
          </p:nvSpPr>
          <p:spPr>
            <a:xfrm>
              <a:off x="2595666" y="4832896"/>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86" name="Rectangle 85"/>
            <p:cNvSpPr/>
            <p:nvPr/>
          </p:nvSpPr>
          <p:spPr>
            <a:xfrm>
              <a:off x="2639208" y="5368230"/>
              <a:ext cx="1387288" cy="378795"/>
            </a:xfrm>
            <a:prstGeom prst="rect">
              <a:avLst/>
            </a:prstGeom>
          </p:spPr>
          <p:txBody>
            <a:bodyPr wrap="square">
              <a:spAutoFit/>
            </a:bodyPr>
            <a:lstStyle/>
            <a:p>
              <a:pPr algn="ctr"/>
              <a:r>
                <a:rPr lang="fr-FR" sz="1632" b="1" dirty="0">
                  <a:solidFill>
                    <a:srgbClr val="002060"/>
                  </a:solidFill>
                  <a:cs typeface="Times New Roman" pitchFamily="18" charset="0"/>
                </a:rPr>
                <a:t>O&amp;M</a:t>
              </a:r>
            </a:p>
          </p:txBody>
        </p:sp>
      </p:grpSp>
      <p:sp>
        <p:nvSpPr>
          <p:cNvPr id="89" name="Rectangle à coins arrondis 88"/>
          <p:cNvSpPr/>
          <p:nvPr/>
        </p:nvSpPr>
        <p:spPr>
          <a:xfrm>
            <a:off x="4695591" y="3325193"/>
            <a:ext cx="7411956" cy="130579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90" name="Rectangle à coins arrondis 89"/>
          <p:cNvSpPr/>
          <p:nvPr/>
        </p:nvSpPr>
        <p:spPr>
          <a:xfrm>
            <a:off x="3904879" y="5094431"/>
            <a:ext cx="8061370" cy="130579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91" name="Rectangle à coins arrondis 90"/>
          <p:cNvSpPr/>
          <p:nvPr/>
        </p:nvSpPr>
        <p:spPr>
          <a:xfrm>
            <a:off x="3193874" y="1148757"/>
            <a:ext cx="8913673" cy="1805551"/>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92" name="Rectangle 91"/>
          <p:cNvSpPr/>
          <p:nvPr/>
        </p:nvSpPr>
        <p:spPr>
          <a:xfrm>
            <a:off x="3327828" y="1356053"/>
            <a:ext cx="8681643" cy="1865126"/>
          </a:xfrm>
          <a:prstGeom prst="rect">
            <a:avLst/>
          </a:prstGeom>
        </p:spPr>
        <p:txBody>
          <a:bodyPr wrap="square">
            <a:spAutoFit/>
          </a:bodyPr>
          <a:lstStyle/>
          <a:p>
            <a:pPr algn="just"/>
            <a:r>
              <a:rPr lang="fr-FR" sz="1814" b="1" dirty="0">
                <a:ea typeface="Arial" pitchFamily="34" charset="0"/>
                <a:cs typeface="Times New Roman" pitchFamily="18" charset="0"/>
              </a:rPr>
              <a:t>Modèle </a:t>
            </a:r>
            <a:r>
              <a:rPr lang="fr-FR" sz="1814" b="1" dirty="0">
                <a:latin typeface="Calibri" panose="020F0502020204030204" pitchFamily="34" charset="0"/>
                <a:ea typeface="Arial" pitchFamily="34" charset="0"/>
                <a:cs typeface="Times New Roman" pitchFamily="18" charset="0"/>
              </a:rPr>
              <a:t>"</a:t>
            </a:r>
            <a:r>
              <a:rPr lang="fr-FR" sz="1814" b="1" dirty="0">
                <a:ea typeface="Arial" pitchFamily="34" charset="0"/>
                <a:cs typeface="Times New Roman" pitchFamily="18" charset="0"/>
              </a:rPr>
              <a:t>Lycée </a:t>
            </a:r>
            <a:r>
              <a:rPr lang="fr-FR" sz="1814" b="1" dirty="0" err="1">
                <a:ea typeface="Arial" pitchFamily="34" charset="0"/>
                <a:cs typeface="Times New Roman" pitchFamily="18" charset="0"/>
              </a:rPr>
              <a:t>Attahadi</a:t>
            </a:r>
            <a:r>
              <a:rPr lang="fr-FR" sz="1814" b="1" dirty="0">
                <a:latin typeface="Calibri" panose="020F0502020204030204" pitchFamily="34" charset="0"/>
                <a:ea typeface="Arial" pitchFamily="34" charset="0"/>
                <a:cs typeface="Calibri" panose="020F0502020204030204" pitchFamily="34" charset="0"/>
              </a:rPr>
              <a:t>" </a:t>
            </a:r>
            <a:r>
              <a:rPr lang="fr-FR" sz="1814" b="1" dirty="0">
                <a:ea typeface="Arial" pitchFamily="34" charset="0"/>
                <a:cs typeface="Times New Roman" pitchFamily="18" charset="0"/>
              </a:rPr>
              <a:t>:</a:t>
            </a:r>
          </a:p>
          <a:p>
            <a:pPr algn="just"/>
            <a:endParaRPr lang="fr-FR" sz="635" b="1" dirty="0">
              <a:ea typeface="Arial" pitchFamily="34" charset="0"/>
              <a:cs typeface="Times New Roman" pitchFamily="18" charset="0"/>
            </a:endParaRPr>
          </a:p>
          <a:p>
            <a:pPr marL="259118" indent="-100768" algn="just">
              <a:buFont typeface="Wingdings" pitchFamily="2" charset="2"/>
              <a:buChar char="§"/>
            </a:pPr>
            <a:r>
              <a:rPr lang="fr-FR" sz="1814" b="1" dirty="0">
                <a:ea typeface="Arial" pitchFamily="34" charset="0"/>
                <a:cs typeface="Times New Roman" pitchFamily="18" charset="0"/>
              </a:rPr>
              <a:t> Instauration d’une autonomie et d’un leadership effectifs de l’établissement scolaire ;</a:t>
            </a:r>
          </a:p>
          <a:p>
            <a:pPr marL="259118" indent="-100768" algn="just">
              <a:buFont typeface="Wingdings" pitchFamily="2" charset="2"/>
              <a:buChar char="§"/>
            </a:pPr>
            <a:r>
              <a:rPr lang="fr-FR" sz="1814" b="1" dirty="0">
                <a:ea typeface="Arial" pitchFamily="34" charset="0"/>
                <a:cs typeface="Times New Roman" pitchFamily="18" charset="0"/>
              </a:rPr>
              <a:t> Innovation pédagogique pour des apprentissages centrés sur l’élève ;</a:t>
            </a:r>
          </a:p>
          <a:p>
            <a:pPr marL="259118" indent="-100768" algn="just">
              <a:buFont typeface="Wingdings" pitchFamily="2" charset="2"/>
              <a:buChar char="§"/>
            </a:pPr>
            <a:r>
              <a:rPr lang="fr-FR" sz="1814" b="1" dirty="0">
                <a:ea typeface="Arial" pitchFamily="34" charset="0"/>
                <a:cs typeface="Times New Roman" pitchFamily="18" charset="0"/>
              </a:rPr>
              <a:t> Amélioration de l’infrastructure des établissements scolaires pour favoriser un environnement d’apprentissage adéquat.</a:t>
            </a:r>
          </a:p>
          <a:p>
            <a:pPr marL="259118" indent="-100768" algn="just">
              <a:buFont typeface="Wingdings" pitchFamily="2" charset="2"/>
              <a:buChar char="§"/>
            </a:pPr>
            <a:endParaRPr lang="fr-FR" sz="1814" dirty="0">
              <a:solidFill>
                <a:srgbClr val="0070C0"/>
              </a:solidFill>
            </a:endParaRPr>
          </a:p>
        </p:txBody>
      </p:sp>
      <p:sp>
        <p:nvSpPr>
          <p:cNvPr id="93" name="Rectangle 92"/>
          <p:cNvSpPr/>
          <p:nvPr/>
        </p:nvSpPr>
        <p:spPr>
          <a:xfrm>
            <a:off x="4923563" y="3605264"/>
            <a:ext cx="6493000" cy="650691"/>
          </a:xfrm>
          <a:prstGeom prst="rect">
            <a:avLst/>
          </a:prstGeom>
        </p:spPr>
        <p:txBody>
          <a:bodyPr wrap="square">
            <a:spAutoFit/>
          </a:bodyPr>
          <a:lstStyle/>
          <a:p>
            <a:pPr algn="ctr"/>
            <a:r>
              <a:rPr lang="fr-FR" sz="1814" b="1" dirty="0">
                <a:ea typeface="Arial" pitchFamily="34" charset="0"/>
                <a:cs typeface="Times New Roman" pitchFamily="18" charset="0"/>
              </a:rPr>
              <a:t>Renforcement du système d’information Massar et de l’évaluation des acquis des élèves et des performances scolaires.</a:t>
            </a:r>
          </a:p>
        </p:txBody>
      </p:sp>
      <p:sp>
        <p:nvSpPr>
          <p:cNvPr id="94" name="Rectangle 93"/>
          <p:cNvSpPr/>
          <p:nvPr/>
        </p:nvSpPr>
        <p:spPr>
          <a:xfrm>
            <a:off x="4247649" y="5437903"/>
            <a:ext cx="7099817" cy="650691"/>
          </a:xfrm>
          <a:prstGeom prst="rect">
            <a:avLst/>
          </a:prstGeom>
        </p:spPr>
        <p:txBody>
          <a:bodyPr wrap="square">
            <a:spAutoFit/>
          </a:bodyPr>
          <a:lstStyle/>
          <a:p>
            <a:pPr algn="ctr"/>
            <a:r>
              <a:rPr lang="fr-FR" sz="1814" b="1" dirty="0">
                <a:ea typeface="Arial" pitchFamily="34" charset="0"/>
                <a:cs typeface="Times New Roman" pitchFamily="18" charset="0"/>
              </a:rPr>
              <a:t>Développement d’une nouvelle approche d’entretien et de maintenance des infrastructures et des équipements scolaires.</a:t>
            </a:r>
          </a:p>
        </p:txBody>
      </p:sp>
      <p:sp>
        <p:nvSpPr>
          <p:cNvPr id="95" name="Rectangle à coins arrondis 94"/>
          <p:cNvSpPr/>
          <p:nvPr/>
        </p:nvSpPr>
        <p:spPr>
          <a:xfrm>
            <a:off x="1426297" y="1286954"/>
            <a:ext cx="10612151" cy="1596963"/>
          </a:xfrm>
          <a:prstGeom prst="roundRect">
            <a:avLst>
              <a:gd name="adj" fmla="val 6595"/>
            </a:avLst>
          </a:prstGeom>
          <a:noFill/>
          <a:ln w="1905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905361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a:t>
            </a:r>
          </a:p>
          <a:p>
            <a:pPr algn="ctr"/>
            <a:r>
              <a:rPr lang="fr-FR" sz="2000" b="1" dirty="0">
                <a:solidFill>
                  <a:srgbClr val="FFC000"/>
                </a:solidFill>
              </a:rPr>
              <a:t>1.2 Objectif général de la mission</a:t>
            </a:r>
          </a:p>
        </p:txBody>
      </p:sp>
      <p:sp>
        <p:nvSpPr>
          <p:cNvPr id="6" name="Chevron 5"/>
          <p:cNvSpPr/>
          <p:nvPr/>
        </p:nvSpPr>
        <p:spPr>
          <a:xfrm>
            <a:off x="299187" y="1217856"/>
            <a:ext cx="3776454" cy="55278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24" name="Chevron 23"/>
          <p:cNvSpPr/>
          <p:nvPr/>
        </p:nvSpPr>
        <p:spPr>
          <a:xfrm>
            <a:off x="4023053" y="1217856"/>
            <a:ext cx="4571698" cy="55278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7" name="ZoneTexte 6"/>
          <p:cNvSpPr txBox="1"/>
          <p:nvPr/>
        </p:nvSpPr>
        <p:spPr>
          <a:xfrm>
            <a:off x="482532" y="1297399"/>
            <a:ext cx="3454912" cy="399340"/>
          </a:xfrm>
          <a:prstGeom prst="rect">
            <a:avLst/>
          </a:prstGeom>
          <a:noFill/>
        </p:spPr>
        <p:txBody>
          <a:bodyPr wrap="square" rtlCol="0">
            <a:spAutoFit/>
          </a:bodyPr>
          <a:lstStyle/>
          <a:p>
            <a:pPr algn="ctr"/>
            <a:r>
              <a:rPr lang="fr-FR" sz="1995" b="1" u="sng" dirty="0">
                <a:solidFill>
                  <a:schemeClr val="bg1"/>
                </a:solidFill>
              </a:rPr>
              <a:t>Activité :</a:t>
            </a:r>
            <a:r>
              <a:rPr lang="fr-FR" sz="1995" b="1" dirty="0">
                <a:solidFill>
                  <a:schemeClr val="bg1"/>
                </a:solidFill>
              </a:rPr>
              <a:t> Éducation Secondaire</a:t>
            </a:r>
          </a:p>
        </p:txBody>
      </p:sp>
      <p:sp>
        <p:nvSpPr>
          <p:cNvPr id="26" name="ZoneTexte 25"/>
          <p:cNvSpPr txBox="1"/>
          <p:nvPr/>
        </p:nvSpPr>
        <p:spPr>
          <a:xfrm>
            <a:off x="4258985" y="1277265"/>
            <a:ext cx="4335766" cy="399340"/>
          </a:xfrm>
          <a:prstGeom prst="rect">
            <a:avLst/>
          </a:prstGeom>
          <a:noFill/>
        </p:spPr>
        <p:txBody>
          <a:bodyPr wrap="square" rtlCol="0">
            <a:spAutoFit/>
          </a:bodyPr>
          <a:lstStyle/>
          <a:p>
            <a:pPr algn="ctr"/>
            <a:r>
              <a:rPr lang="fr-FR" sz="1995" b="1" u="sng" dirty="0">
                <a:solidFill>
                  <a:schemeClr val="bg1"/>
                </a:solidFill>
              </a:rPr>
              <a:t>Composante</a:t>
            </a:r>
            <a:r>
              <a:rPr lang="fr-FR" sz="1995" b="1" dirty="0">
                <a:solidFill>
                  <a:schemeClr val="bg1"/>
                </a:solidFill>
              </a:rPr>
              <a:t> : Modèle "Lycée </a:t>
            </a:r>
            <a:r>
              <a:rPr lang="fr-FR" sz="1995" b="1" dirty="0" err="1">
                <a:solidFill>
                  <a:schemeClr val="bg1"/>
                </a:solidFill>
              </a:rPr>
              <a:t>Attahadi</a:t>
            </a:r>
            <a:r>
              <a:rPr lang="fr-FR" sz="1995" b="1" dirty="0">
                <a:solidFill>
                  <a:schemeClr val="bg1"/>
                </a:solidFill>
              </a:rPr>
              <a:t>"</a:t>
            </a:r>
          </a:p>
        </p:txBody>
      </p:sp>
      <p:grpSp>
        <p:nvGrpSpPr>
          <p:cNvPr id="11" name="Groupe 10"/>
          <p:cNvGrpSpPr/>
          <p:nvPr/>
        </p:nvGrpSpPr>
        <p:grpSpPr>
          <a:xfrm>
            <a:off x="2729067" y="2233968"/>
            <a:ext cx="7932257" cy="3386068"/>
            <a:chOff x="7472886" y="2486025"/>
            <a:chExt cx="5040583" cy="2915690"/>
          </a:xfrm>
        </p:grpSpPr>
        <p:sp>
          <p:nvSpPr>
            <p:cNvPr id="10" name="Rectangle à coins arrondis 9"/>
            <p:cNvSpPr/>
            <p:nvPr/>
          </p:nvSpPr>
          <p:spPr>
            <a:xfrm>
              <a:off x="7484269" y="2486025"/>
              <a:ext cx="5029200" cy="2915690"/>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2902"/>
            </a:p>
          </p:txBody>
        </p:sp>
        <p:sp>
          <p:nvSpPr>
            <p:cNvPr id="9" name="Rectangle 8"/>
            <p:cNvSpPr/>
            <p:nvPr/>
          </p:nvSpPr>
          <p:spPr>
            <a:xfrm>
              <a:off x="7472886" y="2624523"/>
              <a:ext cx="4690262" cy="514210"/>
            </a:xfrm>
            <a:prstGeom prst="rect">
              <a:avLst/>
            </a:prstGeom>
          </p:spPr>
          <p:txBody>
            <a:bodyPr wrap="square">
              <a:spAutoFit/>
            </a:bodyPr>
            <a:lstStyle/>
            <a:p>
              <a:pPr marL="310942" indent="-310942" algn="just">
                <a:buFont typeface="Wingdings" panose="05000000000000000000" pitchFamily="2" charset="2"/>
                <a:buChar char="ü"/>
              </a:pPr>
              <a:endParaRPr lang="fr-FR" sz="2539" b="1" dirty="0">
                <a:solidFill>
                  <a:srgbClr val="0070C0"/>
                </a:solidFill>
                <a:latin typeface="Arial" panose="020B0604020202020204" pitchFamily="34" charset="0"/>
                <a:cs typeface="Arial" panose="020B0604020202020204" pitchFamily="34" charset="0"/>
              </a:endParaRPr>
            </a:p>
          </p:txBody>
        </p:sp>
      </p:grpSp>
      <p:grpSp>
        <p:nvGrpSpPr>
          <p:cNvPr id="50" name="Groupe 49"/>
          <p:cNvGrpSpPr/>
          <p:nvPr/>
        </p:nvGrpSpPr>
        <p:grpSpPr>
          <a:xfrm>
            <a:off x="933574" y="3242101"/>
            <a:ext cx="1602147" cy="1105572"/>
            <a:chOff x="-492105" y="2634655"/>
            <a:chExt cx="1766812" cy="1219200"/>
          </a:xfrm>
        </p:grpSpPr>
        <p:sp>
          <p:nvSpPr>
            <p:cNvPr id="51" name="Ellipse 50"/>
            <p:cNvSpPr/>
            <p:nvPr/>
          </p:nvSpPr>
          <p:spPr>
            <a:xfrm>
              <a:off x="-492105" y="2634655"/>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52" name="Rectangle 51"/>
            <p:cNvSpPr/>
            <p:nvPr/>
          </p:nvSpPr>
          <p:spPr>
            <a:xfrm>
              <a:off x="-408391" y="2828757"/>
              <a:ext cx="1599384" cy="840320"/>
            </a:xfrm>
            <a:prstGeom prst="rect">
              <a:avLst/>
            </a:prstGeom>
          </p:spPr>
          <p:txBody>
            <a:bodyPr wrap="square">
              <a:spAutoFit/>
            </a:bodyPr>
            <a:lstStyle/>
            <a:p>
              <a:pPr algn="ctr"/>
              <a:r>
                <a:rPr lang="fr-FR" sz="2176" b="1" dirty="0">
                  <a:solidFill>
                    <a:schemeClr val="bg1"/>
                  </a:solidFill>
                </a:rPr>
                <a:t>Objectif général</a:t>
              </a:r>
            </a:p>
          </p:txBody>
        </p:sp>
      </p:grpSp>
      <p:sp>
        <p:nvSpPr>
          <p:cNvPr id="33" name="Chevron 32"/>
          <p:cNvSpPr/>
          <p:nvPr/>
        </p:nvSpPr>
        <p:spPr>
          <a:xfrm>
            <a:off x="8559530" y="1217856"/>
            <a:ext cx="3064329" cy="55278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35" name="ZoneTexte 34"/>
          <p:cNvSpPr txBox="1"/>
          <p:nvPr/>
        </p:nvSpPr>
        <p:spPr>
          <a:xfrm>
            <a:off x="8826308" y="1297399"/>
            <a:ext cx="2688534" cy="399340"/>
          </a:xfrm>
          <a:prstGeom prst="rect">
            <a:avLst/>
          </a:prstGeom>
          <a:noFill/>
        </p:spPr>
        <p:txBody>
          <a:bodyPr wrap="square" rtlCol="0">
            <a:spAutoFit/>
          </a:bodyPr>
          <a:lstStyle/>
          <a:p>
            <a:pPr algn="ctr"/>
            <a:r>
              <a:rPr lang="fr-FR" sz="1995" b="1" dirty="0">
                <a:solidFill>
                  <a:srgbClr val="FFC000"/>
                </a:solidFill>
              </a:rPr>
              <a:t>Prestation</a:t>
            </a:r>
          </a:p>
        </p:txBody>
      </p:sp>
      <p:sp>
        <p:nvSpPr>
          <p:cNvPr id="3" name="Rectangle 2"/>
          <p:cNvSpPr/>
          <p:nvPr/>
        </p:nvSpPr>
        <p:spPr>
          <a:xfrm>
            <a:off x="2986578" y="2848055"/>
            <a:ext cx="7417237" cy="2101344"/>
          </a:xfrm>
          <a:prstGeom prst="rect">
            <a:avLst/>
          </a:prstGeom>
        </p:spPr>
        <p:txBody>
          <a:bodyPr wrap="square">
            <a:spAutoFit/>
          </a:bodyPr>
          <a:lstStyle/>
          <a:p>
            <a:pPr algn="just"/>
            <a:r>
              <a:rPr lang="fr-FR" sz="2176" b="1" dirty="0"/>
              <a:t>La présente prestation concerne le projet « Education secondaire » et porte sur la sélection des fournisseurs potentiellement qualifiés pour fournir les services logistiques, pour les besoins des formations au profit des cadres administratifs et pédagogiques au niveau des trois régions (Tanger Tétouan Al Hoceima, Fès Meknès et Marrakech Safi) .</a:t>
            </a:r>
          </a:p>
        </p:txBody>
      </p:sp>
    </p:spTree>
    <p:extLst>
      <p:ext uri="{BB962C8B-B14F-4D97-AF65-F5344CB8AC3E}">
        <p14:creationId xmlns:p14="http://schemas.microsoft.com/office/powerpoint/2010/main" val="3427104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1.3 Objectifs spécifiques de la mission</a:t>
            </a:r>
          </a:p>
        </p:txBody>
      </p:sp>
      <p:sp>
        <p:nvSpPr>
          <p:cNvPr id="25" name="Rectangle 24"/>
          <p:cNvSpPr/>
          <p:nvPr/>
        </p:nvSpPr>
        <p:spPr>
          <a:xfrm>
            <a:off x="3490762" y="3362884"/>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2" name="Groupe 31"/>
          <p:cNvGrpSpPr/>
          <p:nvPr/>
        </p:nvGrpSpPr>
        <p:grpSpPr>
          <a:xfrm>
            <a:off x="1818452" y="2353138"/>
            <a:ext cx="9409748" cy="3510767"/>
            <a:chOff x="6770618" y="3120490"/>
            <a:chExt cx="5790707" cy="6559538"/>
          </a:xfrm>
        </p:grpSpPr>
        <p:sp>
          <p:nvSpPr>
            <p:cNvPr id="33" name="Rectangle à coins arrondis 32"/>
            <p:cNvSpPr/>
            <p:nvPr/>
          </p:nvSpPr>
          <p:spPr>
            <a:xfrm>
              <a:off x="6770618" y="3120490"/>
              <a:ext cx="5790707" cy="6559538"/>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814"/>
            </a:p>
          </p:txBody>
        </p:sp>
        <p:sp>
          <p:nvSpPr>
            <p:cNvPr id="35" name="Rectangle 34"/>
            <p:cNvSpPr/>
            <p:nvPr/>
          </p:nvSpPr>
          <p:spPr>
            <a:xfrm>
              <a:off x="7128703" y="4163778"/>
              <a:ext cx="5074537" cy="4197877"/>
            </a:xfrm>
            <a:prstGeom prst="rect">
              <a:avLst/>
            </a:prstGeom>
          </p:spPr>
          <p:txBody>
            <a:bodyPr wrap="square">
              <a:spAutoFit/>
            </a:bodyPr>
            <a:lstStyle/>
            <a:p>
              <a:pPr algn="just"/>
              <a:r>
                <a:rPr lang="fr-FR" sz="2000" b="1" dirty="0">
                  <a:ea typeface="Calibri" panose="020F0502020204030204" pitchFamily="34" charset="0"/>
                  <a:cs typeface="Calibri" panose="020F0502020204030204" pitchFamily="34" charset="0"/>
                </a:rPr>
                <a:t>Les services à fournir dans le cadre de cette prestation consistent à mettre à la disposition du cabinet recruté dans le cadre du contrat ES-40-A les services logistiques à travers la sélection de deux prestataires par région en leur attribuant deux Contrats Cadres réparties comme suit :</a:t>
              </a:r>
            </a:p>
            <a:p>
              <a:pPr algn="just"/>
              <a:r>
                <a:rPr lang="fr-FR" sz="2000" b="1" dirty="0">
                  <a:ea typeface="Calibri" panose="020F0502020204030204" pitchFamily="34" charset="0"/>
                  <a:cs typeface="Calibri" panose="020F0502020204030204" pitchFamily="34" charset="0"/>
                </a:rPr>
                <a:t>•	Lot 1 : Région Tanger Tétouan Al Hoceima ;</a:t>
              </a:r>
            </a:p>
            <a:p>
              <a:pPr algn="just"/>
              <a:r>
                <a:rPr lang="fr-FR" sz="2000" b="1" dirty="0">
                  <a:ea typeface="Calibri" panose="020F0502020204030204" pitchFamily="34" charset="0"/>
                  <a:cs typeface="Calibri" panose="020F0502020204030204" pitchFamily="34" charset="0"/>
                </a:rPr>
                <a:t>•	Lot 2 : Région Fès Meknès ;</a:t>
              </a:r>
            </a:p>
            <a:p>
              <a:pPr algn="just"/>
              <a:r>
                <a:rPr lang="fr-FR" sz="2000" b="1" dirty="0">
                  <a:ea typeface="Calibri" panose="020F0502020204030204" pitchFamily="34" charset="0"/>
                  <a:cs typeface="Calibri" panose="020F0502020204030204" pitchFamily="34" charset="0"/>
                </a:rPr>
                <a:t>•	Lot 3 : Région Marrakech Safi.</a:t>
              </a:r>
            </a:p>
          </p:txBody>
        </p:sp>
      </p:grpSp>
      <p:sp>
        <p:nvSpPr>
          <p:cNvPr id="49" name="Chevron 48"/>
          <p:cNvSpPr/>
          <p:nvPr/>
        </p:nvSpPr>
        <p:spPr>
          <a:xfrm>
            <a:off x="7142088" y="943000"/>
            <a:ext cx="4353189" cy="55278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50" name="Chevron 49"/>
          <p:cNvSpPr/>
          <p:nvPr/>
        </p:nvSpPr>
        <p:spPr>
          <a:xfrm>
            <a:off x="415332" y="947992"/>
            <a:ext cx="6771627" cy="55278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51" name="ZoneTexte 50"/>
          <p:cNvSpPr txBox="1"/>
          <p:nvPr/>
        </p:nvSpPr>
        <p:spPr>
          <a:xfrm>
            <a:off x="7408867" y="1022542"/>
            <a:ext cx="3819333" cy="399340"/>
          </a:xfrm>
          <a:prstGeom prst="rect">
            <a:avLst/>
          </a:prstGeom>
          <a:noFill/>
        </p:spPr>
        <p:txBody>
          <a:bodyPr wrap="square" rtlCol="0">
            <a:spAutoFit/>
          </a:bodyPr>
          <a:lstStyle/>
          <a:p>
            <a:pPr algn="ctr"/>
            <a:r>
              <a:rPr lang="fr-FR" sz="1995" b="1" dirty="0">
                <a:solidFill>
                  <a:srgbClr val="FFC000"/>
                </a:solidFill>
              </a:rPr>
              <a:t>Prestation</a:t>
            </a:r>
          </a:p>
        </p:txBody>
      </p:sp>
      <p:sp>
        <p:nvSpPr>
          <p:cNvPr id="52" name="ZoneTexte 51"/>
          <p:cNvSpPr txBox="1"/>
          <p:nvPr/>
        </p:nvSpPr>
        <p:spPr>
          <a:xfrm>
            <a:off x="638246" y="1007401"/>
            <a:ext cx="6325800" cy="399340"/>
          </a:xfrm>
          <a:prstGeom prst="rect">
            <a:avLst/>
          </a:prstGeom>
          <a:noFill/>
        </p:spPr>
        <p:txBody>
          <a:bodyPr wrap="square" rtlCol="0">
            <a:spAutoFit/>
          </a:bodyPr>
          <a:lstStyle/>
          <a:p>
            <a:pPr algn="ctr"/>
            <a:r>
              <a:rPr lang="fr-FR" sz="1995" b="1" u="sng" dirty="0">
                <a:solidFill>
                  <a:schemeClr val="bg1"/>
                </a:solidFill>
              </a:rPr>
              <a:t>Composante :</a:t>
            </a:r>
            <a:r>
              <a:rPr lang="fr-FR" sz="1995" b="1" dirty="0">
                <a:solidFill>
                  <a:schemeClr val="bg1"/>
                </a:solidFill>
              </a:rPr>
              <a:t> Modèle </a:t>
            </a:r>
            <a:r>
              <a:rPr lang="ar-MA" sz="1995" b="1" dirty="0">
                <a:solidFill>
                  <a:schemeClr val="bg1"/>
                </a:solidFill>
              </a:rPr>
              <a:t>"</a:t>
            </a:r>
            <a:r>
              <a:rPr lang="fr-FR" sz="1995" b="1" dirty="0">
                <a:solidFill>
                  <a:schemeClr val="bg1"/>
                </a:solidFill>
              </a:rPr>
              <a:t>Lycée </a:t>
            </a:r>
            <a:r>
              <a:rPr lang="fr-FR" sz="1995" b="1" dirty="0" err="1">
                <a:solidFill>
                  <a:schemeClr val="bg1"/>
                </a:solidFill>
              </a:rPr>
              <a:t>Attahadi</a:t>
            </a:r>
            <a:r>
              <a:rPr lang="ar-MA" sz="1995" b="1" dirty="0">
                <a:solidFill>
                  <a:schemeClr val="bg1"/>
                </a:solidFill>
              </a:rPr>
              <a:t>"</a:t>
            </a:r>
            <a:endParaRPr lang="fr-FR" sz="1995" b="1" dirty="0">
              <a:solidFill>
                <a:schemeClr val="bg1"/>
              </a:solidFill>
            </a:endParaRPr>
          </a:p>
        </p:txBody>
      </p:sp>
      <p:grpSp>
        <p:nvGrpSpPr>
          <p:cNvPr id="24" name="Groupe 23"/>
          <p:cNvGrpSpPr/>
          <p:nvPr/>
        </p:nvGrpSpPr>
        <p:grpSpPr>
          <a:xfrm>
            <a:off x="136404" y="3234854"/>
            <a:ext cx="1366769" cy="1105572"/>
            <a:chOff x="-175005" y="2231163"/>
            <a:chExt cx="1766812" cy="1219200"/>
          </a:xfrm>
        </p:grpSpPr>
        <p:sp>
          <p:nvSpPr>
            <p:cNvPr id="26" name="Ellipse 25"/>
            <p:cNvSpPr/>
            <p:nvPr/>
          </p:nvSpPr>
          <p:spPr>
            <a:xfrm>
              <a:off x="-175005" y="2231163"/>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a:p>
          </p:txBody>
        </p:sp>
        <p:sp>
          <p:nvSpPr>
            <p:cNvPr id="27" name="Rectangle 26"/>
            <p:cNvSpPr/>
            <p:nvPr/>
          </p:nvSpPr>
          <p:spPr>
            <a:xfrm>
              <a:off x="-85865" y="2609930"/>
              <a:ext cx="1588532" cy="471071"/>
            </a:xfrm>
            <a:prstGeom prst="rect">
              <a:avLst/>
            </a:prstGeom>
          </p:spPr>
          <p:txBody>
            <a:bodyPr wrap="square">
              <a:spAutoFit/>
            </a:bodyPr>
            <a:lstStyle/>
            <a:p>
              <a:pPr algn="ctr"/>
              <a:r>
                <a:rPr lang="fr-FR" sz="2176" b="1" dirty="0">
                  <a:solidFill>
                    <a:schemeClr val="bg1"/>
                  </a:solidFill>
                </a:rPr>
                <a:t>Objectifs</a:t>
              </a:r>
            </a:p>
          </p:txBody>
        </p:sp>
      </p:grpSp>
    </p:spTree>
    <p:extLst>
      <p:ext uri="{BB962C8B-B14F-4D97-AF65-F5344CB8AC3E}">
        <p14:creationId xmlns:p14="http://schemas.microsoft.com/office/powerpoint/2010/main" val="296050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514350" indent="-514350" algn="ctr">
              <a:buAutoNum type="arabicPeriod"/>
            </a:pPr>
            <a:r>
              <a:rPr lang="fr-FR" sz="2902" b="1" dirty="0"/>
              <a:t>Volet Technique : </a:t>
            </a:r>
          </a:p>
          <a:p>
            <a:pPr algn="ctr"/>
            <a:r>
              <a:rPr lang="fr-FR" sz="2000" b="1" dirty="0">
                <a:solidFill>
                  <a:srgbClr val="FFC000"/>
                </a:solidFill>
              </a:rPr>
              <a:t>1.4 Description des prestations </a:t>
            </a:r>
          </a:p>
        </p:txBody>
      </p:sp>
      <p:sp>
        <p:nvSpPr>
          <p:cNvPr id="22" name="Rectangle 21"/>
          <p:cNvSpPr/>
          <p:nvPr/>
        </p:nvSpPr>
        <p:spPr>
          <a:xfrm>
            <a:off x="2835407" y="5004697"/>
            <a:ext cx="1162588" cy="371512"/>
          </a:xfrm>
          <a:prstGeom prst="rect">
            <a:avLst/>
          </a:prstGeom>
        </p:spPr>
        <p:txBody>
          <a:bodyPr wrap="square">
            <a:spAutoFit/>
          </a:bodyPr>
          <a:lstStyle/>
          <a:p>
            <a:r>
              <a:rPr lang="fr-FR" sz="1814" b="1" dirty="0">
                <a:latin typeface="Calibri" panose="020F0502020204030204" pitchFamily="34" charset="0"/>
                <a:ea typeface="Times New Roman" panose="02020603050405020304" pitchFamily="18" charset="0"/>
                <a:cs typeface="Calibri" panose="020F0502020204030204" pitchFamily="34" charset="0"/>
              </a:rPr>
              <a:t> </a:t>
            </a:r>
            <a:endParaRPr lang="fr-FR" sz="1814" b="1" dirty="0"/>
          </a:p>
        </p:txBody>
      </p:sp>
      <p:sp>
        <p:nvSpPr>
          <p:cNvPr id="3" name="Rectangle 2"/>
          <p:cNvSpPr/>
          <p:nvPr/>
        </p:nvSpPr>
        <p:spPr>
          <a:xfrm>
            <a:off x="852881" y="1808737"/>
            <a:ext cx="10486238" cy="3679982"/>
          </a:xfrm>
          <a:prstGeom prst="rect">
            <a:avLst/>
          </a:prstGeom>
        </p:spPr>
        <p:txBody>
          <a:bodyPr wrap="square">
            <a:spAutoFit/>
          </a:bodyPr>
          <a:lstStyle/>
          <a:p>
            <a:pPr marL="342900" indent="-342900" algn="just">
              <a:lnSpc>
                <a:spcPct val="200000"/>
              </a:lnSpc>
              <a:buAutoNum type="alphaUcPeriod"/>
            </a:pPr>
            <a:r>
              <a:rPr lang="fr-FR" sz="2400" dirty="0"/>
              <a:t>La location de salles pour la tenue de l’ensemble des sessions de formation;</a:t>
            </a:r>
          </a:p>
          <a:p>
            <a:pPr marL="342900" indent="-342900" algn="just">
              <a:lnSpc>
                <a:spcPct val="200000"/>
              </a:lnSpc>
              <a:buAutoNum type="alphaUcPeriod"/>
            </a:pPr>
            <a:endParaRPr lang="fr-FR" sz="2400" dirty="0"/>
          </a:p>
          <a:p>
            <a:pPr algn="just">
              <a:lnSpc>
                <a:spcPct val="200000"/>
              </a:lnSpc>
            </a:pPr>
            <a:r>
              <a:rPr lang="fr-FR" sz="2400" dirty="0"/>
              <a:t>B. Les services de restauration dans le cadre des séances de formation;</a:t>
            </a:r>
          </a:p>
          <a:p>
            <a:pPr algn="just">
              <a:lnSpc>
                <a:spcPct val="200000"/>
              </a:lnSpc>
            </a:pPr>
            <a:endParaRPr lang="fr-FR" sz="2400" dirty="0"/>
          </a:p>
          <a:p>
            <a:pPr algn="just">
              <a:lnSpc>
                <a:spcPct val="200000"/>
              </a:lnSpc>
            </a:pPr>
            <a:r>
              <a:rPr lang="fr-FR" sz="2400" dirty="0"/>
              <a:t>C. L’hébergement des bénéficiaires en demi-pension.</a:t>
            </a:r>
          </a:p>
        </p:txBody>
      </p:sp>
    </p:spTree>
    <p:extLst>
      <p:ext uri="{BB962C8B-B14F-4D97-AF65-F5344CB8AC3E}">
        <p14:creationId xmlns:p14="http://schemas.microsoft.com/office/powerpoint/2010/main" val="3500514657"/>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3700</TotalTime>
  <Words>3508</Words>
  <Application>Microsoft Office PowerPoint</Application>
  <PresentationFormat>Widescreen</PresentationFormat>
  <Paragraphs>590</Paragraphs>
  <Slides>41</Slides>
  <Notes>8</Notes>
  <HiddenSlides>0</HiddenSlides>
  <MMClips>0</MMClips>
  <ScaleCrop>false</ScaleCrop>
  <HeadingPairs>
    <vt:vector size="6" baseType="variant">
      <vt:variant>
        <vt:lpstr>Fonts Used</vt:lpstr>
      </vt:variant>
      <vt:variant>
        <vt:i4>16</vt:i4>
      </vt:variant>
      <vt:variant>
        <vt:lpstr>Theme</vt:lpstr>
      </vt:variant>
      <vt:variant>
        <vt:i4>3</vt:i4>
      </vt:variant>
      <vt:variant>
        <vt:lpstr>Slide Titles</vt:lpstr>
      </vt:variant>
      <vt:variant>
        <vt:i4>41</vt:i4>
      </vt:variant>
    </vt:vector>
  </HeadingPairs>
  <TitlesOfParts>
    <vt:vector size="60" baseType="lpstr">
      <vt:lpstr>Agency FB</vt:lpstr>
      <vt:lpstr>Arial</vt:lpstr>
      <vt:lpstr>Bell MT</vt:lpstr>
      <vt:lpstr>Berlin Sans FB Demi</vt:lpstr>
      <vt:lpstr>Calibri</vt:lpstr>
      <vt:lpstr>Calibri Light</vt:lpstr>
      <vt:lpstr>Castellar</vt:lpstr>
      <vt:lpstr>Corbel</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PA</cp:lastModifiedBy>
  <cp:revision>356</cp:revision>
  <cp:lastPrinted>2019-01-22T17:51:58Z</cp:lastPrinted>
  <dcterms:created xsi:type="dcterms:W3CDTF">2018-11-07T12:00:03Z</dcterms:created>
  <dcterms:modified xsi:type="dcterms:W3CDTF">2020-02-13T03:20:13Z</dcterms:modified>
</cp:coreProperties>
</file>