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84" r:id="rId2"/>
    <p:sldMasterId id="2147483692" r:id="rId3"/>
  </p:sldMasterIdLst>
  <p:notesMasterIdLst>
    <p:notesMasterId r:id="rId34"/>
  </p:notesMasterIdLst>
  <p:sldIdLst>
    <p:sldId id="258" r:id="rId4"/>
    <p:sldId id="359" r:id="rId5"/>
    <p:sldId id="259" r:id="rId6"/>
    <p:sldId id="260" r:id="rId7"/>
    <p:sldId id="278" r:id="rId8"/>
    <p:sldId id="279" r:id="rId9"/>
    <p:sldId id="262" r:id="rId10"/>
    <p:sldId id="264" r:id="rId11"/>
    <p:sldId id="268" r:id="rId12"/>
    <p:sldId id="267" r:id="rId13"/>
    <p:sldId id="275" r:id="rId14"/>
    <p:sldId id="276" r:id="rId15"/>
    <p:sldId id="269" r:id="rId16"/>
    <p:sldId id="277" r:id="rId17"/>
    <p:sldId id="373" r:id="rId18"/>
    <p:sldId id="415" r:id="rId19"/>
    <p:sldId id="413" r:id="rId20"/>
    <p:sldId id="375" r:id="rId21"/>
    <p:sldId id="388" r:id="rId22"/>
    <p:sldId id="406" r:id="rId23"/>
    <p:sldId id="408" r:id="rId24"/>
    <p:sldId id="407" r:id="rId25"/>
    <p:sldId id="389" r:id="rId26"/>
    <p:sldId id="390" r:id="rId27"/>
    <p:sldId id="398" r:id="rId28"/>
    <p:sldId id="374" r:id="rId29"/>
    <p:sldId id="376" r:id="rId30"/>
    <p:sldId id="402" r:id="rId31"/>
    <p:sldId id="403" r:id="rId32"/>
    <p:sldId id="372" r:id="rId3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ext uri="{19B8F6BF-5375-455C-9EA6-DF929625EA0E}">
        <p15:presenceInfo xmlns:p15="http://schemas.microsoft.com/office/powerpoint/2012/main" userId="S-1-5-21-1178779211-1430261201-1819217697-11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FFFFFF"/>
    <a:srgbClr val="8B2F0F"/>
    <a:srgbClr val="3333CC"/>
    <a:srgbClr val="0066FF"/>
    <a:srgbClr val="006600"/>
    <a:srgbClr val="CCECFF"/>
    <a:srgbClr val="99CCFF"/>
    <a:srgbClr val="66CC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800" autoAdjust="0"/>
  </p:normalViewPr>
  <p:slideViewPr>
    <p:cSldViewPr snapToGrid="0">
      <p:cViewPr varScale="1">
        <p:scale>
          <a:sx n="99" d="100"/>
          <a:sy n="99" d="100"/>
        </p:scale>
        <p:origin x="9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C32B05-62EA-407A-B21C-2310C7945705}" type="doc">
      <dgm:prSet loTypeId="urn:microsoft.com/office/officeart/2011/layout/CircleProcess" loCatId="process" qsTypeId="urn:microsoft.com/office/officeart/2005/8/quickstyle/simple4" qsCatId="simple" csTypeId="urn:microsoft.com/office/officeart/2005/8/colors/colorful1" csCatId="colorful" phldr="1"/>
      <dgm:spPr/>
      <dgm:t>
        <a:bodyPr/>
        <a:lstStyle/>
        <a:p>
          <a:endParaRPr lang="en-US"/>
        </a:p>
      </dgm:t>
    </dgm:pt>
    <dgm:pt modelId="{42D71409-67F9-455C-8C6D-716D284AAA6B}">
      <dgm:prSet phldrT="[Text]"/>
      <dgm:spPr/>
      <dgm:t>
        <a:bodyPr/>
        <a:lstStyle/>
        <a:p>
          <a:r>
            <a:rPr lang="fr-FR" b="1" noProof="0" dirty="0"/>
            <a:t>Tâche A. </a:t>
          </a:r>
        </a:p>
        <a:p>
          <a:r>
            <a:rPr lang="fr-FR" b="1" noProof="0" dirty="0"/>
            <a:t>Elaboration de la démarche méthodologique</a:t>
          </a:r>
          <a:endParaRPr lang="en-US" b="1" dirty="0"/>
        </a:p>
      </dgm:t>
    </dgm:pt>
    <dgm:pt modelId="{51680ED1-AF6E-4B28-AE94-92B0EFB0DF7D}" type="parTrans" cxnId="{2AA9C11F-1F1D-428E-801A-47EAA766C99D}">
      <dgm:prSet/>
      <dgm:spPr/>
      <dgm:t>
        <a:bodyPr/>
        <a:lstStyle/>
        <a:p>
          <a:endParaRPr lang="en-US"/>
        </a:p>
      </dgm:t>
    </dgm:pt>
    <dgm:pt modelId="{478B7D3C-9FB4-4BC6-90AC-49960560DECD}" type="sibTrans" cxnId="{2AA9C11F-1F1D-428E-801A-47EAA766C99D}">
      <dgm:prSet/>
      <dgm:spPr/>
      <dgm:t>
        <a:bodyPr/>
        <a:lstStyle/>
        <a:p>
          <a:endParaRPr lang="en-US"/>
        </a:p>
      </dgm:t>
    </dgm:pt>
    <dgm:pt modelId="{AB470A66-D4FD-469B-9BB3-46DE1911C1D6}">
      <dgm:prSet phldrT="[Text]"/>
      <dgm:spPr/>
      <dgm:t>
        <a:bodyPr/>
        <a:lstStyle/>
        <a:p>
          <a:r>
            <a:rPr lang="fr-FR" b="1" noProof="0" dirty="0"/>
            <a:t>Tâche B. </a:t>
          </a:r>
        </a:p>
        <a:p>
          <a:r>
            <a:rPr lang="fr-FR" b="1" noProof="0" dirty="0"/>
            <a:t>Activités transversales à l’opération de melkisation</a:t>
          </a:r>
        </a:p>
      </dgm:t>
    </dgm:pt>
    <dgm:pt modelId="{B814406A-2BE0-41B6-9E91-F285AADAC762}" type="parTrans" cxnId="{92F4965C-650C-4046-9F88-6C6943915D0D}">
      <dgm:prSet/>
      <dgm:spPr/>
      <dgm:t>
        <a:bodyPr/>
        <a:lstStyle/>
        <a:p>
          <a:endParaRPr lang="fr-FR"/>
        </a:p>
      </dgm:t>
    </dgm:pt>
    <dgm:pt modelId="{14178962-F934-49A4-A319-7682E0355ACF}" type="sibTrans" cxnId="{92F4965C-650C-4046-9F88-6C6943915D0D}">
      <dgm:prSet/>
      <dgm:spPr/>
      <dgm:t>
        <a:bodyPr/>
        <a:lstStyle/>
        <a:p>
          <a:endParaRPr lang="fr-FR"/>
        </a:p>
      </dgm:t>
    </dgm:pt>
    <dgm:pt modelId="{5AB5CCC9-1A15-4817-93E7-F66EBB84E3F3}">
      <dgm:prSet custT="1"/>
      <dgm:spPr/>
      <dgm:t>
        <a:bodyPr/>
        <a:lstStyle/>
        <a:p>
          <a:r>
            <a:rPr lang="fr-FR" sz="1100" noProof="0" dirty="0"/>
            <a:t>Evaluation de l’impact social</a:t>
          </a:r>
        </a:p>
      </dgm:t>
    </dgm:pt>
    <dgm:pt modelId="{276A1AD9-EAF7-4FBB-9822-76938DE99C61}" type="parTrans" cxnId="{A2208156-F62B-402D-B6E2-DFEC020E233E}">
      <dgm:prSet/>
      <dgm:spPr/>
      <dgm:t>
        <a:bodyPr/>
        <a:lstStyle/>
        <a:p>
          <a:endParaRPr lang="fr-FR"/>
        </a:p>
      </dgm:t>
    </dgm:pt>
    <dgm:pt modelId="{2A1D2E31-955E-4292-A65C-9CD84C968FDF}" type="sibTrans" cxnId="{A2208156-F62B-402D-B6E2-DFEC020E233E}">
      <dgm:prSet/>
      <dgm:spPr/>
      <dgm:t>
        <a:bodyPr/>
        <a:lstStyle/>
        <a:p>
          <a:endParaRPr lang="fr-FR"/>
        </a:p>
      </dgm:t>
    </dgm:pt>
    <dgm:pt modelId="{DAAC097A-3A34-4EA8-90E7-49D43C1E9822}">
      <dgm:prSet phldrT="[Text]" custT="1"/>
      <dgm:spPr/>
      <dgm:t>
        <a:bodyPr/>
        <a:lstStyle/>
        <a:p>
          <a:r>
            <a:rPr lang="fr-FR" sz="1100" noProof="0" dirty="0"/>
            <a:t>Conception et mise en place d’un système d’information avec sa composante géographique (SIG)</a:t>
          </a:r>
        </a:p>
      </dgm:t>
    </dgm:pt>
    <dgm:pt modelId="{6696F1BF-CB66-4439-9515-5B437E433365}" type="parTrans" cxnId="{7DA210F6-DD8D-48FE-AF80-3789C02352C7}">
      <dgm:prSet/>
      <dgm:spPr/>
      <dgm:t>
        <a:bodyPr/>
        <a:lstStyle/>
        <a:p>
          <a:endParaRPr lang="fr-FR"/>
        </a:p>
      </dgm:t>
    </dgm:pt>
    <dgm:pt modelId="{A25823AD-60DE-42F2-8305-FC1B147B2238}" type="sibTrans" cxnId="{7DA210F6-DD8D-48FE-AF80-3789C02352C7}">
      <dgm:prSet/>
      <dgm:spPr/>
      <dgm:t>
        <a:bodyPr/>
        <a:lstStyle/>
        <a:p>
          <a:endParaRPr lang="fr-FR"/>
        </a:p>
      </dgm:t>
    </dgm:pt>
    <dgm:pt modelId="{FAC6E470-A64A-4567-8BE9-54510698B66D}">
      <dgm:prSet phldrT="[Text]" custT="1"/>
      <dgm:spPr/>
      <dgm:t>
        <a:bodyPr/>
        <a:lstStyle/>
        <a:p>
          <a:r>
            <a:rPr lang="fr-FR" sz="1100" noProof="0" dirty="0"/>
            <a:t>Plan d’Engagement des Parties Prenantes</a:t>
          </a:r>
        </a:p>
      </dgm:t>
    </dgm:pt>
    <dgm:pt modelId="{3DCB35DC-2B45-4C24-8E76-37732A5D17F1}" type="parTrans" cxnId="{F077FB0E-4AE3-4384-9CDE-CCC98E72935B}">
      <dgm:prSet/>
      <dgm:spPr/>
      <dgm:t>
        <a:bodyPr/>
        <a:lstStyle/>
        <a:p>
          <a:endParaRPr lang="fr-FR"/>
        </a:p>
      </dgm:t>
    </dgm:pt>
    <dgm:pt modelId="{7EB5ACCF-441E-4565-9C36-5D704863644D}" type="sibTrans" cxnId="{F077FB0E-4AE3-4384-9CDE-CCC98E72935B}">
      <dgm:prSet/>
      <dgm:spPr/>
      <dgm:t>
        <a:bodyPr/>
        <a:lstStyle/>
        <a:p>
          <a:endParaRPr lang="fr-FR"/>
        </a:p>
      </dgm:t>
    </dgm:pt>
    <dgm:pt modelId="{DA074D64-82D2-448C-9950-3EB424CC9283}">
      <dgm:prSet phldrT="[Text]"/>
      <dgm:spPr/>
      <dgm:t>
        <a:bodyPr/>
        <a:lstStyle/>
        <a:p>
          <a:r>
            <a:rPr lang="fr-FR" b="1" noProof="0" dirty="0"/>
            <a:t>Tâche C. </a:t>
          </a:r>
        </a:p>
        <a:p>
          <a:r>
            <a:rPr lang="fr-FR" b="1" noProof="0" dirty="0"/>
            <a:t>Mise en œuvre effective de la melkisation</a:t>
          </a:r>
        </a:p>
      </dgm:t>
    </dgm:pt>
    <dgm:pt modelId="{D302BF7C-327E-46C9-9F76-52BF516BED0E}" type="parTrans" cxnId="{3748B88F-A93F-4B6E-961C-53F2D8FC4833}">
      <dgm:prSet/>
      <dgm:spPr/>
      <dgm:t>
        <a:bodyPr/>
        <a:lstStyle/>
        <a:p>
          <a:endParaRPr lang="fr-FR"/>
        </a:p>
      </dgm:t>
    </dgm:pt>
    <dgm:pt modelId="{FE4DCB34-7828-488F-B8B1-0DE6CAAD89D6}" type="sibTrans" cxnId="{3748B88F-A93F-4B6E-961C-53F2D8FC4833}">
      <dgm:prSet/>
      <dgm:spPr/>
      <dgm:t>
        <a:bodyPr/>
        <a:lstStyle/>
        <a:p>
          <a:endParaRPr lang="fr-FR"/>
        </a:p>
      </dgm:t>
    </dgm:pt>
    <dgm:pt modelId="{C6A47B0E-36D3-45BB-BEA3-656A809405CE}">
      <dgm:prSet phldrT="[Text]" custT="1"/>
      <dgm:spPr/>
      <dgm:t>
        <a:bodyPr/>
        <a:lstStyle/>
        <a:p>
          <a:r>
            <a:rPr lang="fr-FR" sz="1100" noProof="0" dirty="0"/>
            <a:t>Appui à l’établissement des listes des AD</a:t>
          </a:r>
        </a:p>
      </dgm:t>
    </dgm:pt>
    <dgm:pt modelId="{7E556C5D-97C6-474E-9124-26763E391B9D}" type="parTrans" cxnId="{CBB62350-EC5C-4DEF-B7E8-D7F1A3BE79EA}">
      <dgm:prSet/>
      <dgm:spPr/>
      <dgm:t>
        <a:bodyPr/>
        <a:lstStyle/>
        <a:p>
          <a:endParaRPr lang="fr-FR"/>
        </a:p>
      </dgm:t>
    </dgm:pt>
    <dgm:pt modelId="{4C3090B3-0379-42DD-B602-975BE67A1932}" type="sibTrans" cxnId="{CBB62350-EC5C-4DEF-B7E8-D7F1A3BE79EA}">
      <dgm:prSet/>
      <dgm:spPr/>
      <dgm:t>
        <a:bodyPr/>
        <a:lstStyle/>
        <a:p>
          <a:endParaRPr lang="fr-FR"/>
        </a:p>
      </dgm:t>
    </dgm:pt>
    <dgm:pt modelId="{A82F9263-83F0-4DFB-9CBA-019AF453950C}">
      <dgm:prSet phldrT="[Text]" custT="1"/>
      <dgm:spPr/>
      <dgm:t>
        <a:bodyPr/>
        <a:lstStyle/>
        <a:p>
          <a:r>
            <a:rPr lang="fr-FR" sz="1100" noProof="0" dirty="0"/>
            <a:t>Reconnaissance et délimitation de l’assiette foncière de la CE à melkiser</a:t>
          </a:r>
        </a:p>
      </dgm:t>
    </dgm:pt>
    <dgm:pt modelId="{8368B47B-A241-4EBF-AEDF-58205B6A517C}" type="parTrans" cxnId="{19ECDE9A-0D62-4771-ACC5-1A0425442F7D}">
      <dgm:prSet/>
      <dgm:spPr/>
      <dgm:t>
        <a:bodyPr/>
        <a:lstStyle/>
        <a:p>
          <a:endParaRPr lang="fr-FR"/>
        </a:p>
      </dgm:t>
    </dgm:pt>
    <dgm:pt modelId="{2F805E98-F871-4B3B-AA46-0402768F5C7B}" type="sibTrans" cxnId="{19ECDE9A-0D62-4771-ACC5-1A0425442F7D}">
      <dgm:prSet/>
      <dgm:spPr/>
      <dgm:t>
        <a:bodyPr/>
        <a:lstStyle/>
        <a:p>
          <a:endParaRPr lang="fr-FR"/>
        </a:p>
      </dgm:t>
    </dgm:pt>
    <dgm:pt modelId="{5B942930-E829-439E-9F0E-EF3E48A41A9A}">
      <dgm:prSet phldrT="[Text]" custT="1"/>
      <dgm:spPr/>
      <dgm:t>
        <a:bodyPr/>
        <a:lstStyle/>
        <a:p>
          <a:r>
            <a:rPr lang="fr-FR" sz="1100" noProof="0" dirty="0"/>
            <a:t>Enquête de terrain</a:t>
          </a:r>
        </a:p>
      </dgm:t>
    </dgm:pt>
    <dgm:pt modelId="{379BFD5E-C556-4F71-898D-16F43FADAB42}" type="parTrans" cxnId="{2CBC2559-BA47-4356-A2D6-23DB7BFC5197}">
      <dgm:prSet/>
      <dgm:spPr/>
      <dgm:t>
        <a:bodyPr/>
        <a:lstStyle/>
        <a:p>
          <a:endParaRPr lang="fr-FR"/>
        </a:p>
      </dgm:t>
    </dgm:pt>
    <dgm:pt modelId="{6CFBED67-E9A1-482B-A906-372E685893E0}" type="sibTrans" cxnId="{2CBC2559-BA47-4356-A2D6-23DB7BFC5197}">
      <dgm:prSet/>
      <dgm:spPr/>
      <dgm:t>
        <a:bodyPr/>
        <a:lstStyle/>
        <a:p>
          <a:endParaRPr lang="fr-FR"/>
        </a:p>
      </dgm:t>
    </dgm:pt>
    <dgm:pt modelId="{1E71CDDC-98F1-4096-81EB-E8D8A9EA0F9E}">
      <dgm:prSet phldrT="[Text]" custT="1"/>
      <dgm:spPr/>
      <dgm:t>
        <a:bodyPr/>
        <a:lstStyle/>
        <a:p>
          <a:r>
            <a:rPr lang="fr-FR" sz="1100" noProof="0" dirty="0"/>
            <a:t>Etablissement du plan de lotissement</a:t>
          </a:r>
        </a:p>
      </dgm:t>
    </dgm:pt>
    <dgm:pt modelId="{9033D8AC-B1C4-46EA-A319-F6B89D3F2BDF}" type="parTrans" cxnId="{79A444F3-19B4-49F6-A45F-39F4A450CFA4}">
      <dgm:prSet/>
      <dgm:spPr/>
      <dgm:t>
        <a:bodyPr/>
        <a:lstStyle/>
        <a:p>
          <a:endParaRPr lang="fr-FR"/>
        </a:p>
      </dgm:t>
    </dgm:pt>
    <dgm:pt modelId="{76503B82-A7B1-4183-9572-4968CBAE1501}" type="sibTrans" cxnId="{79A444F3-19B4-49F6-A45F-39F4A450CFA4}">
      <dgm:prSet/>
      <dgm:spPr/>
      <dgm:t>
        <a:bodyPr/>
        <a:lstStyle/>
        <a:p>
          <a:endParaRPr lang="fr-FR"/>
        </a:p>
      </dgm:t>
    </dgm:pt>
    <dgm:pt modelId="{C66780A0-0F70-4523-BF47-F7758EC04C47}">
      <dgm:prSet phldrT="[Text]" custT="1"/>
      <dgm:spPr/>
      <dgm:t>
        <a:bodyPr/>
        <a:lstStyle/>
        <a:p>
          <a:r>
            <a:rPr lang="fr-FR" sz="1100" noProof="0" dirty="0"/>
            <a:t>Exécution du plan définitif de lotissement</a:t>
          </a:r>
        </a:p>
      </dgm:t>
    </dgm:pt>
    <dgm:pt modelId="{8F892FB9-800D-42F4-A4B7-4C7E0DD54E89}" type="parTrans" cxnId="{B5035150-9E77-4365-9B6D-7FE25590A982}">
      <dgm:prSet/>
      <dgm:spPr/>
      <dgm:t>
        <a:bodyPr/>
        <a:lstStyle/>
        <a:p>
          <a:endParaRPr lang="fr-FR"/>
        </a:p>
      </dgm:t>
    </dgm:pt>
    <dgm:pt modelId="{ABCD2C26-C721-44E3-AF8D-13E838AED575}" type="sibTrans" cxnId="{B5035150-9E77-4365-9B6D-7FE25590A982}">
      <dgm:prSet/>
      <dgm:spPr/>
      <dgm:t>
        <a:bodyPr/>
        <a:lstStyle/>
        <a:p>
          <a:endParaRPr lang="fr-FR"/>
        </a:p>
      </dgm:t>
    </dgm:pt>
    <dgm:pt modelId="{8377426E-7B17-4B50-A094-E242863717C3}">
      <dgm:prSet phldrT="[Text]" custT="1"/>
      <dgm:spPr/>
      <dgm:t>
        <a:bodyPr/>
        <a:lstStyle/>
        <a:p>
          <a:r>
            <a:rPr lang="fr-FR" sz="1100" noProof="0" dirty="0"/>
            <a:t>Constitution des dossiers de melkisation pour attribution des lots aux ayants droit</a:t>
          </a:r>
        </a:p>
      </dgm:t>
    </dgm:pt>
    <dgm:pt modelId="{08E836D1-D11E-4B17-BBC5-7CBDC63F436A}" type="parTrans" cxnId="{EF2106B2-5BB9-435B-B8BD-D8EC940BB427}">
      <dgm:prSet/>
      <dgm:spPr/>
      <dgm:t>
        <a:bodyPr/>
        <a:lstStyle/>
        <a:p>
          <a:endParaRPr lang="fr-FR"/>
        </a:p>
      </dgm:t>
    </dgm:pt>
    <dgm:pt modelId="{CBB1A3A7-17C5-4E9B-A69F-1DBE6E22C550}" type="sibTrans" cxnId="{EF2106B2-5BB9-435B-B8BD-D8EC940BB427}">
      <dgm:prSet/>
      <dgm:spPr/>
      <dgm:t>
        <a:bodyPr/>
        <a:lstStyle/>
        <a:p>
          <a:endParaRPr lang="fr-FR"/>
        </a:p>
      </dgm:t>
    </dgm:pt>
    <dgm:pt modelId="{9CE0A482-562C-4562-AABA-6932CDDCCA02}">
      <dgm:prSet phldrT="[Text]"/>
      <dgm:spPr/>
      <dgm:t>
        <a:bodyPr/>
        <a:lstStyle/>
        <a:p>
          <a:r>
            <a:rPr lang="fr-FR" b="1" noProof="0" dirty="0"/>
            <a:t>Tâche D.</a:t>
          </a:r>
        </a:p>
        <a:p>
          <a:r>
            <a:rPr lang="fr-FR" b="1" noProof="0" dirty="0"/>
            <a:t> Capitalisation de la démarche</a:t>
          </a:r>
        </a:p>
      </dgm:t>
    </dgm:pt>
    <dgm:pt modelId="{E876E1C0-5C90-43AF-AFA5-DC1C7B5ED56A}" type="parTrans" cxnId="{1E5F9A85-6381-4086-88C9-FDC4DF15903C}">
      <dgm:prSet/>
      <dgm:spPr/>
      <dgm:t>
        <a:bodyPr/>
        <a:lstStyle/>
        <a:p>
          <a:endParaRPr lang="fr-FR"/>
        </a:p>
      </dgm:t>
    </dgm:pt>
    <dgm:pt modelId="{7265D4FB-D8D1-4529-B742-EE56584AF2CD}" type="sibTrans" cxnId="{1E5F9A85-6381-4086-88C9-FDC4DF15903C}">
      <dgm:prSet/>
      <dgm:spPr/>
      <dgm:t>
        <a:bodyPr/>
        <a:lstStyle/>
        <a:p>
          <a:endParaRPr lang="fr-FR"/>
        </a:p>
      </dgm:t>
    </dgm:pt>
    <dgm:pt modelId="{C4064A91-7D9A-454A-B561-AC78C6285C76}" type="pres">
      <dgm:prSet presAssocID="{B9C32B05-62EA-407A-B21C-2310C7945705}" presName="Name0" presStyleCnt="0">
        <dgm:presLayoutVars>
          <dgm:chMax val="11"/>
          <dgm:chPref val="11"/>
          <dgm:dir/>
          <dgm:resizeHandles/>
        </dgm:presLayoutVars>
      </dgm:prSet>
      <dgm:spPr/>
      <dgm:t>
        <a:bodyPr/>
        <a:lstStyle/>
        <a:p>
          <a:endParaRPr lang="fr-FR"/>
        </a:p>
      </dgm:t>
    </dgm:pt>
    <dgm:pt modelId="{9968E0C3-9BD3-41DB-96FA-63A4DB201279}" type="pres">
      <dgm:prSet presAssocID="{9CE0A482-562C-4562-AABA-6932CDDCCA02}" presName="Accent4" presStyleCnt="0"/>
      <dgm:spPr/>
    </dgm:pt>
    <dgm:pt modelId="{CE77304C-D7BD-4F9E-B482-CBAB6C9E968F}" type="pres">
      <dgm:prSet presAssocID="{9CE0A482-562C-4562-AABA-6932CDDCCA02}" presName="Accent" presStyleLbl="node1" presStyleIdx="0" presStyleCnt="4"/>
      <dgm:spPr/>
    </dgm:pt>
    <dgm:pt modelId="{B66ADD90-F06F-4FD3-BF23-5499BADCD4C3}" type="pres">
      <dgm:prSet presAssocID="{9CE0A482-562C-4562-AABA-6932CDDCCA02}" presName="ParentBackground4" presStyleCnt="0"/>
      <dgm:spPr/>
    </dgm:pt>
    <dgm:pt modelId="{4018EFF3-30F6-4D96-A34B-2979139E9F8F}" type="pres">
      <dgm:prSet presAssocID="{9CE0A482-562C-4562-AABA-6932CDDCCA02}" presName="ParentBackground" presStyleLbl="fgAcc1" presStyleIdx="0" presStyleCnt="4"/>
      <dgm:spPr/>
      <dgm:t>
        <a:bodyPr/>
        <a:lstStyle/>
        <a:p>
          <a:endParaRPr lang="fr-FR"/>
        </a:p>
      </dgm:t>
    </dgm:pt>
    <dgm:pt modelId="{47A14055-D776-4719-B7A2-12F34E0E8A2D}" type="pres">
      <dgm:prSet presAssocID="{9CE0A482-562C-4562-AABA-6932CDDCCA02}" presName="Parent4" presStyleLbl="revTx" presStyleIdx="0" presStyleCnt="2">
        <dgm:presLayoutVars>
          <dgm:chMax val="1"/>
          <dgm:chPref val="1"/>
          <dgm:bulletEnabled val="1"/>
        </dgm:presLayoutVars>
      </dgm:prSet>
      <dgm:spPr/>
      <dgm:t>
        <a:bodyPr/>
        <a:lstStyle/>
        <a:p>
          <a:endParaRPr lang="fr-FR"/>
        </a:p>
      </dgm:t>
    </dgm:pt>
    <dgm:pt modelId="{5805878D-CE28-43C4-8D48-4EBCC4E58E24}" type="pres">
      <dgm:prSet presAssocID="{DA074D64-82D2-448C-9950-3EB424CC9283}" presName="Accent3" presStyleCnt="0"/>
      <dgm:spPr/>
    </dgm:pt>
    <dgm:pt modelId="{91BB593B-DFD0-4BB5-8D9A-29002EF6DB5A}" type="pres">
      <dgm:prSet presAssocID="{DA074D64-82D2-448C-9950-3EB424CC9283}" presName="Accent" presStyleLbl="node1" presStyleIdx="1" presStyleCnt="4"/>
      <dgm:spPr/>
    </dgm:pt>
    <dgm:pt modelId="{5C43D459-8EF9-4917-A4D1-C942D49B49B2}" type="pres">
      <dgm:prSet presAssocID="{DA074D64-82D2-448C-9950-3EB424CC9283}" presName="ParentBackground3" presStyleCnt="0"/>
      <dgm:spPr/>
    </dgm:pt>
    <dgm:pt modelId="{FEED7425-14AC-4C32-8BBE-2DA9FF66CA96}" type="pres">
      <dgm:prSet presAssocID="{DA074D64-82D2-448C-9950-3EB424CC9283}" presName="ParentBackground" presStyleLbl="fgAcc1" presStyleIdx="1" presStyleCnt="4"/>
      <dgm:spPr/>
      <dgm:t>
        <a:bodyPr/>
        <a:lstStyle/>
        <a:p>
          <a:endParaRPr lang="fr-FR"/>
        </a:p>
      </dgm:t>
    </dgm:pt>
    <dgm:pt modelId="{F430B5BC-8F77-4E4B-91A0-93581ABDAC36}" type="pres">
      <dgm:prSet presAssocID="{DA074D64-82D2-448C-9950-3EB424CC9283}" presName="Child3" presStyleLbl="revTx" presStyleIdx="0" presStyleCnt="2">
        <dgm:presLayoutVars>
          <dgm:chMax val="0"/>
          <dgm:chPref val="0"/>
          <dgm:bulletEnabled val="1"/>
        </dgm:presLayoutVars>
      </dgm:prSet>
      <dgm:spPr/>
      <dgm:t>
        <a:bodyPr/>
        <a:lstStyle/>
        <a:p>
          <a:endParaRPr lang="fr-FR"/>
        </a:p>
      </dgm:t>
    </dgm:pt>
    <dgm:pt modelId="{489CA2A8-2E4D-4971-83EC-C86EF61A2490}" type="pres">
      <dgm:prSet presAssocID="{DA074D64-82D2-448C-9950-3EB424CC9283}" presName="Parent3" presStyleLbl="revTx" presStyleIdx="0" presStyleCnt="2">
        <dgm:presLayoutVars>
          <dgm:chMax val="1"/>
          <dgm:chPref val="1"/>
          <dgm:bulletEnabled val="1"/>
        </dgm:presLayoutVars>
      </dgm:prSet>
      <dgm:spPr/>
      <dgm:t>
        <a:bodyPr/>
        <a:lstStyle/>
        <a:p>
          <a:endParaRPr lang="fr-FR"/>
        </a:p>
      </dgm:t>
    </dgm:pt>
    <dgm:pt modelId="{45431D1A-AF84-458D-BC67-6987DF6674D3}" type="pres">
      <dgm:prSet presAssocID="{AB470A66-D4FD-469B-9BB3-46DE1911C1D6}" presName="Accent2" presStyleCnt="0"/>
      <dgm:spPr/>
    </dgm:pt>
    <dgm:pt modelId="{B9F46BE0-1989-4A99-839A-6A621D86B187}" type="pres">
      <dgm:prSet presAssocID="{AB470A66-D4FD-469B-9BB3-46DE1911C1D6}" presName="Accent" presStyleLbl="node1" presStyleIdx="2" presStyleCnt="4"/>
      <dgm:spPr/>
    </dgm:pt>
    <dgm:pt modelId="{BADFE8CB-9123-458C-AA9B-2BADF8749637}" type="pres">
      <dgm:prSet presAssocID="{AB470A66-D4FD-469B-9BB3-46DE1911C1D6}" presName="ParentBackground2" presStyleCnt="0"/>
      <dgm:spPr/>
    </dgm:pt>
    <dgm:pt modelId="{043F0EBA-F546-411F-AF24-7CC7184AF8F8}" type="pres">
      <dgm:prSet presAssocID="{AB470A66-D4FD-469B-9BB3-46DE1911C1D6}" presName="ParentBackground" presStyleLbl="fgAcc1" presStyleIdx="2" presStyleCnt="4"/>
      <dgm:spPr/>
      <dgm:t>
        <a:bodyPr/>
        <a:lstStyle/>
        <a:p>
          <a:endParaRPr lang="fr-FR"/>
        </a:p>
      </dgm:t>
    </dgm:pt>
    <dgm:pt modelId="{CB731D57-758C-4D3D-8DA2-A7A22A7E6B3E}" type="pres">
      <dgm:prSet presAssocID="{AB470A66-D4FD-469B-9BB3-46DE1911C1D6}" presName="Child2" presStyleLbl="revTx" presStyleIdx="1" presStyleCnt="2">
        <dgm:presLayoutVars>
          <dgm:chMax val="0"/>
          <dgm:chPref val="0"/>
          <dgm:bulletEnabled val="1"/>
        </dgm:presLayoutVars>
      </dgm:prSet>
      <dgm:spPr/>
      <dgm:t>
        <a:bodyPr/>
        <a:lstStyle/>
        <a:p>
          <a:endParaRPr lang="fr-FR"/>
        </a:p>
      </dgm:t>
    </dgm:pt>
    <dgm:pt modelId="{8CF31890-2577-44C8-A829-6ACCC48A4141}" type="pres">
      <dgm:prSet presAssocID="{AB470A66-D4FD-469B-9BB3-46DE1911C1D6}" presName="Parent2" presStyleLbl="revTx" presStyleIdx="1" presStyleCnt="2">
        <dgm:presLayoutVars>
          <dgm:chMax val="1"/>
          <dgm:chPref val="1"/>
          <dgm:bulletEnabled val="1"/>
        </dgm:presLayoutVars>
      </dgm:prSet>
      <dgm:spPr/>
      <dgm:t>
        <a:bodyPr/>
        <a:lstStyle/>
        <a:p>
          <a:endParaRPr lang="fr-FR"/>
        </a:p>
      </dgm:t>
    </dgm:pt>
    <dgm:pt modelId="{EDF2815F-000A-4B82-950D-F9AC3D8E2DA1}" type="pres">
      <dgm:prSet presAssocID="{42D71409-67F9-455C-8C6D-716D284AAA6B}" presName="Accent1" presStyleCnt="0"/>
      <dgm:spPr/>
    </dgm:pt>
    <dgm:pt modelId="{A75EC866-CDC2-4017-8678-8213B4815327}" type="pres">
      <dgm:prSet presAssocID="{42D71409-67F9-455C-8C6D-716D284AAA6B}" presName="Accent" presStyleLbl="node1" presStyleIdx="3" presStyleCnt="4"/>
      <dgm:spPr/>
    </dgm:pt>
    <dgm:pt modelId="{CBBA27F1-E6B1-4847-8DA9-53263130C237}" type="pres">
      <dgm:prSet presAssocID="{42D71409-67F9-455C-8C6D-716D284AAA6B}" presName="ParentBackground1" presStyleCnt="0"/>
      <dgm:spPr/>
    </dgm:pt>
    <dgm:pt modelId="{33D1FF4A-1EA9-46F2-9769-F0793A34B441}" type="pres">
      <dgm:prSet presAssocID="{42D71409-67F9-455C-8C6D-716D284AAA6B}" presName="ParentBackground" presStyleLbl="fgAcc1" presStyleIdx="3" presStyleCnt="4"/>
      <dgm:spPr/>
      <dgm:t>
        <a:bodyPr/>
        <a:lstStyle/>
        <a:p>
          <a:endParaRPr lang="fr-FR"/>
        </a:p>
      </dgm:t>
    </dgm:pt>
    <dgm:pt modelId="{50B67135-7FC6-447D-AB1E-45C65075B23B}" type="pres">
      <dgm:prSet presAssocID="{42D71409-67F9-455C-8C6D-716D284AAA6B}" presName="Parent1" presStyleLbl="revTx" presStyleIdx="1" presStyleCnt="2">
        <dgm:presLayoutVars>
          <dgm:chMax val="1"/>
          <dgm:chPref val="1"/>
          <dgm:bulletEnabled val="1"/>
        </dgm:presLayoutVars>
      </dgm:prSet>
      <dgm:spPr/>
      <dgm:t>
        <a:bodyPr/>
        <a:lstStyle/>
        <a:p>
          <a:endParaRPr lang="fr-FR"/>
        </a:p>
      </dgm:t>
    </dgm:pt>
  </dgm:ptLst>
  <dgm:cxnLst>
    <dgm:cxn modelId="{19ECDE9A-0D62-4771-ACC5-1A0425442F7D}" srcId="{DA074D64-82D2-448C-9950-3EB424CC9283}" destId="{A82F9263-83F0-4DFB-9CBA-019AF453950C}" srcOrd="1" destOrd="0" parTransId="{8368B47B-A241-4EBF-AEDF-58205B6A517C}" sibTransId="{2F805E98-F871-4B3B-AA46-0402768F5C7B}"/>
    <dgm:cxn modelId="{A2208156-F62B-402D-B6E2-DFEC020E233E}" srcId="{AB470A66-D4FD-469B-9BB3-46DE1911C1D6}" destId="{5AB5CCC9-1A15-4817-93E7-F66EBB84E3F3}" srcOrd="0" destOrd="0" parTransId="{276A1AD9-EAF7-4FBB-9822-76938DE99C61}" sibTransId="{2A1D2E31-955E-4292-A65C-9CD84C968FDF}"/>
    <dgm:cxn modelId="{7DA210F6-DD8D-48FE-AF80-3789C02352C7}" srcId="{AB470A66-D4FD-469B-9BB3-46DE1911C1D6}" destId="{DAAC097A-3A34-4EA8-90E7-49D43C1E9822}" srcOrd="1" destOrd="0" parTransId="{6696F1BF-CB66-4439-9515-5B437E433365}" sibTransId="{A25823AD-60DE-42F2-8305-FC1B147B2238}"/>
    <dgm:cxn modelId="{B5035150-9E77-4365-9B6D-7FE25590A982}" srcId="{DA074D64-82D2-448C-9950-3EB424CC9283}" destId="{C66780A0-0F70-4523-BF47-F7758EC04C47}" srcOrd="4" destOrd="0" parTransId="{8F892FB9-800D-42F4-A4B7-4C7E0DD54E89}" sibTransId="{ABCD2C26-C721-44E3-AF8D-13E838AED575}"/>
    <dgm:cxn modelId="{345C817C-CD26-4F6E-9DCF-49AF77284FA4}" type="presOf" srcId="{42D71409-67F9-455C-8C6D-716D284AAA6B}" destId="{50B67135-7FC6-447D-AB1E-45C65075B23B}" srcOrd="1" destOrd="0" presId="urn:microsoft.com/office/officeart/2011/layout/CircleProcess"/>
    <dgm:cxn modelId="{6D3D5F96-BA19-43DC-A8C0-5B76EEE612D2}" type="presOf" srcId="{C6A47B0E-36D3-45BB-BEA3-656A809405CE}" destId="{F430B5BC-8F77-4E4B-91A0-93581ABDAC36}" srcOrd="0" destOrd="0" presId="urn:microsoft.com/office/officeart/2011/layout/CircleProcess"/>
    <dgm:cxn modelId="{F077FB0E-4AE3-4384-9CDE-CCC98E72935B}" srcId="{AB470A66-D4FD-469B-9BB3-46DE1911C1D6}" destId="{FAC6E470-A64A-4567-8BE9-54510698B66D}" srcOrd="2" destOrd="0" parTransId="{3DCB35DC-2B45-4C24-8E76-37732A5D17F1}" sibTransId="{7EB5ACCF-441E-4565-9C36-5D704863644D}"/>
    <dgm:cxn modelId="{3C8372C1-2D6E-43CC-8D41-FF12509C64C5}" type="presOf" srcId="{8377426E-7B17-4B50-A094-E242863717C3}" destId="{F430B5BC-8F77-4E4B-91A0-93581ABDAC36}" srcOrd="0" destOrd="5" presId="urn:microsoft.com/office/officeart/2011/layout/CircleProcess"/>
    <dgm:cxn modelId="{06F7F33C-EE58-44B1-8E93-69E37C63103D}" type="presOf" srcId="{DAAC097A-3A34-4EA8-90E7-49D43C1E9822}" destId="{CB731D57-758C-4D3D-8DA2-A7A22A7E6B3E}" srcOrd="0" destOrd="1" presId="urn:microsoft.com/office/officeart/2011/layout/CircleProcess"/>
    <dgm:cxn modelId="{79A444F3-19B4-49F6-A45F-39F4A450CFA4}" srcId="{DA074D64-82D2-448C-9950-3EB424CC9283}" destId="{1E71CDDC-98F1-4096-81EB-E8D8A9EA0F9E}" srcOrd="3" destOrd="0" parTransId="{9033D8AC-B1C4-46EA-A319-F6B89D3F2BDF}" sibTransId="{76503B82-A7B1-4183-9572-4968CBAE1501}"/>
    <dgm:cxn modelId="{D83FB33F-9E32-4FB6-B8F3-8877941D0F28}" type="presOf" srcId="{5B942930-E829-439E-9F0E-EF3E48A41A9A}" destId="{F430B5BC-8F77-4E4B-91A0-93581ABDAC36}" srcOrd="0" destOrd="2" presId="urn:microsoft.com/office/officeart/2011/layout/CircleProcess"/>
    <dgm:cxn modelId="{3748B88F-A93F-4B6E-961C-53F2D8FC4833}" srcId="{B9C32B05-62EA-407A-B21C-2310C7945705}" destId="{DA074D64-82D2-448C-9950-3EB424CC9283}" srcOrd="2" destOrd="0" parTransId="{D302BF7C-327E-46C9-9F76-52BF516BED0E}" sibTransId="{FE4DCB34-7828-488F-B8B1-0DE6CAAD89D6}"/>
    <dgm:cxn modelId="{0CB59726-D6B2-44DE-9B3B-B7C0978CEF55}" type="presOf" srcId="{DA074D64-82D2-448C-9950-3EB424CC9283}" destId="{FEED7425-14AC-4C32-8BBE-2DA9FF66CA96}" srcOrd="0" destOrd="0" presId="urn:microsoft.com/office/officeart/2011/layout/CircleProcess"/>
    <dgm:cxn modelId="{8657D2DD-6A5C-4F59-AFF2-241DA00E6A11}" type="presOf" srcId="{AB470A66-D4FD-469B-9BB3-46DE1911C1D6}" destId="{043F0EBA-F546-411F-AF24-7CC7184AF8F8}" srcOrd="0" destOrd="0" presId="urn:microsoft.com/office/officeart/2011/layout/CircleProcess"/>
    <dgm:cxn modelId="{2CBC2559-BA47-4356-A2D6-23DB7BFC5197}" srcId="{DA074D64-82D2-448C-9950-3EB424CC9283}" destId="{5B942930-E829-439E-9F0E-EF3E48A41A9A}" srcOrd="2" destOrd="0" parTransId="{379BFD5E-C556-4F71-898D-16F43FADAB42}" sibTransId="{6CFBED67-E9A1-482B-A906-372E685893E0}"/>
    <dgm:cxn modelId="{E25DBA1B-459C-483C-8D97-4F7466348C68}" type="presOf" srcId="{C66780A0-0F70-4523-BF47-F7758EC04C47}" destId="{F430B5BC-8F77-4E4B-91A0-93581ABDAC36}" srcOrd="0" destOrd="4" presId="urn:microsoft.com/office/officeart/2011/layout/CircleProcess"/>
    <dgm:cxn modelId="{C18D1D65-3EDD-4EDF-A669-8C193026504D}" type="presOf" srcId="{DA074D64-82D2-448C-9950-3EB424CC9283}" destId="{489CA2A8-2E4D-4971-83EC-C86EF61A2490}" srcOrd="1" destOrd="0" presId="urn:microsoft.com/office/officeart/2011/layout/CircleProcess"/>
    <dgm:cxn modelId="{CD7C898B-E7D3-404C-8D8E-B03CAA9A0CB8}" type="presOf" srcId="{5AB5CCC9-1A15-4817-93E7-F66EBB84E3F3}" destId="{CB731D57-758C-4D3D-8DA2-A7A22A7E6B3E}" srcOrd="0" destOrd="0" presId="urn:microsoft.com/office/officeart/2011/layout/CircleProcess"/>
    <dgm:cxn modelId="{1E5F9A85-6381-4086-88C9-FDC4DF15903C}" srcId="{B9C32B05-62EA-407A-B21C-2310C7945705}" destId="{9CE0A482-562C-4562-AABA-6932CDDCCA02}" srcOrd="3" destOrd="0" parTransId="{E876E1C0-5C90-43AF-AFA5-DC1C7B5ED56A}" sibTransId="{7265D4FB-D8D1-4529-B742-EE56584AF2CD}"/>
    <dgm:cxn modelId="{E88B3B2A-0409-4CC6-B245-1EED5B66A834}" type="presOf" srcId="{9CE0A482-562C-4562-AABA-6932CDDCCA02}" destId="{4018EFF3-30F6-4D96-A34B-2979139E9F8F}" srcOrd="0" destOrd="0" presId="urn:microsoft.com/office/officeart/2011/layout/CircleProcess"/>
    <dgm:cxn modelId="{92F4965C-650C-4046-9F88-6C6943915D0D}" srcId="{B9C32B05-62EA-407A-B21C-2310C7945705}" destId="{AB470A66-D4FD-469B-9BB3-46DE1911C1D6}" srcOrd="1" destOrd="0" parTransId="{B814406A-2BE0-41B6-9E91-F285AADAC762}" sibTransId="{14178962-F934-49A4-A319-7682E0355ACF}"/>
    <dgm:cxn modelId="{00076BBA-FB21-4C52-8D21-F2A6FCDB526C}" type="presOf" srcId="{AB470A66-D4FD-469B-9BB3-46DE1911C1D6}" destId="{8CF31890-2577-44C8-A829-6ACCC48A4141}" srcOrd="1" destOrd="0" presId="urn:microsoft.com/office/officeart/2011/layout/CircleProcess"/>
    <dgm:cxn modelId="{F7CD92CD-C221-425C-BB7A-43EF8057D218}" type="presOf" srcId="{A82F9263-83F0-4DFB-9CBA-019AF453950C}" destId="{F430B5BC-8F77-4E4B-91A0-93581ABDAC36}" srcOrd="0" destOrd="1" presId="urn:microsoft.com/office/officeart/2011/layout/CircleProcess"/>
    <dgm:cxn modelId="{F87BED66-D2C8-485E-B6C0-CAE4C8DC5954}" type="presOf" srcId="{FAC6E470-A64A-4567-8BE9-54510698B66D}" destId="{CB731D57-758C-4D3D-8DA2-A7A22A7E6B3E}" srcOrd="0" destOrd="2" presId="urn:microsoft.com/office/officeart/2011/layout/CircleProcess"/>
    <dgm:cxn modelId="{95BAC34E-D882-4D35-833B-0605A31A52D5}" type="presOf" srcId="{1E71CDDC-98F1-4096-81EB-E8D8A9EA0F9E}" destId="{F430B5BC-8F77-4E4B-91A0-93581ABDAC36}" srcOrd="0" destOrd="3" presId="urn:microsoft.com/office/officeart/2011/layout/CircleProcess"/>
    <dgm:cxn modelId="{2AA9C11F-1F1D-428E-801A-47EAA766C99D}" srcId="{B9C32B05-62EA-407A-B21C-2310C7945705}" destId="{42D71409-67F9-455C-8C6D-716D284AAA6B}" srcOrd="0" destOrd="0" parTransId="{51680ED1-AF6E-4B28-AE94-92B0EFB0DF7D}" sibTransId="{478B7D3C-9FB4-4BC6-90AC-49960560DECD}"/>
    <dgm:cxn modelId="{EF2106B2-5BB9-435B-B8BD-D8EC940BB427}" srcId="{DA074D64-82D2-448C-9950-3EB424CC9283}" destId="{8377426E-7B17-4B50-A094-E242863717C3}" srcOrd="5" destOrd="0" parTransId="{08E836D1-D11E-4B17-BBC5-7CBDC63F436A}" sibTransId="{CBB1A3A7-17C5-4E9B-A69F-1DBE6E22C550}"/>
    <dgm:cxn modelId="{0AA71658-D46A-492F-97D9-284BCC6069AB}" type="presOf" srcId="{B9C32B05-62EA-407A-B21C-2310C7945705}" destId="{C4064A91-7D9A-454A-B561-AC78C6285C76}" srcOrd="0" destOrd="0" presId="urn:microsoft.com/office/officeart/2011/layout/CircleProcess"/>
    <dgm:cxn modelId="{11A86E9B-1933-4D63-A264-9F4CC1CA1FBA}" type="presOf" srcId="{9CE0A482-562C-4562-AABA-6932CDDCCA02}" destId="{47A14055-D776-4719-B7A2-12F34E0E8A2D}" srcOrd="1" destOrd="0" presId="urn:microsoft.com/office/officeart/2011/layout/CircleProcess"/>
    <dgm:cxn modelId="{CBB62350-EC5C-4DEF-B7E8-D7F1A3BE79EA}" srcId="{DA074D64-82D2-448C-9950-3EB424CC9283}" destId="{C6A47B0E-36D3-45BB-BEA3-656A809405CE}" srcOrd="0" destOrd="0" parTransId="{7E556C5D-97C6-474E-9124-26763E391B9D}" sibTransId="{4C3090B3-0379-42DD-B602-975BE67A1932}"/>
    <dgm:cxn modelId="{FCA8CA2D-C332-4A5C-997D-9250CCB103FE}" type="presOf" srcId="{42D71409-67F9-455C-8C6D-716D284AAA6B}" destId="{33D1FF4A-1EA9-46F2-9769-F0793A34B441}" srcOrd="0" destOrd="0" presId="urn:microsoft.com/office/officeart/2011/layout/CircleProcess"/>
    <dgm:cxn modelId="{73816B2E-3E64-4BF2-A752-AB0A9C751249}" type="presParOf" srcId="{C4064A91-7D9A-454A-B561-AC78C6285C76}" destId="{9968E0C3-9BD3-41DB-96FA-63A4DB201279}" srcOrd="0" destOrd="0" presId="urn:microsoft.com/office/officeart/2011/layout/CircleProcess"/>
    <dgm:cxn modelId="{8FD9E4ED-2960-4937-A9A9-2AAC6F597438}" type="presParOf" srcId="{9968E0C3-9BD3-41DB-96FA-63A4DB201279}" destId="{CE77304C-D7BD-4F9E-B482-CBAB6C9E968F}" srcOrd="0" destOrd="0" presId="urn:microsoft.com/office/officeart/2011/layout/CircleProcess"/>
    <dgm:cxn modelId="{B9ED7107-D6B8-4B72-8FC1-F93FA6B0E799}" type="presParOf" srcId="{C4064A91-7D9A-454A-B561-AC78C6285C76}" destId="{B66ADD90-F06F-4FD3-BF23-5499BADCD4C3}" srcOrd="1" destOrd="0" presId="urn:microsoft.com/office/officeart/2011/layout/CircleProcess"/>
    <dgm:cxn modelId="{BBC23BC7-2005-4277-A0A7-D0999E9001E9}" type="presParOf" srcId="{B66ADD90-F06F-4FD3-BF23-5499BADCD4C3}" destId="{4018EFF3-30F6-4D96-A34B-2979139E9F8F}" srcOrd="0" destOrd="0" presId="urn:microsoft.com/office/officeart/2011/layout/CircleProcess"/>
    <dgm:cxn modelId="{976ED6F5-3721-4C05-B174-61FE2E2CD4C1}" type="presParOf" srcId="{C4064A91-7D9A-454A-B561-AC78C6285C76}" destId="{47A14055-D776-4719-B7A2-12F34E0E8A2D}" srcOrd="2" destOrd="0" presId="urn:microsoft.com/office/officeart/2011/layout/CircleProcess"/>
    <dgm:cxn modelId="{EE5B034E-368A-4A48-BBED-79E782F84EEC}" type="presParOf" srcId="{C4064A91-7D9A-454A-B561-AC78C6285C76}" destId="{5805878D-CE28-43C4-8D48-4EBCC4E58E24}" srcOrd="3" destOrd="0" presId="urn:microsoft.com/office/officeart/2011/layout/CircleProcess"/>
    <dgm:cxn modelId="{485377A4-D4D7-47C2-8C8B-EC67214D0584}" type="presParOf" srcId="{5805878D-CE28-43C4-8D48-4EBCC4E58E24}" destId="{91BB593B-DFD0-4BB5-8D9A-29002EF6DB5A}" srcOrd="0" destOrd="0" presId="urn:microsoft.com/office/officeart/2011/layout/CircleProcess"/>
    <dgm:cxn modelId="{E3E7BADB-048E-449A-AADF-BF75CC352489}" type="presParOf" srcId="{C4064A91-7D9A-454A-B561-AC78C6285C76}" destId="{5C43D459-8EF9-4917-A4D1-C942D49B49B2}" srcOrd="4" destOrd="0" presId="urn:microsoft.com/office/officeart/2011/layout/CircleProcess"/>
    <dgm:cxn modelId="{4F856EA9-652E-487D-BD2E-345951B41F4A}" type="presParOf" srcId="{5C43D459-8EF9-4917-A4D1-C942D49B49B2}" destId="{FEED7425-14AC-4C32-8BBE-2DA9FF66CA96}" srcOrd="0" destOrd="0" presId="urn:microsoft.com/office/officeart/2011/layout/CircleProcess"/>
    <dgm:cxn modelId="{F4881532-FB72-4E53-B30C-B544C28087F5}" type="presParOf" srcId="{C4064A91-7D9A-454A-B561-AC78C6285C76}" destId="{F430B5BC-8F77-4E4B-91A0-93581ABDAC36}" srcOrd="5" destOrd="0" presId="urn:microsoft.com/office/officeart/2011/layout/CircleProcess"/>
    <dgm:cxn modelId="{D510C438-BE3E-434A-95BC-4311BA840BFD}" type="presParOf" srcId="{C4064A91-7D9A-454A-B561-AC78C6285C76}" destId="{489CA2A8-2E4D-4971-83EC-C86EF61A2490}" srcOrd="6" destOrd="0" presId="urn:microsoft.com/office/officeart/2011/layout/CircleProcess"/>
    <dgm:cxn modelId="{9E873E65-8F2B-4A8B-BC49-472C5A692E52}" type="presParOf" srcId="{C4064A91-7D9A-454A-B561-AC78C6285C76}" destId="{45431D1A-AF84-458D-BC67-6987DF6674D3}" srcOrd="7" destOrd="0" presId="urn:microsoft.com/office/officeart/2011/layout/CircleProcess"/>
    <dgm:cxn modelId="{1D10796D-5E6F-4E2A-B4C8-83EC94949C61}" type="presParOf" srcId="{45431D1A-AF84-458D-BC67-6987DF6674D3}" destId="{B9F46BE0-1989-4A99-839A-6A621D86B187}" srcOrd="0" destOrd="0" presId="urn:microsoft.com/office/officeart/2011/layout/CircleProcess"/>
    <dgm:cxn modelId="{6677C76A-A55E-4F0B-B57F-FEE21A6A24C2}" type="presParOf" srcId="{C4064A91-7D9A-454A-B561-AC78C6285C76}" destId="{BADFE8CB-9123-458C-AA9B-2BADF8749637}" srcOrd="8" destOrd="0" presId="urn:microsoft.com/office/officeart/2011/layout/CircleProcess"/>
    <dgm:cxn modelId="{B1F0FEE2-6A39-42D1-BABD-4CF946B203D2}" type="presParOf" srcId="{BADFE8CB-9123-458C-AA9B-2BADF8749637}" destId="{043F0EBA-F546-411F-AF24-7CC7184AF8F8}" srcOrd="0" destOrd="0" presId="urn:microsoft.com/office/officeart/2011/layout/CircleProcess"/>
    <dgm:cxn modelId="{DC3FEF8C-FD60-4D4D-B559-A2C5551F72EA}" type="presParOf" srcId="{C4064A91-7D9A-454A-B561-AC78C6285C76}" destId="{CB731D57-758C-4D3D-8DA2-A7A22A7E6B3E}" srcOrd="9" destOrd="0" presId="urn:microsoft.com/office/officeart/2011/layout/CircleProcess"/>
    <dgm:cxn modelId="{145E5183-B0E5-4A58-AC09-FC0125EA2FEC}" type="presParOf" srcId="{C4064A91-7D9A-454A-B561-AC78C6285C76}" destId="{8CF31890-2577-44C8-A829-6ACCC48A4141}" srcOrd="10" destOrd="0" presId="urn:microsoft.com/office/officeart/2011/layout/CircleProcess"/>
    <dgm:cxn modelId="{ECC26202-EFEE-4BD0-AD35-0612F2FB8069}" type="presParOf" srcId="{C4064A91-7D9A-454A-B561-AC78C6285C76}" destId="{EDF2815F-000A-4B82-950D-F9AC3D8E2DA1}" srcOrd="11" destOrd="0" presId="urn:microsoft.com/office/officeart/2011/layout/CircleProcess"/>
    <dgm:cxn modelId="{B565C589-4490-4206-9387-B7A5AEA233FC}" type="presParOf" srcId="{EDF2815F-000A-4B82-950D-F9AC3D8E2DA1}" destId="{A75EC866-CDC2-4017-8678-8213B4815327}" srcOrd="0" destOrd="0" presId="urn:microsoft.com/office/officeart/2011/layout/CircleProcess"/>
    <dgm:cxn modelId="{950C69A4-C7B3-4203-8A78-660716AD2603}" type="presParOf" srcId="{C4064A91-7D9A-454A-B561-AC78C6285C76}" destId="{CBBA27F1-E6B1-4847-8DA9-53263130C237}" srcOrd="12" destOrd="0" presId="urn:microsoft.com/office/officeart/2011/layout/CircleProcess"/>
    <dgm:cxn modelId="{2C7D7EED-FFDA-41E6-8B06-C74BF364C234}" type="presParOf" srcId="{CBBA27F1-E6B1-4847-8DA9-53263130C237}" destId="{33D1FF4A-1EA9-46F2-9769-F0793A34B441}" srcOrd="0" destOrd="0" presId="urn:microsoft.com/office/officeart/2011/layout/CircleProcess"/>
    <dgm:cxn modelId="{CF62E9B6-79D2-4DBF-AFE0-353089B1BCD6}" type="presParOf" srcId="{C4064A91-7D9A-454A-B561-AC78C6285C76}" destId="{50B67135-7FC6-447D-AB1E-45C65075B23B}" srcOrd="13" destOrd="0" presId="urn:microsoft.com/office/officeart/2011/layout/CircleProcess"/>
  </dgm:cxnLst>
  <dgm:bg>
    <a:noFill/>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9C32B05-62EA-407A-B21C-2310C7945705}" type="doc">
      <dgm:prSet loTypeId="urn:diagrams.loki3.com/TabbedArc+Icon" loCatId="officeonline" qsTypeId="urn:microsoft.com/office/officeart/2005/8/quickstyle/simple4" qsCatId="simple" csTypeId="urn:microsoft.com/office/officeart/2005/8/colors/colorful1" csCatId="colorful" phldr="1"/>
      <dgm:spPr/>
      <dgm:t>
        <a:bodyPr/>
        <a:lstStyle/>
        <a:p>
          <a:endParaRPr lang="en-US"/>
        </a:p>
      </dgm:t>
    </dgm:pt>
    <dgm:pt modelId="{8EA7219F-BDB2-48EB-9EEB-3133522D132E}">
      <dgm:prSet phldrT="[Text]" custT="1"/>
      <dgm:spPr/>
      <dgm:t>
        <a:bodyPr/>
        <a:lstStyle/>
        <a:p>
          <a:pPr algn="ctr"/>
          <a:r>
            <a:rPr lang="en-US" sz="1400" b="1" u="sng" dirty="0">
              <a:solidFill>
                <a:schemeClr val="tx1"/>
              </a:solidFill>
            </a:rPr>
            <a:t>Tranche de base</a:t>
          </a:r>
        </a:p>
      </dgm:t>
    </dgm:pt>
    <dgm:pt modelId="{3EE8403A-CB7C-4815-85BD-AEBCAEB71B37}" type="parTrans" cxnId="{58AD7EEF-D408-406B-87EE-4691D4C30668}">
      <dgm:prSet/>
      <dgm:spPr/>
      <dgm:t>
        <a:bodyPr/>
        <a:lstStyle/>
        <a:p>
          <a:endParaRPr lang="en-US"/>
        </a:p>
      </dgm:t>
    </dgm:pt>
    <dgm:pt modelId="{C94B7947-85DC-4B21-BB99-DF8438356F98}" type="sibTrans" cxnId="{58AD7EEF-D408-406B-87EE-4691D4C30668}">
      <dgm:prSet/>
      <dgm:spPr/>
      <dgm:t>
        <a:bodyPr/>
        <a:lstStyle/>
        <a:p>
          <a:endParaRPr lang="en-US"/>
        </a:p>
      </dgm:t>
    </dgm:pt>
    <dgm:pt modelId="{DDE0D928-D49D-4A27-8E92-3130B9320568}">
      <dgm:prSet phldrT="[Text]" custT="1"/>
      <dgm:spPr/>
      <dgm:t>
        <a:bodyPr/>
        <a:lstStyle/>
        <a:p>
          <a:pPr algn="l"/>
          <a:r>
            <a:rPr lang="fr-FR" sz="1100" noProof="0" dirty="0">
              <a:solidFill>
                <a:schemeClr val="tx1"/>
              </a:solidFill>
            </a:rPr>
            <a:t> Périmètre d’irrigation du </a:t>
          </a:r>
          <a:r>
            <a:rPr lang="fr-FR" sz="1100" b="1" noProof="0" dirty="0">
              <a:solidFill>
                <a:schemeClr val="tx1"/>
              </a:solidFill>
            </a:rPr>
            <a:t>Gharb</a:t>
          </a:r>
        </a:p>
      </dgm:t>
    </dgm:pt>
    <dgm:pt modelId="{BD8A01E6-DCFB-4634-AA12-EAF5B15F9CCB}" type="parTrans" cxnId="{2709EABC-E6A1-4AF4-BB66-635BCC932127}">
      <dgm:prSet/>
      <dgm:spPr/>
      <dgm:t>
        <a:bodyPr/>
        <a:lstStyle/>
        <a:p>
          <a:endParaRPr lang="en-US"/>
        </a:p>
      </dgm:t>
    </dgm:pt>
    <dgm:pt modelId="{4311EAF2-34EE-4C77-BBCA-D60A3715C931}" type="sibTrans" cxnId="{2709EABC-E6A1-4AF4-BB66-635BCC932127}">
      <dgm:prSet/>
      <dgm:spPr/>
      <dgm:t>
        <a:bodyPr/>
        <a:lstStyle/>
        <a:p>
          <a:endParaRPr lang="en-US"/>
        </a:p>
      </dgm:t>
    </dgm:pt>
    <dgm:pt modelId="{F3FA86F7-575E-4FDD-B637-1D7276F725A4}">
      <dgm:prSet phldrT="[Text]" custT="1"/>
      <dgm:spPr/>
      <dgm:t>
        <a:bodyPr/>
        <a:lstStyle/>
        <a:p>
          <a:pPr algn="ctr"/>
          <a:r>
            <a:rPr lang="en-US" sz="1400" b="1" u="sng" dirty="0">
              <a:solidFill>
                <a:schemeClr val="tx1"/>
              </a:solidFill>
            </a:rPr>
            <a:t>Tranche </a:t>
          </a:r>
          <a:r>
            <a:rPr lang="fr-FR" sz="1400" b="1" u="sng" noProof="0" dirty="0">
              <a:solidFill>
                <a:schemeClr val="tx1"/>
              </a:solidFill>
            </a:rPr>
            <a:t>optionnelle</a:t>
          </a:r>
        </a:p>
      </dgm:t>
    </dgm:pt>
    <dgm:pt modelId="{192CD16B-FA85-49AB-96EA-80094BA41ED5}" type="parTrans" cxnId="{B38DB338-3B1E-4324-A45E-8025E9D81450}">
      <dgm:prSet/>
      <dgm:spPr/>
      <dgm:t>
        <a:bodyPr/>
        <a:lstStyle/>
        <a:p>
          <a:endParaRPr lang="en-US"/>
        </a:p>
      </dgm:t>
    </dgm:pt>
    <dgm:pt modelId="{BEF45895-E33A-456A-85CE-5D5DFC2CF2C9}" type="sibTrans" cxnId="{B38DB338-3B1E-4324-A45E-8025E9D81450}">
      <dgm:prSet/>
      <dgm:spPr/>
      <dgm:t>
        <a:bodyPr/>
        <a:lstStyle/>
        <a:p>
          <a:endParaRPr lang="en-US"/>
        </a:p>
      </dgm:t>
    </dgm:pt>
    <dgm:pt modelId="{8BA28110-3C4D-4B65-A456-1880B9B8C044}">
      <dgm:prSet phldrT="[Text]" custT="1"/>
      <dgm:spPr/>
      <dgm:t>
        <a:bodyPr/>
        <a:lstStyle/>
        <a:p>
          <a:pPr algn="l"/>
          <a:r>
            <a:rPr lang="fr-FR" sz="900" noProof="0" dirty="0">
              <a:solidFill>
                <a:schemeClr val="tx1"/>
              </a:solidFill>
            </a:rPr>
            <a:t> </a:t>
          </a:r>
          <a:r>
            <a:rPr lang="fr-FR" sz="1100" noProof="0" dirty="0">
              <a:solidFill>
                <a:schemeClr val="tx1"/>
              </a:solidFill>
            </a:rPr>
            <a:t>Périmètre d’irrigation de la </a:t>
          </a:r>
          <a:r>
            <a:rPr lang="fr-FR" sz="1100" b="1" noProof="0" dirty="0" err="1">
              <a:solidFill>
                <a:schemeClr val="tx1"/>
              </a:solidFill>
            </a:rPr>
            <a:t>Tassaout</a:t>
          </a:r>
          <a:r>
            <a:rPr lang="fr-FR" sz="1100" b="1" noProof="0" dirty="0">
              <a:solidFill>
                <a:schemeClr val="tx1"/>
              </a:solidFill>
            </a:rPr>
            <a:t> Aval</a:t>
          </a:r>
        </a:p>
      </dgm:t>
    </dgm:pt>
    <dgm:pt modelId="{92633400-0D09-4796-9848-67220ABE14A1}" type="parTrans" cxnId="{1D896142-E250-41E4-8577-114DB897E5B3}">
      <dgm:prSet/>
      <dgm:spPr/>
      <dgm:t>
        <a:bodyPr/>
        <a:lstStyle/>
        <a:p>
          <a:endParaRPr lang="en-US"/>
        </a:p>
      </dgm:t>
    </dgm:pt>
    <dgm:pt modelId="{AADC4A7F-BF6D-4764-B281-1669C0CA9F6D}" type="sibTrans" cxnId="{1D896142-E250-41E4-8577-114DB897E5B3}">
      <dgm:prSet/>
      <dgm:spPr/>
      <dgm:t>
        <a:bodyPr/>
        <a:lstStyle/>
        <a:p>
          <a:endParaRPr lang="en-US"/>
        </a:p>
      </dgm:t>
    </dgm:pt>
    <dgm:pt modelId="{637B66CC-A29A-4168-B6C1-C796BF166632}" type="pres">
      <dgm:prSet presAssocID="{B9C32B05-62EA-407A-B21C-2310C7945705}" presName="Name0" presStyleCnt="0">
        <dgm:presLayoutVars>
          <dgm:dir/>
          <dgm:resizeHandles val="exact"/>
        </dgm:presLayoutVars>
      </dgm:prSet>
      <dgm:spPr/>
      <dgm:t>
        <a:bodyPr/>
        <a:lstStyle/>
        <a:p>
          <a:endParaRPr lang="fr-FR"/>
        </a:p>
      </dgm:t>
    </dgm:pt>
    <dgm:pt modelId="{BF9165EC-8022-491D-A4D2-5EAA40ECD36E}" type="pres">
      <dgm:prSet presAssocID="{8EA7219F-BDB2-48EB-9EEB-3133522D132E}" presName="twoplus" presStyleLbl="node1" presStyleIdx="0" presStyleCnt="2" custAng="2400000" custScaleY="87757" custRadScaleRad="132416" custRadScaleInc="9110">
        <dgm:presLayoutVars>
          <dgm:bulletEnabled val="1"/>
        </dgm:presLayoutVars>
      </dgm:prSet>
      <dgm:spPr/>
      <dgm:t>
        <a:bodyPr/>
        <a:lstStyle/>
        <a:p>
          <a:endParaRPr lang="fr-FR"/>
        </a:p>
      </dgm:t>
    </dgm:pt>
    <dgm:pt modelId="{F2134DF1-7576-4215-830D-406346823582}" type="pres">
      <dgm:prSet presAssocID="{F3FA86F7-575E-4FDD-B637-1D7276F725A4}" presName="twoplus" presStyleLbl="node1" presStyleIdx="1" presStyleCnt="2" custAng="19200000" custScaleY="86739" custRadScaleRad="89543" custRadScaleInc="-28422">
        <dgm:presLayoutVars>
          <dgm:bulletEnabled val="1"/>
        </dgm:presLayoutVars>
      </dgm:prSet>
      <dgm:spPr/>
      <dgm:t>
        <a:bodyPr/>
        <a:lstStyle/>
        <a:p>
          <a:endParaRPr lang="fr-FR"/>
        </a:p>
      </dgm:t>
    </dgm:pt>
  </dgm:ptLst>
  <dgm:cxnLst>
    <dgm:cxn modelId="{B38DB338-3B1E-4324-A45E-8025E9D81450}" srcId="{B9C32B05-62EA-407A-B21C-2310C7945705}" destId="{F3FA86F7-575E-4FDD-B637-1D7276F725A4}" srcOrd="1" destOrd="0" parTransId="{192CD16B-FA85-49AB-96EA-80094BA41ED5}" sibTransId="{BEF45895-E33A-456A-85CE-5D5DFC2CF2C9}"/>
    <dgm:cxn modelId="{49D8569B-F4C1-4F9B-99EF-57228A74A4C6}" type="presOf" srcId="{B9C32B05-62EA-407A-B21C-2310C7945705}" destId="{637B66CC-A29A-4168-B6C1-C796BF166632}" srcOrd="0" destOrd="0" presId="urn:diagrams.loki3.com/TabbedArc+Icon"/>
    <dgm:cxn modelId="{3C38646F-D752-4804-A5D4-E4FAC669A26A}" type="presOf" srcId="{F3FA86F7-575E-4FDD-B637-1D7276F725A4}" destId="{F2134DF1-7576-4215-830D-406346823582}" srcOrd="0" destOrd="0" presId="urn:diagrams.loki3.com/TabbedArc+Icon"/>
    <dgm:cxn modelId="{D23B0290-B95A-4EC2-9C86-6457449B2804}" type="presOf" srcId="{8EA7219F-BDB2-48EB-9EEB-3133522D132E}" destId="{BF9165EC-8022-491D-A4D2-5EAA40ECD36E}" srcOrd="0" destOrd="0" presId="urn:diagrams.loki3.com/TabbedArc+Icon"/>
    <dgm:cxn modelId="{58AD7EEF-D408-406B-87EE-4691D4C30668}" srcId="{B9C32B05-62EA-407A-B21C-2310C7945705}" destId="{8EA7219F-BDB2-48EB-9EEB-3133522D132E}" srcOrd="0" destOrd="0" parTransId="{3EE8403A-CB7C-4815-85BD-AEBCAEB71B37}" sibTransId="{C94B7947-85DC-4B21-BB99-DF8438356F98}"/>
    <dgm:cxn modelId="{23301E3E-4666-41C2-AB85-EC13154404A6}" type="presOf" srcId="{8BA28110-3C4D-4B65-A456-1880B9B8C044}" destId="{F2134DF1-7576-4215-830D-406346823582}" srcOrd="0" destOrd="1" presId="urn:diagrams.loki3.com/TabbedArc+Icon"/>
    <dgm:cxn modelId="{1D896142-E250-41E4-8577-114DB897E5B3}" srcId="{F3FA86F7-575E-4FDD-B637-1D7276F725A4}" destId="{8BA28110-3C4D-4B65-A456-1880B9B8C044}" srcOrd="0" destOrd="0" parTransId="{92633400-0D09-4796-9848-67220ABE14A1}" sibTransId="{AADC4A7F-BF6D-4764-B281-1669C0CA9F6D}"/>
    <dgm:cxn modelId="{541D7D44-D047-4FE8-8B6C-68871F5FF9CC}" type="presOf" srcId="{DDE0D928-D49D-4A27-8E92-3130B9320568}" destId="{BF9165EC-8022-491D-A4D2-5EAA40ECD36E}" srcOrd="0" destOrd="1" presId="urn:diagrams.loki3.com/TabbedArc+Icon"/>
    <dgm:cxn modelId="{2709EABC-E6A1-4AF4-BB66-635BCC932127}" srcId="{8EA7219F-BDB2-48EB-9EEB-3133522D132E}" destId="{DDE0D928-D49D-4A27-8E92-3130B9320568}" srcOrd="0" destOrd="0" parTransId="{BD8A01E6-DCFB-4634-AA12-EAF5B15F9CCB}" sibTransId="{4311EAF2-34EE-4C77-BBCA-D60A3715C931}"/>
    <dgm:cxn modelId="{2376397B-A7F5-4851-8EE2-DCA4E5238053}" type="presParOf" srcId="{637B66CC-A29A-4168-B6C1-C796BF166632}" destId="{BF9165EC-8022-491D-A4D2-5EAA40ECD36E}" srcOrd="0" destOrd="0" presId="urn:diagrams.loki3.com/TabbedArc+Icon"/>
    <dgm:cxn modelId="{5F3246E0-D3CC-4D81-A137-C59B6262367A}" type="presParOf" srcId="{637B66CC-A29A-4168-B6C1-C796BF166632}" destId="{F2134DF1-7576-4215-830D-406346823582}" srcOrd="1" destOrd="0" presId="urn:diagrams.loki3.com/TabbedArc+Icon"/>
  </dgm:cxnLst>
  <dgm:bg>
    <a:noFill/>
  </dgm:bg>
  <dgm:whole/>
  <dgm:extLst>
    <a:ext uri="http://schemas.microsoft.com/office/drawing/2008/diagram">
      <dsp:dataModelExt xmlns:dsp="http://schemas.microsoft.com/office/drawing/2008/diagram" relId="rId1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77304C-D7BD-4F9E-B482-CBAB6C9E968F}">
      <dsp:nvSpPr>
        <dsp:cNvPr id="0" name=""/>
        <dsp:cNvSpPr/>
      </dsp:nvSpPr>
      <dsp:spPr>
        <a:xfrm>
          <a:off x="7402663" y="1030428"/>
          <a:ext cx="2208499" cy="220861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018EFF3-30F6-4D96-A34B-2979139E9F8F}">
      <dsp:nvSpPr>
        <dsp:cNvPr id="0" name=""/>
        <dsp:cNvSpPr/>
      </dsp:nvSpPr>
      <dsp:spPr>
        <a:xfrm>
          <a:off x="7476532" y="1104061"/>
          <a:ext cx="2061708" cy="2061346"/>
        </a:xfrm>
        <a:prstGeom prst="ellipse">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noProof="0" dirty="0"/>
            <a:t>Tâche D.</a:t>
          </a:r>
        </a:p>
        <a:p>
          <a:pPr lvl="0" algn="ctr" defTabSz="711200">
            <a:lnSpc>
              <a:spcPct val="90000"/>
            </a:lnSpc>
            <a:spcBef>
              <a:spcPct val="0"/>
            </a:spcBef>
            <a:spcAft>
              <a:spcPct val="35000"/>
            </a:spcAft>
          </a:pPr>
          <a:r>
            <a:rPr lang="fr-FR" sz="1600" b="1" kern="1200" noProof="0" dirty="0"/>
            <a:t> Capitalisation de la démarche</a:t>
          </a:r>
        </a:p>
      </dsp:txBody>
      <dsp:txXfrm>
        <a:off x="7771062" y="1398594"/>
        <a:ext cx="1472648" cy="1472279"/>
      </dsp:txXfrm>
    </dsp:sp>
    <dsp:sp modelId="{91BB593B-DFD0-4BB5-8D9A-29002EF6DB5A}">
      <dsp:nvSpPr>
        <dsp:cNvPr id="0" name=""/>
        <dsp:cNvSpPr/>
      </dsp:nvSpPr>
      <dsp:spPr>
        <a:xfrm rot="2700000">
          <a:off x="5110806" y="1030272"/>
          <a:ext cx="2208535" cy="2208535"/>
        </a:xfrm>
        <a:prstGeom prst="teardrop">
          <a:avLst>
            <a:gd name="adj" fmla="val 1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EED7425-14AC-4C32-8BBE-2DA9FF66CA96}">
      <dsp:nvSpPr>
        <dsp:cNvPr id="0" name=""/>
        <dsp:cNvSpPr/>
      </dsp:nvSpPr>
      <dsp:spPr>
        <a:xfrm>
          <a:off x="5194163" y="1104061"/>
          <a:ext cx="2061708" cy="2061346"/>
        </a:xfrm>
        <a:prstGeom prst="ellipse">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noProof="0" dirty="0"/>
            <a:t>Tâche C. </a:t>
          </a:r>
        </a:p>
        <a:p>
          <a:pPr lvl="0" algn="ctr" defTabSz="711200">
            <a:lnSpc>
              <a:spcPct val="90000"/>
            </a:lnSpc>
            <a:spcBef>
              <a:spcPct val="0"/>
            </a:spcBef>
            <a:spcAft>
              <a:spcPct val="35000"/>
            </a:spcAft>
          </a:pPr>
          <a:r>
            <a:rPr lang="fr-FR" sz="1600" b="1" kern="1200" noProof="0" dirty="0"/>
            <a:t>Mise en œuvre effective de la melkisation</a:t>
          </a:r>
        </a:p>
      </dsp:txBody>
      <dsp:txXfrm>
        <a:off x="5488693" y="1398594"/>
        <a:ext cx="1472648" cy="1472279"/>
      </dsp:txXfrm>
    </dsp:sp>
    <dsp:sp modelId="{F430B5BC-8F77-4E4B-91A0-93581ABDAC36}">
      <dsp:nvSpPr>
        <dsp:cNvPr id="0" name=""/>
        <dsp:cNvSpPr/>
      </dsp:nvSpPr>
      <dsp:spPr>
        <a:xfrm>
          <a:off x="5194163" y="3279733"/>
          <a:ext cx="2061708" cy="1210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fr-FR" sz="1100" kern="1200" noProof="0" dirty="0"/>
            <a:t>Appui à l’établissement des listes des AD</a:t>
          </a:r>
        </a:p>
        <a:p>
          <a:pPr marL="57150" lvl="1" indent="-57150" algn="l" defTabSz="488950">
            <a:lnSpc>
              <a:spcPct val="90000"/>
            </a:lnSpc>
            <a:spcBef>
              <a:spcPct val="0"/>
            </a:spcBef>
            <a:spcAft>
              <a:spcPct val="15000"/>
            </a:spcAft>
            <a:buChar char="••"/>
          </a:pPr>
          <a:r>
            <a:rPr lang="fr-FR" sz="1100" kern="1200" noProof="0" dirty="0"/>
            <a:t>Reconnaissance et délimitation de l’assiette foncière de la CE à melkiser</a:t>
          </a:r>
        </a:p>
        <a:p>
          <a:pPr marL="57150" lvl="1" indent="-57150" algn="l" defTabSz="488950">
            <a:lnSpc>
              <a:spcPct val="90000"/>
            </a:lnSpc>
            <a:spcBef>
              <a:spcPct val="0"/>
            </a:spcBef>
            <a:spcAft>
              <a:spcPct val="15000"/>
            </a:spcAft>
            <a:buChar char="••"/>
          </a:pPr>
          <a:r>
            <a:rPr lang="fr-FR" sz="1100" kern="1200" noProof="0" dirty="0"/>
            <a:t>Enquête de terrain</a:t>
          </a:r>
        </a:p>
        <a:p>
          <a:pPr marL="57150" lvl="1" indent="-57150" algn="l" defTabSz="488950">
            <a:lnSpc>
              <a:spcPct val="90000"/>
            </a:lnSpc>
            <a:spcBef>
              <a:spcPct val="0"/>
            </a:spcBef>
            <a:spcAft>
              <a:spcPct val="15000"/>
            </a:spcAft>
            <a:buChar char="••"/>
          </a:pPr>
          <a:r>
            <a:rPr lang="fr-FR" sz="1100" kern="1200" noProof="0" dirty="0"/>
            <a:t>Etablissement du plan de lotissement</a:t>
          </a:r>
        </a:p>
        <a:p>
          <a:pPr marL="57150" lvl="1" indent="-57150" algn="l" defTabSz="488950">
            <a:lnSpc>
              <a:spcPct val="90000"/>
            </a:lnSpc>
            <a:spcBef>
              <a:spcPct val="0"/>
            </a:spcBef>
            <a:spcAft>
              <a:spcPct val="15000"/>
            </a:spcAft>
            <a:buChar char="••"/>
          </a:pPr>
          <a:r>
            <a:rPr lang="fr-FR" sz="1100" kern="1200" noProof="0" dirty="0"/>
            <a:t>Exécution du plan définitif de lotissement</a:t>
          </a:r>
        </a:p>
        <a:p>
          <a:pPr marL="57150" lvl="1" indent="-57150" algn="l" defTabSz="488950">
            <a:lnSpc>
              <a:spcPct val="90000"/>
            </a:lnSpc>
            <a:spcBef>
              <a:spcPct val="0"/>
            </a:spcBef>
            <a:spcAft>
              <a:spcPct val="15000"/>
            </a:spcAft>
            <a:buChar char="••"/>
          </a:pPr>
          <a:r>
            <a:rPr lang="fr-FR" sz="1100" kern="1200" noProof="0" dirty="0"/>
            <a:t>Constitution des dossiers de melkisation pour attribution des lots aux ayants droit</a:t>
          </a:r>
        </a:p>
      </dsp:txBody>
      <dsp:txXfrm>
        <a:off x="5194163" y="3279733"/>
        <a:ext cx="2061708" cy="1210687"/>
      </dsp:txXfrm>
    </dsp:sp>
    <dsp:sp modelId="{B9F46BE0-1989-4A99-839A-6A621D86B187}">
      <dsp:nvSpPr>
        <dsp:cNvPr id="0" name=""/>
        <dsp:cNvSpPr/>
      </dsp:nvSpPr>
      <dsp:spPr>
        <a:xfrm rot="2700000">
          <a:off x="2837907" y="1030272"/>
          <a:ext cx="2208535" cy="2208535"/>
        </a:xfrm>
        <a:prstGeom prst="teardrop">
          <a:avLst>
            <a:gd name="adj" fmla="val 1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43F0EBA-F546-411F-AF24-7CC7184AF8F8}">
      <dsp:nvSpPr>
        <dsp:cNvPr id="0" name=""/>
        <dsp:cNvSpPr/>
      </dsp:nvSpPr>
      <dsp:spPr>
        <a:xfrm>
          <a:off x="2911794" y="1104061"/>
          <a:ext cx="2061708" cy="2061346"/>
        </a:xfrm>
        <a:prstGeom prst="ellipse">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noProof="0" dirty="0"/>
            <a:t>Tâche B. </a:t>
          </a:r>
        </a:p>
        <a:p>
          <a:pPr lvl="0" algn="ctr" defTabSz="711200">
            <a:lnSpc>
              <a:spcPct val="90000"/>
            </a:lnSpc>
            <a:spcBef>
              <a:spcPct val="0"/>
            </a:spcBef>
            <a:spcAft>
              <a:spcPct val="35000"/>
            </a:spcAft>
          </a:pPr>
          <a:r>
            <a:rPr lang="fr-FR" sz="1600" b="1" kern="1200" noProof="0" dirty="0"/>
            <a:t>Activités transversales à l’opération de melkisation</a:t>
          </a:r>
        </a:p>
      </dsp:txBody>
      <dsp:txXfrm>
        <a:off x="3206324" y="1398594"/>
        <a:ext cx="1472648" cy="1472279"/>
      </dsp:txXfrm>
    </dsp:sp>
    <dsp:sp modelId="{CB731D57-758C-4D3D-8DA2-A7A22A7E6B3E}">
      <dsp:nvSpPr>
        <dsp:cNvPr id="0" name=""/>
        <dsp:cNvSpPr/>
      </dsp:nvSpPr>
      <dsp:spPr>
        <a:xfrm>
          <a:off x="2911794" y="3279733"/>
          <a:ext cx="2061708" cy="1210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fr-FR" sz="1100" kern="1200" noProof="0" dirty="0"/>
            <a:t>Evaluation de l’impact social</a:t>
          </a:r>
        </a:p>
        <a:p>
          <a:pPr marL="57150" lvl="1" indent="-57150" algn="l" defTabSz="488950">
            <a:lnSpc>
              <a:spcPct val="90000"/>
            </a:lnSpc>
            <a:spcBef>
              <a:spcPct val="0"/>
            </a:spcBef>
            <a:spcAft>
              <a:spcPct val="15000"/>
            </a:spcAft>
            <a:buChar char="••"/>
          </a:pPr>
          <a:r>
            <a:rPr lang="fr-FR" sz="1100" kern="1200" noProof="0" dirty="0"/>
            <a:t>Conception et mise en place d’un système d’information avec sa composante géographique (SIG)</a:t>
          </a:r>
        </a:p>
        <a:p>
          <a:pPr marL="57150" lvl="1" indent="-57150" algn="l" defTabSz="488950">
            <a:lnSpc>
              <a:spcPct val="90000"/>
            </a:lnSpc>
            <a:spcBef>
              <a:spcPct val="0"/>
            </a:spcBef>
            <a:spcAft>
              <a:spcPct val="15000"/>
            </a:spcAft>
            <a:buChar char="••"/>
          </a:pPr>
          <a:r>
            <a:rPr lang="fr-FR" sz="1100" kern="1200" noProof="0" dirty="0"/>
            <a:t>Plan d’Engagement des Parties Prenantes</a:t>
          </a:r>
        </a:p>
      </dsp:txBody>
      <dsp:txXfrm>
        <a:off x="2911794" y="3279733"/>
        <a:ext cx="2061708" cy="1210687"/>
      </dsp:txXfrm>
    </dsp:sp>
    <dsp:sp modelId="{A75EC866-CDC2-4017-8678-8213B4815327}">
      <dsp:nvSpPr>
        <dsp:cNvPr id="0" name=""/>
        <dsp:cNvSpPr/>
      </dsp:nvSpPr>
      <dsp:spPr>
        <a:xfrm rot="2700000">
          <a:off x="555538" y="1030272"/>
          <a:ext cx="2208535" cy="2208535"/>
        </a:xfrm>
        <a:prstGeom prst="teardrop">
          <a:avLst>
            <a:gd name="adj" fmla="val 10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3D1FF4A-1EA9-46F2-9769-F0793A34B441}">
      <dsp:nvSpPr>
        <dsp:cNvPr id="0" name=""/>
        <dsp:cNvSpPr/>
      </dsp:nvSpPr>
      <dsp:spPr>
        <a:xfrm>
          <a:off x="629425" y="1104061"/>
          <a:ext cx="2061708" cy="2061346"/>
        </a:xfrm>
        <a:prstGeom prst="ellipse">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b="1" kern="1200" noProof="0" dirty="0"/>
            <a:t>Tâche A. </a:t>
          </a:r>
        </a:p>
        <a:p>
          <a:pPr lvl="0" algn="ctr" defTabSz="711200">
            <a:lnSpc>
              <a:spcPct val="90000"/>
            </a:lnSpc>
            <a:spcBef>
              <a:spcPct val="0"/>
            </a:spcBef>
            <a:spcAft>
              <a:spcPct val="35000"/>
            </a:spcAft>
          </a:pPr>
          <a:r>
            <a:rPr lang="fr-FR" sz="1600" b="1" kern="1200" noProof="0" dirty="0"/>
            <a:t>Elaboration de la démarche méthodologique</a:t>
          </a:r>
          <a:endParaRPr lang="en-US" sz="1600" b="1" kern="1200" dirty="0"/>
        </a:p>
      </dsp:txBody>
      <dsp:txXfrm>
        <a:off x="923955" y="1398594"/>
        <a:ext cx="1472648" cy="14722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165EC-8022-491D-A4D2-5EAA40ECD36E}">
      <dsp:nvSpPr>
        <dsp:cNvPr id="0" name=""/>
        <dsp:cNvSpPr/>
      </dsp:nvSpPr>
      <dsp:spPr>
        <a:xfrm>
          <a:off x="185400" y="0"/>
          <a:ext cx="1725370" cy="984186"/>
        </a:xfrm>
        <a:prstGeom prst="round2Same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17780" rIns="53340" bIns="17780" numCol="1" spcCol="1270" anchor="t" anchorCtr="0">
          <a:noAutofit/>
        </a:bodyPr>
        <a:lstStyle/>
        <a:p>
          <a:pPr lvl="0" algn="ctr" defTabSz="622300">
            <a:lnSpc>
              <a:spcPct val="90000"/>
            </a:lnSpc>
            <a:spcBef>
              <a:spcPct val="0"/>
            </a:spcBef>
            <a:spcAft>
              <a:spcPct val="35000"/>
            </a:spcAft>
          </a:pPr>
          <a:r>
            <a:rPr lang="en-US" sz="1400" b="1" u="sng" kern="1200" dirty="0">
              <a:solidFill>
                <a:schemeClr val="tx1"/>
              </a:solidFill>
            </a:rPr>
            <a:t>Tranche de base</a:t>
          </a:r>
        </a:p>
        <a:p>
          <a:pPr marL="57150" lvl="1" indent="-57150" algn="l" defTabSz="488950">
            <a:lnSpc>
              <a:spcPct val="90000"/>
            </a:lnSpc>
            <a:spcBef>
              <a:spcPct val="0"/>
            </a:spcBef>
            <a:spcAft>
              <a:spcPct val="15000"/>
            </a:spcAft>
            <a:buChar char="••"/>
          </a:pPr>
          <a:r>
            <a:rPr lang="fr-FR" sz="1100" kern="1200" noProof="0" dirty="0">
              <a:solidFill>
                <a:schemeClr val="tx1"/>
              </a:solidFill>
            </a:rPr>
            <a:t> Périmètre d’irrigation du </a:t>
          </a:r>
          <a:r>
            <a:rPr lang="fr-FR" sz="1100" b="1" kern="1200" noProof="0" dirty="0">
              <a:solidFill>
                <a:schemeClr val="tx1"/>
              </a:solidFill>
            </a:rPr>
            <a:t>Gharb</a:t>
          </a:r>
        </a:p>
      </dsp:txBody>
      <dsp:txXfrm>
        <a:off x="233444" y="48044"/>
        <a:ext cx="1629282" cy="936142"/>
      </dsp:txXfrm>
    </dsp:sp>
    <dsp:sp modelId="{F2134DF1-7576-4215-830D-406346823582}">
      <dsp:nvSpPr>
        <dsp:cNvPr id="0" name=""/>
        <dsp:cNvSpPr/>
      </dsp:nvSpPr>
      <dsp:spPr>
        <a:xfrm>
          <a:off x="769773" y="502825"/>
          <a:ext cx="1725370" cy="972770"/>
        </a:xfrm>
        <a:prstGeom prst="round2Same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17780" rIns="53340" bIns="17780" numCol="1" spcCol="1270" anchor="t" anchorCtr="0">
          <a:noAutofit/>
        </a:bodyPr>
        <a:lstStyle/>
        <a:p>
          <a:pPr lvl="0" algn="ctr" defTabSz="622300">
            <a:lnSpc>
              <a:spcPct val="90000"/>
            </a:lnSpc>
            <a:spcBef>
              <a:spcPct val="0"/>
            </a:spcBef>
            <a:spcAft>
              <a:spcPct val="35000"/>
            </a:spcAft>
          </a:pPr>
          <a:r>
            <a:rPr lang="en-US" sz="1400" b="1" u="sng" kern="1200" dirty="0">
              <a:solidFill>
                <a:schemeClr val="tx1"/>
              </a:solidFill>
            </a:rPr>
            <a:t>Tranche </a:t>
          </a:r>
          <a:r>
            <a:rPr lang="fr-FR" sz="1400" b="1" u="sng" kern="1200" noProof="0" dirty="0">
              <a:solidFill>
                <a:schemeClr val="tx1"/>
              </a:solidFill>
            </a:rPr>
            <a:t>optionnelle</a:t>
          </a:r>
        </a:p>
        <a:p>
          <a:pPr marL="57150" lvl="1" indent="-57150" algn="l" defTabSz="400050">
            <a:lnSpc>
              <a:spcPct val="90000"/>
            </a:lnSpc>
            <a:spcBef>
              <a:spcPct val="0"/>
            </a:spcBef>
            <a:spcAft>
              <a:spcPct val="15000"/>
            </a:spcAft>
            <a:buChar char="••"/>
          </a:pPr>
          <a:r>
            <a:rPr lang="fr-FR" sz="900" kern="1200" noProof="0" dirty="0">
              <a:solidFill>
                <a:schemeClr val="tx1"/>
              </a:solidFill>
            </a:rPr>
            <a:t> </a:t>
          </a:r>
          <a:r>
            <a:rPr lang="fr-FR" sz="1100" kern="1200" noProof="0" dirty="0">
              <a:solidFill>
                <a:schemeClr val="tx1"/>
              </a:solidFill>
            </a:rPr>
            <a:t>Périmètre d’irrigation de la </a:t>
          </a:r>
          <a:r>
            <a:rPr lang="fr-FR" sz="1100" b="1" kern="1200" noProof="0" dirty="0" err="1">
              <a:solidFill>
                <a:schemeClr val="tx1"/>
              </a:solidFill>
            </a:rPr>
            <a:t>Tassaout</a:t>
          </a:r>
          <a:r>
            <a:rPr lang="fr-FR" sz="1100" b="1" kern="1200" noProof="0" dirty="0">
              <a:solidFill>
                <a:schemeClr val="tx1"/>
              </a:solidFill>
            </a:rPr>
            <a:t> Aval</a:t>
          </a:r>
        </a:p>
      </dsp:txBody>
      <dsp:txXfrm>
        <a:off x="817260" y="550312"/>
        <a:ext cx="1630396" cy="925283"/>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diagrams.loki3.com/TabbedArc+Icon">
  <dgm:title val="Tabbed Arc"/>
  <dgm:desc val="Use to show a set of related items arcing over a common area.  Best with small amounts of text."/>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M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A25AB0-BA7C-42CE-B3F5-6BCAA75D25EA}" type="datetimeFigureOut">
              <a:rPr lang="fr-MA" smtClean="0"/>
              <a:t>19/11/2018</a:t>
            </a:fld>
            <a:endParaRPr lang="fr-M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M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17F98D-AB3C-4143-8E94-332B1FCB73A3}" type="slidenum">
              <a:rPr lang="fr-MA" smtClean="0"/>
              <a:t>‹N°›</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354" rtl="0" eaLnBrk="1" fontAlgn="auto" latinLnBrk="0" hangingPunct="1">
              <a:lnSpc>
                <a:spcPct val="100000"/>
              </a:lnSpc>
              <a:spcBef>
                <a:spcPts val="0"/>
              </a:spcBef>
              <a:spcAft>
                <a:spcPts val="0"/>
              </a:spcAft>
              <a:buClrTx/>
              <a:buSzTx/>
              <a:buFontTx/>
              <a:buNone/>
              <a:tabLst/>
              <a:defRPr/>
            </a:pPr>
            <a:fld id="{2CA3AB2B-189A-4C92-A457-C6A3833631A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354"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63158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A"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11</a:t>
            </a:fld>
            <a:endParaRPr lang="fr-MA"/>
          </a:p>
        </p:txBody>
      </p:sp>
    </p:spTree>
    <p:extLst>
      <p:ext uri="{BB962C8B-B14F-4D97-AF65-F5344CB8AC3E}">
        <p14:creationId xmlns:p14="http://schemas.microsoft.com/office/powerpoint/2010/main" val="1985585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12</a:t>
            </a:fld>
            <a:endParaRPr lang="fr-MA"/>
          </a:p>
        </p:txBody>
      </p:sp>
    </p:spTree>
    <p:extLst>
      <p:ext uri="{BB962C8B-B14F-4D97-AF65-F5344CB8AC3E}">
        <p14:creationId xmlns:p14="http://schemas.microsoft.com/office/powerpoint/2010/main" val="4172072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13</a:t>
            </a:fld>
            <a:endParaRPr lang="fr-MA"/>
          </a:p>
        </p:txBody>
      </p:sp>
    </p:spTree>
    <p:extLst>
      <p:ext uri="{BB962C8B-B14F-4D97-AF65-F5344CB8AC3E}">
        <p14:creationId xmlns:p14="http://schemas.microsoft.com/office/powerpoint/2010/main" val="182734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14</a:t>
            </a:fld>
            <a:endParaRPr lang="fr-MA"/>
          </a:p>
        </p:txBody>
      </p:sp>
    </p:spTree>
    <p:extLst>
      <p:ext uri="{BB962C8B-B14F-4D97-AF65-F5344CB8AC3E}">
        <p14:creationId xmlns:p14="http://schemas.microsoft.com/office/powerpoint/2010/main" val="122268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1243013"/>
            <a:ext cx="5949950" cy="33480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4096616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3</a:t>
            </a:fld>
            <a:endParaRPr lang="fr-MA"/>
          </a:p>
        </p:txBody>
      </p:sp>
    </p:spTree>
    <p:extLst>
      <p:ext uri="{BB962C8B-B14F-4D97-AF65-F5344CB8AC3E}">
        <p14:creationId xmlns:p14="http://schemas.microsoft.com/office/powerpoint/2010/main" val="1479308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354" rtl="0" eaLnBrk="1" fontAlgn="auto" latinLnBrk="0" hangingPunct="1">
              <a:lnSpc>
                <a:spcPct val="100000"/>
              </a:lnSpc>
              <a:spcBef>
                <a:spcPts val="0"/>
              </a:spcBef>
              <a:spcAft>
                <a:spcPts val="0"/>
              </a:spcAft>
              <a:buClrTx/>
              <a:buSzTx/>
              <a:buFontTx/>
              <a:buNone/>
              <a:tabLst/>
              <a:defRPr/>
            </a:pPr>
            <a:fld id="{2CA3AB2B-189A-4C92-A457-C6A3833631A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354"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44624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5</a:t>
            </a:fld>
            <a:endParaRPr lang="fr-MA"/>
          </a:p>
        </p:txBody>
      </p:sp>
    </p:spTree>
    <p:extLst>
      <p:ext uri="{BB962C8B-B14F-4D97-AF65-F5344CB8AC3E}">
        <p14:creationId xmlns:p14="http://schemas.microsoft.com/office/powerpoint/2010/main" val="2071597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6</a:t>
            </a:fld>
            <a:endParaRPr lang="fr-MA"/>
          </a:p>
        </p:txBody>
      </p:sp>
    </p:spTree>
    <p:extLst>
      <p:ext uri="{BB962C8B-B14F-4D97-AF65-F5344CB8AC3E}">
        <p14:creationId xmlns:p14="http://schemas.microsoft.com/office/powerpoint/2010/main" val="3207554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A"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7</a:t>
            </a:fld>
            <a:endParaRPr lang="fr-MA"/>
          </a:p>
        </p:txBody>
      </p:sp>
    </p:spTree>
    <p:extLst>
      <p:ext uri="{BB962C8B-B14F-4D97-AF65-F5344CB8AC3E}">
        <p14:creationId xmlns:p14="http://schemas.microsoft.com/office/powerpoint/2010/main" val="889571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8</a:t>
            </a:fld>
            <a:endParaRPr lang="fr-MA"/>
          </a:p>
        </p:txBody>
      </p:sp>
    </p:spTree>
    <p:extLst>
      <p:ext uri="{BB962C8B-B14F-4D97-AF65-F5344CB8AC3E}">
        <p14:creationId xmlns:p14="http://schemas.microsoft.com/office/powerpoint/2010/main" val="3981608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A" dirty="0">
              <a:solidFill>
                <a:schemeClr val="tx1"/>
              </a:solidFill>
            </a:endParaRPr>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9</a:t>
            </a:fld>
            <a:endParaRPr lang="fr-MA"/>
          </a:p>
        </p:txBody>
      </p:sp>
    </p:spTree>
    <p:extLst>
      <p:ext uri="{BB962C8B-B14F-4D97-AF65-F5344CB8AC3E}">
        <p14:creationId xmlns:p14="http://schemas.microsoft.com/office/powerpoint/2010/main" val="1458506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4B17F98D-AB3C-4143-8E94-332B1FCB73A3}" type="slidenum">
              <a:rPr lang="fr-MA" smtClean="0"/>
              <a:t>10</a:t>
            </a:fld>
            <a:endParaRPr lang="fr-MA"/>
          </a:p>
        </p:txBody>
      </p:sp>
    </p:spTree>
    <p:extLst>
      <p:ext uri="{BB962C8B-B14F-4D97-AF65-F5344CB8AC3E}">
        <p14:creationId xmlns:p14="http://schemas.microsoft.com/office/powerpoint/2010/main" val="859922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‹N°›</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bg>
      <p:bgPr>
        <a:solidFill>
          <a:schemeClr val="tx2"/>
        </a:solidFill>
        <a:effectLst/>
      </p:bgPr>
    </p:bg>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‹N°›</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bg>
      <p:bgPr>
        <a:solidFill>
          <a:schemeClr val="tx2"/>
        </a:solidFill>
        <a:effectLst/>
      </p:bgPr>
    </p:bg>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bg>
      <p:bgPr>
        <a:solidFill>
          <a:schemeClr val="tx2"/>
        </a:solidFill>
        <a:effectLst/>
      </p:bgPr>
    </p:bg>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bg>
      <p:bgPr>
        <a:solidFill>
          <a:schemeClr val="tx2"/>
        </a:solidFill>
        <a:effectLst/>
      </p:bgPr>
    </p:bg>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bg>
      <p:bgPr>
        <a:solidFill>
          <a:schemeClr val="tx2"/>
        </a:solidFill>
        <a:effectLst/>
      </p:bgPr>
    </p:bg>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‹N°›</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11/19/2018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1" y="2125980"/>
            <a:ext cx="10363200" cy="89255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1" y="3840480"/>
            <a:ext cx="8534400"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EDE1F89-3D7A-465F-877C-AC05988B69E5}" type="datetime1">
              <a:rPr lang="en-US" smtClean="0"/>
              <a:t>11/19/2018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1260558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4737185" y="2392697"/>
            <a:ext cx="6434828" cy="1736942"/>
          </a:xfrm>
        </p:spPr>
        <p:txBody>
          <a:bodyPr lIns="0" tIns="0" rIns="0" bIns="0"/>
          <a:lstStyle>
            <a:lvl1pPr>
              <a:defRPr sz="11287"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AE8A6078-5532-4B56-8212-E9510AD7A7B3}" type="datetime1">
              <a:rPr lang="en-US" smtClean="0"/>
              <a:t>11/19/2018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100035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sz="half" idx="2"/>
          </p:nvPr>
        </p:nvSpPr>
        <p:spPr>
          <a:xfrm>
            <a:off x="609601" y="1577340"/>
            <a:ext cx="5303520"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1" y="1577340"/>
            <a:ext cx="5303520" cy="152349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4F12D79-D2D8-469F-95BE-6011E5FD98DB}" type="datetime1">
              <a:rPr lang="en-US" smtClean="0"/>
              <a:t>11/19/2018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2379068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338901E3-7144-43CC-B827-DDE335A2BF5A}" type="datetime1">
              <a:rPr lang="en-US" smtClean="0"/>
              <a:t>11/19/2018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041900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11/19/2018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559057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ransition Slide 4">
    <p:bg>
      <p:bgPr>
        <a:solidFill>
          <a:schemeClr val="tx2"/>
        </a:solidFill>
        <a:effectLst/>
      </p:bgPr>
    </p:bg>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‹N°›</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22A3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Insert Slide">
    <p:bg>
      <p:bgPr>
        <a:solidFill>
          <a:srgbClr val="1E263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‹N°›</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‹N°›</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‹N°›</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‹N°›</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bg>
      <p:bgPr>
        <a:solidFill>
          <a:schemeClr val="tx2"/>
        </a:solidFill>
        <a:effectLst/>
      </p:bgPr>
    </p:bg>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‹N°›</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‹N°›</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892552"/>
          </a:xfrm>
          <a:prstGeom prst="rect">
            <a:avLst/>
          </a:prstGeom>
        </p:spPr>
        <p:txBody>
          <a:bodyPr wrap="square" lIns="0" tIns="0" rIns="0" bIns="0">
            <a:spAutoFit/>
          </a:bodyPr>
          <a:lstStyle>
            <a:lvl1pPr>
              <a:defRPr sz="5800"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4737185" y="2392697"/>
            <a:ext cx="6434828" cy="1523494"/>
          </a:xfrm>
          <a:prstGeom prst="rect">
            <a:avLst/>
          </a:prstGeom>
        </p:spPr>
        <p:txBody>
          <a:bodyPr wrap="square" lIns="0" tIns="0" rIns="0" bIns="0">
            <a:spAutoFit/>
          </a:bodyPr>
          <a:lstStyle>
            <a:lvl1pPr>
              <a:defRPr sz="9900"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D520CEE6-CE3C-41B5-AEF9-3329B5F0CC09}" type="datetime1">
              <a:rPr lang="en-US" smtClean="0"/>
              <a:t>11/19/2018</a:t>
            </a:fld>
            <a:endParaRPr lang="en-US"/>
          </a:p>
        </p:txBody>
      </p:sp>
      <p:sp>
        <p:nvSpPr>
          <p:cNvPr id="6" name="Holder 6"/>
          <p:cNvSpPr>
            <a:spLocks noGrp="1"/>
          </p:cNvSpPr>
          <p:nvPr>
            <p:ph type="sldNum" sz="quarter" idx="7"/>
          </p:nvPr>
        </p:nvSpPr>
        <p:spPr>
          <a:xfrm>
            <a:off x="8778240"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97903098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Lst>
  <p:hf hdr="0" ftr="0" dt="0"/>
  <p:txStyles>
    <p:titleStyle>
      <a:lvl1pPr>
        <a:defRPr>
          <a:latin typeface="+mj-lt"/>
          <a:ea typeface="+mj-ea"/>
          <a:cs typeface="+mj-cs"/>
        </a:defRPr>
      </a:lvl1pPr>
    </p:titleStyle>
    <p:bodyStyle>
      <a:lvl1pPr marL="0">
        <a:defRPr>
          <a:latin typeface="+mn-lt"/>
          <a:ea typeface="+mn-ea"/>
          <a:cs typeface="+mn-cs"/>
        </a:defRPr>
      </a:lvl1pPr>
      <a:lvl2pPr marL="521263">
        <a:defRPr>
          <a:latin typeface="+mn-lt"/>
          <a:ea typeface="+mn-ea"/>
          <a:cs typeface="+mn-cs"/>
        </a:defRPr>
      </a:lvl2pPr>
      <a:lvl3pPr marL="1042525">
        <a:defRPr>
          <a:latin typeface="+mn-lt"/>
          <a:ea typeface="+mn-ea"/>
          <a:cs typeface="+mn-cs"/>
        </a:defRPr>
      </a:lvl3pPr>
      <a:lvl4pPr marL="1563788">
        <a:defRPr>
          <a:latin typeface="+mn-lt"/>
          <a:ea typeface="+mn-ea"/>
          <a:cs typeface="+mn-cs"/>
        </a:defRPr>
      </a:lvl4pPr>
      <a:lvl5pPr marL="2085051">
        <a:defRPr>
          <a:latin typeface="+mn-lt"/>
          <a:ea typeface="+mn-ea"/>
          <a:cs typeface="+mn-cs"/>
        </a:defRPr>
      </a:lvl5pPr>
      <a:lvl6pPr marL="2606314">
        <a:defRPr>
          <a:latin typeface="+mn-lt"/>
          <a:ea typeface="+mn-ea"/>
          <a:cs typeface="+mn-cs"/>
        </a:defRPr>
      </a:lvl6pPr>
      <a:lvl7pPr marL="3127576">
        <a:defRPr>
          <a:latin typeface="+mn-lt"/>
          <a:ea typeface="+mn-ea"/>
          <a:cs typeface="+mn-cs"/>
        </a:defRPr>
      </a:lvl7pPr>
      <a:lvl8pPr marL="3648839">
        <a:defRPr>
          <a:latin typeface="+mn-lt"/>
          <a:ea typeface="+mn-ea"/>
          <a:cs typeface="+mn-cs"/>
        </a:defRPr>
      </a:lvl8pPr>
      <a:lvl9pPr marL="4170101">
        <a:defRPr>
          <a:latin typeface="+mn-lt"/>
          <a:ea typeface="+mn-ea"/>
          <a:cs typeface="+mn-cs"/>
        </a:defRPr>
      </a:lvl9pPr>
    </p:bodyStyle>
    <p:otherStyle>
      <a:lvl1pPr marL="0">
        <a:defRPr>
          <a:latin typeface="+mn-lt"/>
          <a:ea typeface="+mn-ea"/>
          <a:cs typeface="+mn-cs"/>
        </a:defRPr>
      </a:lvl1pPr>
      <a:lvl2pPr marL="521263">
        <a:defRPr>
          <a:latin typeface="+mn-lt"/>
          <a:ea typeface="+mn-ea"/>
          <a:cs typeface="+mn-cs"/>
        </a:defRPr>
      </a:lvl2pPr>
      <a:lvl3pPr marL="1042525">
        <a:defRPr>
          <a:latin typeface="+mn-lt"/>
          <a:ea typeface="+mn-ea"/>
          <a:cs typeface="+mn-cs"/>
        </a:defRPr>
      </a:lvl3pPr>
      <a:lvl4pPr marL="1563788">
        <a:defRPr>
          <a:latin typeface="+mn-lt"/>
          <a:ea typeface="+mn-ea"/>
          <a:cs typeface="+mn-cs"/>
        </a:defRPr>
      </a:lvl4pPr>
      <a:lvl5pPr marL="2085051">
        <a:defRPr>
          <a:latin typeface="+mn-lt"/>
          <a:ea typeface="+mn-ea"/>
          <a:cs typeface="+mn-cs"/>
        </a:defRPr>
      </a:lvl5pPr>
      <a:lvl6pPr marL="2606314">
        <a:defRPr>
          <a:latin typeface="+mn-lt"/>
          <a:ea typeface="+mn-ea"/>
          <a:cs typeface="+mn-cs"/>
        </a:defRPr>
      </a:lvl6pPr>
      <a:lvl7pPr marL="3127576">
        <a:defRPr>
          <a:latin typeface="+mn-lt"/>
          <a:ea typeface="+mn-ea"/>
          <a:cs typeface="+mn-cs"/>
        </a:defRPr>
      </a:lvl7pPr>
      <a:lvl8pPr marL="3648839">
        <a:defRPr>
          <a:latin typeface="+mn-lt"/>
          <a:ea typeface="+mn-ea"/>
          <a:cs typeface="+mn-cs"/>
        </a:defRPr>
      </a:lvl8pPr>
      <a:lvl9pPr marL="417010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‹N°›</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9.xml"/><Relationship Id="rId6" Type="http://schemas.openxmlformats.org/officeDocument/2006/relationships/image" Target="../media/image7.jpeg"/><Relationship Id="rId5" Type="http://schemas.openxmlformats.org/officeDocument/2006/relationships/image" Target="../media/image13.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Layout" Target="../diagrams/layout2.xml"/><Relationship Id="rId3" Type="http://schemas.openxmlformats.org/officeDocument/2006/relationships/image" Target="../media/image6.png"/><Relationship Id="rId7" Type="http://schemas.openxmlformats.org/officeDocument/2006/relationships/diagramQuickStyle" Target="../diagrams/quickStyle1.xml"/><Relationship Id="rId12" Type="http://schemas.openxmlformats.org/officeDocument/2006/relationships/diagramData" Target="../diagrams/data2.xml"/><Relationship Id="rId2" Type="http://schemas.openxmlformats.org/officeDocument/2006/relationships/notesSlide" Target="../notesSlides/notesSlide10.xml"/><Relationship Id="rId16" Type="http://schemas.microsoft.com/office/2007/relationships/diagramDrawing" Target="../diagrams/drawing2.xml"/><Relationship Id="rId1" Type="http://schemas.openxmlformats.org/officeDocument/2006/relationships/slideLayout" Target="../slideLayouts/slideLayout29.xml"/><Relationship Id="rId6" Type="http://schemas.openxmlformats.org/officeDocument/2006/relationships/diagramLayout" Target="../diagrams/layout1.xml"/><Relationship Id="rId11" Type="http://schemas.openxmlformats.org/officeDocument/2006/relationships/image" Target="../media/image7.jpeg"/><Relationship Id="rId5" Type="http://schemas.openxmlformats.org/officeDocument/2006/relationships/diagramData" Target="../diagrams/data1.xml"/><Relationship Id="rId15" Type="http://schemas.openxmlformats.org/officeDocument/2006/relationships/diagramColors" Target="../diagrams/colors2.xml"/><Relationship Id="rId10" Type="http://schemas.openxmlformats.org/officeDocument/2006/relationships/image" Target="../media/image4.png"/><Relationship Id="rId4" Type="http://schemas.microsoft.com/office/2007/relationships/hdphoto" Target="../media/hdphoto1.wdp"/><Relationship Id="rId9" Type="http://schemas.microsoft.com/office/2007/relationships/diagramDrawing" Target="../diagrams/drawing1.xml"/><Relationship Id="rId1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9.xml"/><Relationship Id="rId6" Type="http://schemas.openxmlformats.org/officeDocument/2006/relationships/image" Target="../media/image7.jpeg"/><Relationship Id="rId5" Type="http://schemas.openxmlformats.org/officeDocument/2006/relationships/image" Target="../media/image4.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9.xml"/><Relationship Id="rId6" Type="http://schemas.openxmlformats.org/officeDocument/2006/relationships/image" Target="../media/image7.jpeg"/><Relationship Id="rId5" Type="http://schemas.openxmlformats.org/officeDocument/2006/relationships/image" Target="../media/image13.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9.xml"/><Relationship Id="rId6" Type="http://schemas.openxmlformats.org/officeDocument/2006/relationships/image" Target="../media/image7.jpeg"/><Relationship Id="rId5" Type="http://schemas.openxmlformats.org/officeDocument/2006/relationships/image" Target="../media/image13.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hyperlink" Target="https://www.dropbox.com/request/LxofzLdpbTIA0hSpSUAZ" TargetMode="External"/><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9.xml"/><Relationship Id="rId6" Type="http://schemas.openxmlformats.org/officeDocument/2006/relationships/image" Target="../media/image4.png"/><Relationship Id="rId5" Type="http://schemas.openxmlformats.org/officeDocument/2006/relationships/image" Target="../media/image7.jpe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30.xml"/><Relationship Id="rId6" Type="http://schemas.openxmlformats.org/officeDocument/2006/relationships/image" Target="../media/image18.png"/><Relationship Id="rId5" Type="http://schemas.microsoft.com/office/2007/relationships/hdphoto" Target="../media/hdphoto1.wdp"/><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8.jpeg"/><Relationship Id="rId5" Type="http://schemas.openxmlformats.org/officeDocument/2006/relationships/image" Target="../media/image4.png"/><Relationship Id="rId4" Type="http://schemas.microsoft.com/office/2007/relationships/hdphoto" Target="../media/hdphoto1.wdp"/><Relationship Id="rId9"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9.xml"/><Relationship Id="rId6" Type="http://schemas.openxmlformats.org/officeDocument/2006/relationships/image" Target="../media/image7.jpeg"/><Relationship Id="rId5" Type="http://schemas.openxmlformats.org/officeDocument/2006/relationships/image" Target="../media/image4.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9.xml"/><Relationship Id="rId5" Type="http://schemas.openxmlformats.org/officeDocument/2006/relationships/image" Target="../media/image7.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9.xml"/><Relationship Id="rId6" Type="http://schemas.openxmlformats.org/officeDocument/2006/relationships/image" Target="../media/image7.jpeg"/><Relationship Id="rId5" Type="http://schemas.openxmlformats.org/officeDocument/2006/relationships/image" Target="../media/image4.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9.xml"/><Relationship Id="rId6" Type="http://schemas.openxmlformats.org/officeDocument/2006/relationships/image" Target="../media/image7.jpeg"/><Relationship Id="rId5" Type="http://schemas.openxmlformats.org/officeDocument/2006/relationships/image" Target="../media/image4.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6.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9.xml"/><Relationship Id="rId6" Type="http://schemas.openxmlformats.org/officeDocument/2006/relationships/image" Target="../media/image14.jpg"/><Relationship Id="rId5" Type="http://schemas.openxmlformats.org/officeDocument/2006/relationships/image" Target="../media/image13.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076981" y="1469008"/>
            <a:ext cx="6964465" cy="1785313"/>
          </a:xfrm>
        </p:spPr>
        <p:txBody>
          <a:bodyPr>
            <a:noAutofit/>
          </a:bodyPr>
          <a:lstStyle/>
          <a:p>
            <a:pPr algn="r"/>
            <a:r>
              <a:rPr lang="fr-FR" sz="1600" dirty="0">
                <a:solidFill>
                  <a:srgbClr val="002060"/>
                </a:solidFill>
              </a:rPr>
              <a:t>Deuxième programme de coopération </a:t>
            </a:r>
            <a:br>
              <a:rPr lang="fr-FR" sz="1600" dirty="0">
                <a:solidFill>
                  <a:srgbClr val="002060"/>
                </a:solidFill>
              </a:rPr>
            </a:br>
            <a:r>
              <a:rPr lang="fr-FR" sz="1600" dirty="0">
                <a:solidFill>
                  <a:srgbClr val="002060"/>
                </a:solidFill>
              </a:rPr>
              <a:t>entre le Gouvernement du Royaume du Maroc</a:t>
            </a:r>
            <a:br>
              <a:rPr lang="fr-FR" sz="1600" dirty="0">
                <a:solidFill>
                  <a:srgbClr val="002060"/>
                </a:solidFill>
              </a:rPr>
            </a:br>
            <a:r>
              <a:rPr lang="fr-FR" sz="1600" dirty="0">
                <a:solidFill>
                  <a:srgbClr val="002060"/>
                </a:solidFill>
              </a:rPr>
              <a:t> et Millennium Challenge Corporation</a:t>
            </a:r>
            <a:br>
              <a:rPr lang="fr-FR" sz="1600" dirty="0">
                <a:solidFill>
                  <a:srgbClr val="002060"/>
                </a:solidFill>
              </a:rPr>
            </a:br>
            <a:r>
              <a:rPr lang="fr-FR" sz="1600" dirty="0">
                <a:solidFill>
                  <a:srgbClr val="002060"/>
                </a:solidFill>
              </a:rPr>
              <a:t>-Compact II-</a:t>
            </a:r>
          </a:p>
        </p:txBody>
      </p:sp>
      <p:sp>
        <p:nvSpPr>
          <p:cNvPr id="5" name="Subtitle 4"/>
          <p:cNvSpPr>
            <a:spLocks noGrp="1"/>
          </p:cNvSpPr>
          <p:nvPr>
            <p:ph type="subTitle" idx="1"/>
          </p:nvPr>
        </p:nvSpPr>
        <p:spPr>
          <a:xfrm>
            <a:off x="5051986" y="3412430"/>
            <a:ext cx="7047415" cy="1953925"/>
          </a:xfrm>
        </p:spPr>
        <p:txBody>
          <a:bodyPr>
            <a:noAutofit/>
          </a:bodyPr>
          <a:lstStyle/>
          <a:p>
            <a:pPr algn="r"/>
            <a:r>
              <a:rPr lang="fr-FR" sz="2800" b="1" i="1" dirty="0">
                <a:solidFill>
                  <a:srgbClr val="002060"/>
                </a:solidFill>
              </a:rPr>
              <a:t>Appui technique et social à l’opération de melkisation de terres collectives situées en totalité ou en partie dans les périmètres d’irrigation du Gharb et du Haouz</a:t>
            </a:r>
          </a:p>
        </p:txBody>
      </p:sp>
      <p:pic>
        <p:nvPicPr>
          <p:cNvPr id="7" name="Espace réservé pour une image  6"/>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1" b="11"/>
          <a:stretch>
            <a:fillRect/>
          </a:stretch>
        </p:blipFill>
        <p:spPr/>
      </p:pic>
      <p:sp>
        <p:nvSpPr>
          <p:cNvPr id="2" name="Rectangle 1"/>
          <p:cNvSpPr/>
          <p:nvPr/>
        </p:nvSpPr>
        <p:spPr>
          <a:xfrm>
            <a:off x="5051986" y="6215295"/>
            <a:ext cx="7047415" cy="6682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MA" b="1" dirty="0">
                <a:solidFill>
                  <a:srgbClr val="002060"/>
                </a:solidFill>
              </a:rPr>
              <a:t>Agence MCA Morocco – Lundi 19 novembre 2018</a:t>
            </a:r>
          </a:p>
        </p:txBody>
      </p:sp>
      <p:pic>
        <p:nvPicPr>
          <p:cNvPr id="8" name="Picture 14"/>
          <p:cNvPicPr>
            <a:picLocks noChangeAspect="1"/>
          </p:cNvPicPr>
          <p:nvPr/>
        </p:nvPicPr>
        <p:blipFill rotWithShape="1">
          <a:blip r:embed="rId4" cstate="print">
            <a:extLst>
              <a:ext uri="{28A0092B-C50C-407E-A947-70E740481C1C}">
                <a14:useLocalDpi xmlns:a14="http://schemas.microsoft.com/office/drawing/2010/main" val="0"/>
              </a:ext>
            </a:extLst>
          </a:blip>
          <a:srcRect t="7506" b="7329"/>
          <a:stretch/>
        </p:blipFill>
        <p:spPr>
          <a:xfrm>
            <a:off x="10472829" y="213946"/>
            <a:ext cx="1520161" cy="1255062"/>
          </a:xfrm>
          <a:prstGeom prst="rect">
            <a:avLst/>
          </a:prstGeom>
        </p:spPr>
      </p:pic>
      <p:sp>
        <p:nvSpPr>
          <p:cNvPr id="9" name="Rectangle 8"/>
          <p:cNvSpPr/>
          <p:nvPr/>
        </p:nvSpPr>
        <p:spPr>
          <a:xfrm>
            <a:off x="6892201" y="5359343"/>
            <a:ext cx="5207200" cy="667875"/>
          </a:xfrm>
          <a:prstGeom prst="rect">
            <a:avLst/>
          </a:prstGeom>
        </p:spPr>
        <p:txBody>
          <a:bodyPr wrap="square">
            <a:spAutoFit/>
          </a:bodyPr>
          <a:lstStyle/>
          <a:p>
            <a:pPr algn="ctr"/>
            <a:r>
              <a:rPr lang="fr-FR" sz="1200" b="1" dirty="0">
                <a:solidFill>
                  <a:srgbClr val="002060"/>
                </a:solidFill>
              </a:rPr>
              <a:t>MARCHÉ DE SERVICES DE CONSULTANTS </a:t>
            </a:r>
          </a:p>
          <a:p>
            <a:pPr algn="ctr"/>
            <a:endParaRPr lang="fr-FR" altLang="fr-FR" sz="1270" b="1" dirty="0">
              <a:solidFill>
                <a:srgbClr val="002060"/>
              </a:solidFill>
              <a:cs typeface="Arial" panose="020B0604020202020204" pitchFamily="34" charset="0"/>
            </a:endParaRPr>
          </a:p>
          <a:p>
            <a:pPr algn="ctr"/>
            <a:r>
              <a:rPr lang="fr-FR" altLang="fr-FR" sz="1270" b="1" dirty="0">
                <a:solidFill>
                  <a:srgbClr val="002060"/>
                </a:solidFill>
                <a:cs typeface="Arial" panose="020B0604020202020204" pitchFamily="34" charset="0"/>
              </a:rPr>
              <a:t>Demande de Propositions </a:t>
            </a:r>
            <a:r>
              <a:rPr lang="fr-FR" sz="1270" b="1" dirty="0">
                <a:solidFill>
                  <a:srgbClr val="002060"/>
                </a:solidFill>
                <a:cs typeface="Arial" panose="020B0604020202020204" pitchFamily="34" charset="0"/>
              </a:rPr>
              <a:t>DP/QCBS/MCA-M/LR-01/COMPACT</a:t>
            </a:r>
          </a:p>
        </p:txBody>
      </p:sp>
    </p:spTree>
    <p:extLst>
      <p:ext uri="{BB962C8B-B14F-4D97-AF65-F5344CB8AC3E}">
        <p14:creationId xmlns:p14="http://schemas.microsoft.com/office/powerpoint/2010/main" val="440335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252000"/>
                    </a14:imgEffect>
                    <a14:imgEffect>
                      <a14:brightnessContrast contrast="40000"/>
                    </a14:imgEffect>
                  </a14:imgLayer>
                </a14:imgProps>
              </a:ext>
            </a:extLst>
          </a:blip>
          <a:srcRect t="33898" r="24347"/>
          <a:stretch/>
        </p:blipFill>
        <p:spPr>
          <a:xfrm>
            <a:off x="8621463" y="5118840"/>
            <a:ext cx="3566837" cy="1732067"/>
          </a:xfrm>
          <a:prstGeom prst="rect">
            <a:avLst/>
          </a:prstGeom>
        </p:spPr>
      </p:pic>
      <p:sp>
        <p:nvSpPr>
          <p:cNvPr id="8" name="Rectangle 7"/>
          <p:cNvSpPr/>
          <p:nvPr/>
        </p:nvSpPr>
        <p:spPr>
          <a:xfrm>
            <a:off x="1395363" y="2194241"/>
            <a:ext cx="9833074" cy="172073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fr-FR" sz="1600" dirty="0">
                <a:solidFill>
                  <a:schemeClr val="tx1"/>
                </a:solidFill>
                <a:latin typeface="Calibri" panose="020F0502020204030204" pitchFamily="34" charset="0"/>
                <a:ea typeface="SimSun" panose="02010600030101010101" pitchFamily="2" charset="-122"/>
                <a:cs typeface="Arial" panose="020B0604020202020204" pitchFamily="34" charset="0"/>
              </a:rPr>
              <a:t>- </a:t>
            </a:r>
          </a:p>
          <a:p>
            <a:pPr lvl="0" algn="just"/>
            <a:endParaRPr lang="fr-FR" sz="1600" dirty="0">
              <a:solidFill>
                <a:schemeClr val="tx1"/>
              </a:solidFill>
              <a:latin typeface="Calibri" panose="020F0502020204030204" pitchFamily="34" charset="0"/>
              <a:ea typeface="SimSun" panose="02010600030101010101" pitchFamily="2" charset="-122"/>
              <a:cs typeface="Arial" panose="020B0604020202020204" pitchFamily="34" charset="0"/>
            </a:endParaRPr>
          </a:p>
          <a:p>
            <a:pPr lvl="0" algn="just"/>
            <a:r>
              <a:rPr lang="fr-FR" sz="1600" dirty="0">
                <a:solidFill>
                  <a:schemeClr val="tx1"/>
                </a:solidFill>
                <a:latin typeface="Corbel" panose="020B0503020204020204" pitchFamily="34" charset="0"/>
                <a:cs typeface="Sakkal Majalla" panose="02000000000000000000" pitchFamily="2" charset="-78"/>
              </a:rPr>
              <a:t>- </a:t>
            </a:r>
            <a:r>
              <a:rPr lang="fr-FR" sz="1600" dirty="0">
                <a:solidFill>
                  <a:schemeClr val="tx1"/>
                </a:solidFill>
                <a:latin typeface="Calibri" panose="020F0502020204030204" pitchFamily="34" charset="0"/>
                <a:ea typeface="SimSun" panose="02010600030101010101" pitchFamily="2" charset="-122"/>
                <a:cs typeface="Arial" panose="020B0604020202020204" pitchFamily="34" charset="0"/>
              </a:rPr>
              <a:t>Loi des finances 2016 exonérant les opérations d’attribution de lots, réalisées conformément au Dahir n</a:t>
            </a:r>
            <a:r>
              <a:rPr lang="ar-MA" sz="1600" dirty="0">
                <a:solidFill>
                  <a:schemeClr val="tx1"/>
                </a:solidFill>
                <a:latin typeface="Calibri" panose="020F0502020204030204" pitchFamily="34" charset="0"/>
                <a:ea typeface="SimSun" panose="02010600030101010101" pitchFamily="2" charset="-122"/>
                <a:cs typeface="Arial" panose="020B0604020202020204" pitchFamily="34" charset="0"/>
              </a:rPr>
              <a:t>°</a:t>
            </a:r>
            <a:r>
              <a:rPr lang="fr-FR" sz="1600" dirty="0">
                <a:solidFill>
                  <a:schemeClr val="tx1"/>
                </a:solidFill>
                <a:latin typeface="Calibri" panose="020F0502020204030204" pitchFamily="34" charset="0"/>
                <a:ea typeface="SimSun" panose="02010600030101010101" pitchFamily="2" charset="-122"/>
                <a:cs typeface="Arial" panose="020B0604020202020204" pitchFamily="34" charset="0"/>
              </a:rPr>
              <a:t>1-69-30 du 10 </a:t>
            </a:r>
            <a:r>
              <a:rPr lang="fr-FR" sz="1600" dirty="0" err="1">
                <a:solidFill>
                  <a:schemeClr val="tx1"/>
                </a:solidFill>
                <a:latin typeface="Calibri" panose="020F0502020204030204" pitchFamily="34" charset="0"/>
                <a:ea typeface="SimSun" panose="02010600030101010101" pitchFamily="2" charset="-122"/>
                <a:cs typeface="Arial" panose="020B0604020202020204" pitchFamily="34" charset="0"/>
              </a:rPr>
              <a:t>Joumada</a:t>
            </a:r>
            <a:r>
              <a:rPr lang="fr-FR" sz="1600" dirty="0">
                <a:solidFill>
                  <a:schemeClr val="tx1"/>
                </a:solidFill>
                <a:latin typeface="Calibri" panose="020F0502020204030204" pitchFamily="34" charset="0"/>
                <a:ea typeface="SimSun" panose="02010600030101010101" pitchFamily="2" charset="-122"/>
                <a:cs typeface="Arial" panose="020B0604020202020204" pitchFamily="34" charset="0"/>
              </a:rPr>
              <a:t> I 1389 (25 juillet 1969) relatif aux terres collectives situées dans le périmètre d’irrigation des droits d’enregistrement. </a:t>
            </a:r>
            <a:endParaRPr lang="en-US" sz="1600" dirty="0">
              <a:solidFill>
                <a:schemeClr val="tx1"/>
              </a:solidFill>
              <a:latin typeface="Calibri" panose="020F0502020204030204" pitchFamily="34" charset="0"/>
              <a:ea typeface="SimSun" panose="02010600030101010101" pitchFamily="2" charset="-122"/>
              <a:cs typeface="Arial" panose="020B0604020202020204" pitchFamily="34" charset="0"/>
            </a:endParaRPr>
          </a:p>
          <a:p>
            <a:pPr algn="just"/>
            <a:endParaRPr lang="fr-MA" sz="1400" dirty="0">
              <a:solidFill>
                <a:schemeClr val="tx1"/>
              </a:solidFill>
              <a:latin typeface="Calibri" panose="020F0502020204030204" pitchFamily="34" charset="0"/>
              <a:ea typeface="SimSun" panose="02010600030101010101" pitchFamily="2" charset="-122"/>
              <a:cs typeface="Arial" panose="020B0604020202020204" pitchFamily="34" charset="0"/>
            </a:endParaRPr>
          </a:p>
          <a:p>
            <a:pPr algn="just"/>
            <a:r>
              <a:rPr lang="fr-FR" sz="1600" dirty="0">
                <a:solidFill>
                  <a:schemeClr val="tx1"/>
                </a:solidFill>
                <a:latin typeface="Corbel" panose="020B0503020204020204" pitchFamily="34" charset="0"/>
                <a:cs typeface="Sakkal Majalla" panose="02000000000000000000" pitchFamily="2" charset="-78"/>
              </a:rPr>
              <a:t>-  </a:t>
            </a:r>
            <a:r>
              <a:rPr lang="fr-FR" sz="1600" dirty="0">
                <a:solidFill>
                  <a:schemeClr val="tx1"/>
                </a:solidFill>
                <a:latin typeface="Calibri" panose="020F0502020204030204" pitchFamily="34" charset="0"/>
                <a:ea typeface="SimSun" panose="02010600030101010101" pitchFamily="2" charset="-122"/>
                <a:cs typeface="Arial" panose="020B0604020202020204" pitchFamily="34" charset="0"/>
              </a:rPr>
              <a:t>Décret nº 2-16-135 du 20 avril 2016 relatif à l’exonération des terres collectives situées dans les périmètres d’irrigation des droits relatifs à l’immatriculation foncière. </a:t>
            </a:r>
            <a:endParaRPr lang="en-US" sz="1600" dirty="0">
              <a:solidFill>
                <a:schemeClr val="tx1"/>
              </a:solidFill>
              <a:latin typeface="Calibri" panose="020F0502020204030204" pitchFamily="34" charset="0"/>
              <a:ea typeface="SimSun" panose="02010600030101010101" pitchFamily="2" charset="-122"/>
              <a:cs typeface="Arial" panose="020B0604020202020204" pitchFamily="34" charset="0"/>
            </a:endParaRPr>
          </a:p>
          <a:p>
            <a:pPr lvl="0"/>
            <a:endParaRPr lang="fr-FR" sz="1600" dirty="0">
              <a:solidFill>
                <a:schemeClr val="tx1"/>
              </a:solidFill>
            </a:endParaRPr>
          </a:p>
        </p:txBody>
      </p:sp>
      <p:pic>
        <p:nvPicPr>
          <p:cNvPr id="5" name="Image 4"/>
          <p:cNvPicPr>
            <a:picLocks noChangeAspect="1"/>
          </p:cNvPicPr>
          <p:nvPr/>
        </p:nvPicPr>
        <p:blipFill>
          <a:blip r:embed="rId5"/>
          <a:stretch>
            <a:fillRect/>
          </a:stretch>
        </p:blipFill>
        <p:spPr>
          <a:xfrm>
            <a:off x="10547379" y="142581"/>
            <a:ext cx="1524132" cy="1255885"/>
          </a:xfrm>
          <a:prstGeom prst="rect">
            <a:avLst/>
          </a:prstGeom>
        </p:spPr>
      </p:pic>
      <p:sp>
        <p:nvSpPr>
          <p:cNvPr id="7" name="Parallelogram 26"/>
          <p:cNvSpPr/>
          <p:nvPr/>
        </p:nvSpPr>
        <p:spPr>
          <a:xfrm>
            <a:off x="518759" y="1623899"/>
            <a:ext cx="4603959" cy="741069"/>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bg1"/>
                </a:solidFill>
              </a:rPr>
              <a:t>Gratuité de l’opération de melkisation en application des Hautes Orientations Royales</a:t>
            </a:r>
            <a:endParaRPr lang="en-US" b="1" dirty="0">
              <a:solidFill>
                <a:schemeClr val="bg1"/>
              </a:solidFill>
            </a:endParaRPr>
          </a:p>
        </p:txBody>
      </p:sp>
      <p:sp>
        <p:nvSpPr>
          <p:cNvPr id="14" name="Rectangle 13"/>
          <p:cNvSpPr/>
          <p:nvPr/>
        </p:nvSpPr>
        <p:spPr>
          <a:xfrm>
            <a:off x="614446" y="4659601"/>
            <a:ext cx="9923100" cy="123802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dirty="0">
                <a:solidFill>
                  <a:schemeClr val="tx1"/>
                </a:solidFill>
                <a:latin typeface="Calibri" panose="020F0502020204030204" pitchFamily="34" charset="0"/>
                <a:ea typeface="SimSun" panose="02010600030101010101" pitchFamily="2" charset="-122"/>
                <a:cs typeface="Arial" panose="020B0604020202020204" pitchFamily="34" charset="0"/>
              </a:rPr>
              <a:t> </a:t>
            </a:r>
          </a:p>
          <a:p>
            <a:pPr algn="just"/>
            <a:endParaRPr lang="fr-FR" sz="1600" dirty="0">
              <a:solidFill>
                <a:schemeClr val="tx1"/>
              </a:solidFill>
              <a:latin typeface="Calibri" panose="020F0502020204030204" pitchFamily="34" charset="0"/>
              <a:ea typeface="SimSun" panose="02010600030101010101" pitchFamily="2" charset="-122"/>
              <a:cs typeface="Arial" panose="020B0604020202020204" pitchFamily="34" charset="0"/>
            </a:endParaRPr>
          </a:p>
          <a:p>
            <a:pPr algn="just"/>
            <a:r>
              <a:rPr lang="fr-FR" sz="1600" dirty="0">
                <a:solidFill>
                  <a:schemeClr val="tx1"/>
                </a:solidFill>
                <a:latin typeface="Calibri" panose="020F0502020204030204" pitchFamily="34" charset="0"/>
                <a:ea typeface="SimSun" panose="02010600030101010101" pitchFamily="2" charset="-122"/>
                <a:cs typeface="Arial" panose="020B0604020202020204" pitchFamily="34" charset="0"/>
              </a:rPr>
              <a:t>- Circulaire conjointe N°3726 en date du 23 juillet 2018 du Ministre de l’Agriculture, de la Pêche maritime, du Développement Rural et des Eaux et Forêts et du Ministre de l’Intérieur relative à la procédure de melkisation des terres collectives situées dans les périmètres d’irrigation.</a:t>
            </a:r>
          </a:p>
          <a:p>
            <a:pPr algn="just"/>
            <a:endParaRPr lang="fr-FR" sz="1600" dirty="0">
              <a:solidFill>
                <a:schemeClr val="tx1"/>
              </a:solidFill>
            </a:endParaRPr>
          </a:p>
          <a:p>
            <a:pPr lvl="0"/>
            <a:endParaRPr lang="fr-FR" dirty="0">
              <a:solidFill>
                <a:schemeClr val="tx1"/>
              </a:solidFill>
            </a:endParaRPr>
          </a:p>
        </p:txBody>
      </p:sp>
      <p:sp>
        <p:nvSpPr>
          <p:cNvPr id="15" name="Parallelogram 26"/>
          <p:cNvSpPr/>
          <p:nvPr/>
        </p:nvSpPr>
        <p:spPr>
          <a:xfrm>
            <a:off x="7086706" y="4055160"/>
            <a:ext cx="4141731" cy="741069"/>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bg1"/>
                </a:solidFill>
              </a:rPr>
              <a:t>Circulaire ministérielle conjointe</a:t>
            </a:r>
          </a:p>
          <a:p>
            <a:pPr algn="ctr"/>
            <a:r>
              <a:rPr lang="fr-FR" b="1" dirty="0">
                <a:solidFill>
                  <a:schemeClr val="bg1"/>
                </a:solidFill>
              </a:rPr>
              <a:t>relative à la procédure </a:t>
            </a:r>
            <a:endParaRPr lang="en-US" b="1" dirty="0">
              <a:solidFill>
                <a:schemeClr val="bg1"/>
              </a:solidFill>
            </a:endParaRPr>
          </a:p>
        </p:txBody>
      </p:sp>
      <p:pic>
        <p:nvPicPr>
          <p:cNvPr id="16" name="Image 22"/>
          <p:cNvPicPr>
            <a:picLocks noChangeAspect="1"/>
          </p:cNvPicPr>
          <p:nvPr/>
        </p:nvPicPr>
        <p:blipFill rotWithShape="1">
          <a:blip r:embed="rId6" cstate="print">
            <a:extLst>
              <a:ext uri="{28A0092B-C50C-407E-A947-70E740481C1C}">
                <a14:useLocalDpi xmlns:a14="http://schemas.microsoft.com/office/drawing/2010/main" val="0"/>
              </a:ext>
            </a:extLst>
          </a:blip>
          <a:srcRect t="47975" r="51942"/>
          <a:stretch/>
        </p:blipFill>
        <p:spPr>
          <a:xfrm>
            <a:off x="391886" y="239841"/>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7" name="Rectangle 16"/>
          <p:cNvSpPr/>
          <p:nvPr/>
        </p:nvSpPr>
        <p:spPr>
          <a:xfrm>
            <a:off x="4859677" y="379516"/>
            <a:ext cx="4705564" cy="5582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Réformes accompagnant                                        la mise en œuvre du projet</a:t>
            </a:r>
          </a:p>
        </p:txBody>
      </p:sp>
      <p:grpSp>
        <p:nvGrpSpPr>
          <p:cNvPr id="18" name="Group 17"/>
          <p:cNvGrpSpPr/>
          <p:nvPr/>
        </p:nvGrpSpPr>
        <p:grpSpPr>
          <a:xfrm>
            <a:off x="2935638" y="239331"/>
            <a:ext cx="6444667" cy="838637"/>
            <a:chOff x="1506828" y="650383"/>
            <a:chExt cx="9195515" cy="2215166"/>
          </a:xfrm>
          <a:noFill/>
        </p:grpSpPr>
        <p:sp>
          <p:nvSpPr>
            <p:cNvPr id="19" name="Freeform 1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20" name="Oval 20"/>
            <p:cNvSpPr/>
            <p:nvPr/>
          </p:nvSpPr>
          <p:spPr>
            <a:xfrm>
              <a:off x="1661374" y="804929"/>
              <a:ext cx="1906074" cy="1906074"/>
            </a:xfrm>
            <a:prstGeom prst="ellipse">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04</a:t>
              </a:r>
            </a:p>
          </p:txBody>
        </p:sp>
      </p:grpSp>
    </p:spTree>
    <p:extLst>
      <p:ext uri="{BB962C8B-B14F-4D97-AF65-F5344CB8AC3E}">
        <p14:creationId xmlns:p14="http://schemas.microsoft.com/office/powerpoint/2010/main" val="3377395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252000"/>
                    </a14:imgEffect>
                    <a14:imgEffect>
                      <a14:brightnessContrast contrast="40000"/>
                    </a14:imgEffect>
                  </a14:imgLayer>
                </a14:imgProps>
              </a:ext>
            </a:extLst>
          </a:blip>
          <a:srcRect t="33898" r="24347"/>
          <a:stretch/>
        </p:blipFill>
        <p:spPr>
          <a:xfrm>
            <a:off x="8621463" y="5118840"/>
            <a:ext cx="3566837" cy="1732067"/>
          </a:xfrm>
          <a:prstGeom prst="rect">
            <a:avLst/>
          </a:prstGeom>
        </p:spPr>
      </p:pic>
      <p:sp>
        <p:nvSpPr>
          <p:cNvPr id="2" name="Espace réservé du numéro de diapositive 1"/>
          <p:cNvSpPr>
            <a:spLocks noGrp="1"/>
          </p:cNvSpPr>
          <p:nvPr>
            <p:ph type="sldNum" sz="quarter" idx="7"/>
          </p:nvPr>
        </p:nvSpPr>
        <p:spPr/>
        <p:txBody>
          <a:bodyPr/>
          <a:lstStyle/>
          <a:p>
            <a:fld id="{B6F15528-21DE-4FAA-801E-634DDDAF4B2B}" type="slidenum">
              <a:rPr lang="fr-MA" smtClean="0"/>
              <a:t>11</a:t>
            </a:fld>
            <a:endParaRPr lang="fr-MA"/>
          </a:p>
        </p:txBody>
      </p:sp>
      <p:graphicFrame>
        <p:nvGraphicFramePr>
          <p:cNvPr id="3" name="Diagram 5"/>
          <p:cNvGraphicFramePr/>
          <p:nvPr>
            <p:extLst>
              <p:ext uri="{D42A27DB-BD31-4B8C-83A1-F6EECF244321}">
                <p14:modId xmlns:p14="http://schemas.microsoft.com/office/powerpoint/2010/main" val="2422008477"/>
              </p:ext>
            </p:extLst>
          </p:nvPr>
        </p:nvGraphicFramePr>
        <p:xfrm>
          <a:off x="873535" y="575211"/>
          <a:ext cx="9709299" cy="50631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6" name="Picture 14"/>
          <p:cNvPicPr>
            <a:picLocks noChangeAspect="1"/>
          </p:cNvPicPr>
          <p:nvPr/>
        </p:nvPicPr>
        <p:blipFill rotWithShape="1">
          <a:blip r:embed="rId10" cstate="print">
            <a:extLst>
              <a:ext uri="{28A0092B-C50C-407E-A947-70E740481C1C}">
                <a14:useLocalDpi xmlns:a14="http://schemas.microsoft.com/office/drawing/2010/main" val="0"/>
              </a:ext>
            </a:extLst>
          </a:blip>
          <a:srcRect t="7506" b="7329"/>
          <a:stretch/>
        </p:blipFill>
        <p:spPr>
          <a:xfrm>
            <a:off x="10536477" y="104118"/>
            <a:ext cx="1520161" cy="1255062"/>
          </a:xfrm>
          <a:prstGeom prst="rect">
            <a:avLst/>
          </a:prstGeom>
        </p:spPr>
      </p:pic>
      <p:sp>
        <p:nvSpPr>
          <p:cNvPr id="10" name="ZoneTexte 9"/>
          <p:cNvSpPr txBox="1"/>
          <p:nvPr/>
        </p:nvSpPr>
        <p:spPr>
          <a:xfrm>
            <a:off x="3551446" y="351411"/>
            <a:ext cx="3465116" cy="369332"/>
          </a:xfrm>
          <a:prstGeom prst="rect">
            <a:avLst/>
          </a:prstGeom>
        </p:spPr>
        <p:txBody>
          <a:bodyPr wrap="none">
            <a:spAutoFit/>
          </a:bodyPr>
          <a:lstStyle>
            <a:defPPr>
              <a:defRPr lang="fr-FR"/>
            </a:defPPr>
            <a:lvl1pPr algn="ctr">
              <a:defRPr sz="2000" b="1"/>
            </a:lvl1pPr>
          </a:lstStyle>
          <a:p>
            <a:r>
              <a:rPr lang="fr-FR" sz="1800" dirty="0"/>
              <a:t>Présentation de la prestation LR01</a:t>
            </a:r>
          </a:p>
        </p:txBody>
      </p:sp>
      <p:pic>
        <p:nvPicPr>
          <p:cNvPr id="11" name="Image 22"/>
          <p:cNvPicPr>
            <a:picLocks noChangeAspect="1"/>
          </p:cNvPicPr>
          <p:nvPr/>
        </p:nvPicPr>
        <p:blipFill rotWithShape="1">
          <a:blip r:embed="rId11" cstate="print">
            <a:extLst>
              <a:ext uri="{28A0092B-C50C-407E-A947-70E740481C1C}">
                <a14:useLocalDpi xmlns:a14="http://schemas.microsoft.com/office/drawing/2010/main" val="0"/>
              </a:ext>
            </a:extLst>
          </a:blip>
          <a:srcRect t="47975" r="51942"/>
          <a:stretch/>
        </p:blipFill>
        <p:spPr>
          <a:xfrm>
            <a:off x="391886" y="239841"/>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pSp>
        <p:nvGrpSpPr>
          <p:cNvPr id="19" name="Group 37"/>
          <p:cNvGrpSpPr/>
          <p:nvPr/>
        </p:nvGrpSpPr>
        <p:grpSpPr>
          <a:xfrm flipH="1">
            <a:off x="3191366" y="163179"/>
            <a:ext cx="6120000" cy="706514"/>
            <a:chOff x="1506827" y="650383"/>
            <a:chExt cx="9195513" cy="2215166"/>
          </a:xfrm>
          <a:noFill/>
        </p:grpSpPr>
        <p:sp>
          <p:nvSpPr>
            <p:cNvPr id="20" name="Freeform 39"/>
            <p:cNvSpPr/>
            <p:nvPr/>
          </p:nvSpPr>
          <p:spPr>
            <a:xfrm>
              <a:off x="1506827" y="650383"/>
              <a:ext cx="9195513"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21" name="Oval 40"/>
            <p:cNvSpPr/>
            <p:nvPr/>
          </p:nvSpPr>
          <p:spPr>
            <a:xfrm>
              <a:off x="1661374" y="804929"/>
              <a:ext cx="1906074" cy="1906074"/>
            </a:xfrm>
            <a:prstGeom prst="ellipse">
              <a:avLst/>
            </a:pr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05</a:t>
              </a:r>
            </a:p>
          </p:txBody>
        </p:sp>
      </p:grpSp>
      <p:sp>
        <p:nvSpPr>
          <p:cNvPr id="16" name="ZoneTexte 15"/>
          <p:cNvSpPr txBox="1"/>
          <p:nvPr/>
        </p:nvSpPr>
        <p:spPr>
          <a:xfrm>
            <a:off x="1511820" y="3937207"/>
            <a:ext cx="2039626" cy="677108"/>
          </a:xfrm>
          <a:prstGeom prst="rect">
            <a:avLst/>
          </a:prstGeom>
          <a:noFill/>
        </p:spPr>
        <p:txBody>
          <a:bodyPr wrap="square" rtlCol="0">
            <a:spAutoFit/>
          </a:bodyPr>
          <a:lstStyle/>
          <a:p>
            <a:pPr marL="171450" indent="-171450">
              <a:buFont typeface="Arial" panose="020B0604020202020204" pitchFamily="34" charset="0"/>
              <a:buChar char="•"/>
            </a:pPr>
            <a:r>
              <a:rPr lang="fr-FR" sz="1100" dirty="0"/>
              <a:t>Elaboration de la démarche méthodologique</a:t>
            </a:r>
            <a:endParaRPr lang="fr-FR" sz="1100" b="1" dirty="0"/>
          </a:p>
          <a:p>
            <a:endParaRPr lang="en-US" sz="1600" dirty="0"/>
          </a:p>
        </p:txBody>
      </p:sp>
      <p:sp>
        <p:nvSpPr>
          <p:cNvPr id="17" name="ZoneTexte 16"/>
          <p:cNvSpPr txBox="1"/>
          <p:nvPr/>
        </p:nvSpPr>
        <p:spPr>
          <a:xfrm>
            <a:off x="8496851" y="3937207"/>
            <a:ext cx="2039626" cy="507831"/>
          </a:xfrm>
          <a:prstGeom prst="rect">
            <a:avLst/>
          </a:prstGeom>
          <a:noFill/>
        </p:spPr>
        <p:txBody>
          <a:bodyPr wrap="square" rtlCol="0">
            <a:spAutoFit/>
          </a:bodyPr>
          <a:lstStyle/>
          <a:p>
            <a:pPr marL="171450" indent="-171450">
              <a:buFont typeface="Arial" panose="020B0604020202020204" pitchFamily="34" charset="0"/>
              <a:buChar char="•"/>
            </a:pPr>
            <a:r>
              <a:rPr lang="fr-FR" sz="1100" dirty="0"/>
              <a:t>Capitalisation de la démarche</a:t>
            </a:r>
            <a:endParaRPr lang="fr-FR" sz="1100" b="1" dirty="0"/>
          </a:p>
          <a:p>
            <a:endParaRPr lang="en-US" sz="1600" dirty="0"/>
          </a:p>
        </p:txBody>
      </p:sp>
      <p:sp>
        <p:nvSpPr>
          <p:cNvPr id="4" name="ZoneTexte 3"/>
          <p:cNvSpPr txBox="1"/>
          <p:nvPr/>
        </p:nvSpPr>
        <p:spPr>
          <a:xfrm>
            <a:off x="1582994" y="1111425"/>
            <a:ext cx="8712659" cy="30777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fr-MA" sz="1400" b="1" dirty="0"/>
              <a:t>Rapports trimestriels</a:t>
            </a:r>
            <a:endParaRPr lang="fr-FR" sz="1400" b="1" dirty="0"/>
          </a:p>
        </p:txBody>
      </p:sp>
      <p:graphicFrame>
        <p:nvGraphicFramePr>
          <p:cNvPr id="18" name="Diagram 5"/>
          <p:cNvGraphicFramePr/>
          <p:nvPr>
            <p:extLst>
              <p:ext uri="{D42A27DB-BD31-4B8C-83A1-F6EECF244321}">
                <p14:modId xmlns:p14="http://schemas.microsoft.com/office/powerpoint/2010/main" val="1923280561"/>
              </p:ext>
            </p:extLst>
          </p:nvPr>
        </p:nvGraphicFramePr>
        <p:xfrm>
          <a:off x="206477" y="4616895"/>
          <a:ext cx="3832494" cy="234671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5" name="ZoneTexte 4"/>
          <p:cNvSpPr txBox="1"/>
          <p:nvPr/>
        </p:nvSpPr>
        <p:spPr>
          <a:xfrm>
            <a:off x="1582994" y="6377940"/>
            <a:ext cx="9104056" cy="30777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fr-FR"/>
            </a:defPPr>
            <a:lvl1pPr algn="ctr">
              <a:defRPr sz="1400" b="1"/>
            </a:lvl1pPr>
          </a:lstStyle>
          <a:p>
            <a:r>
              <a:rPr lang="fr-MA" dirty="0">
                <a:solidFill>
                  <a:schemeClr val="tx1"/>
                </a:solidFill>
              </a:rPr>
              <a:t>Durée du contrat : 32 Mois</a:t>
            </a:r>
            <a:endParaRPr lang="fr-FR" dirty="0">
              <a:solidFill>
                <a:schemeClr val="tx1"/>
              </a:solidFill>
            </a:endParaRPr>
          </a:p>
        </p:txBody>
      </p:sp>
    </p:spTree>
    <p:extLst>
      <p:ext uri="{BB962C8B-B14F-4D97-AF65-F5344CB8AC3E}">
        <p14:creationId xmlns:p14="http://schemas.microsoft.com/office/powerpoint/2010/main" val="8463411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252000"/>
                    </a14:imgEffect>
                    <a14:imgEffect>
                      <a14:brightnessContrast contrast="40000"/>
                    </a14:imgEffect>
                  </a14:imgLayer>
                </a14:imgProps>
              </a:ext>
            </a:extLst>
          </a:blip>
          <a:srcRect t="33898" r="24347"/>
          <a:stretch/>
        </p:blipFill>
        <p:spPr>
          <a:xfrm>
            <a:off x="8621463" y="5118840"/>
            <a:ext cx="3566837" cy="1732067"/>
          </a:xfrm>
          <a:prstGeom prst="rect">
            <a:avLst/>
          </a:prstGeom>
        </p:spPr>
      </p:pic>
      <p:sp>
        <p:nvSpPr>
          <p:cNvPr id="2" name="Slide Number Placeholder 1"/>
          <p:cNvSpPr>
            <a:spLocks noGrp="1"/>
          </p:cNvSpPr>
          <p:nvPr>
            <p:ph type="sldNum" sz="quarter" idx="7"/>
          </p:nvPr>
        </p:nvSpPr>
        <p:spPr>
          <a:xfrm>
            <a:off x="9121388" y="6471919"/>
            <a:ext cx="2780528" cy="251159"/>
          </a:xfrm>
        </p:spPr>
        <p:txBody>
          <a:bodyPr/>
          <a:lstStyle/>
          <a:p>
            <a:pPr defTabSz="829178"/>
            <a:fld id="{B6F15528-21DE-4FAA-801E-634DDDAF4B2B}" type="slidenum">
              <a:rPr lang="fr-FR" sz="1632">
                <a:solidFill>
                  <a:prstClr val="black">
                    <a:tint val="75000"/>
                  </a:prstClr>
                </a:solidFill>
                <a:latin typeface="Calibri"/>
              </a:rPr>
              <a:pPr defTabSz="829178"/>
              <a:t>12</a:t>
            </a:fld>
            <a:endParaRPr lang="fr-FR" sz="1632" dirty="0">
              <a:solidFill>
                <a:prstClr val="black">
                  <a:tint val="75000"/>
                </a:prstClr>
              </a:solidFill>
              <a:latin typeface="Calibri"/>
            </a:endParaRPr>
          </a:p>
        </p:txBody>
      </p:sp>
      <p:sp>
        <p:nvSpPr>
          <p:cNvPr id="14" name="Rectangle 13"/>
          <p:cNvSpPr/>
          <p:nvPr/>
        </p:nvSpPr>
        <p:spPr>
          <a:xfrm rot="16200000">
            <a:off x="6051815" y="2524747"/>
            <a:ext cx="1501156" cy="427788"/>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r>
              <a:rPr lang="fr-FR" sz="2000" dirty="0">
                <a:solidFill>
                  <a:srgbClr val="3E8853">
                    <a:lumMod val="75000"/>
                  </a:srgbClr>
                </a:solidFill>
                <a:effectLst>
                  <a:outerShdw blurRad="38100" dist="38100" dir="2700000" algn="tl">
                    <a:srgbClr val="000000">
                      <a:alpha val="43137"/>
                    </a:srgbClr>
                  </a:outerShdw>
                </a:effectLst>
                <a:latin typeface="Calibri"/>
              </a:rPr>
              <a:t>Central</a:t>
            </a:r>
            <a:endParaRPr lang="en-US" sz="2000" dirty="0">
              <a:solidFill>
                <a:srgbClr val="3E8853">
                  <a:lumMod val="75000"/>
                </a:srgbClr>
              </a:solidFill>
              <a:effectLst>
                <a:outerShdw blurRad="38100" dist="38100" dir="2700000" algn="tl">
                  <a:srgbClr val="000000">
                    <a:alpha val="43137"/>
                  </a:srgbClr>
                </a:outerShdw>
              </a:effectLst>
              <a:latin typeface="Calibri"/>
            </a:endParaRPr>
          </a:p>
        </p:txBody>
      </p:sp>
      <p:sp>
        <p:nvSpPr>
          <p:cNvPr id="15" name="Rectangle 14"/>
          <p:cNvSpPr/>
          <p:nvPr/>
        </p:nvSpPr>
        <p:spPr>
          <a:xfrm>
            <a:off x="7139379" y="2129514"/>
            <a:ext cx="4188165" cy="1061829"/>
          </a:xfrm>
          <a:prstGeom prst="rect">
            <a:avLst/>
          </a:prstGeom>
        </p:spPr>
        <p:txBody>
          <a:bodyPr wrap="square">
            <a:spAutoFit/>
          </a:bodyPr>
          <a:lstStyle/>
          <a:p>
            <a:pPr marL="259118" indent="-391738" defTabSz="829178">
              <a:lnSpc>
                <a:spcPct val="125000"/>
              </a:lnSpc>
              <a:buFont typeface="Wingdings" panose="05000000000000000000" pitchFamily="2" charset="2"/>
              <a:buChar char="ü"/>
            </a:pPr>
            <a:r>
              <a:rPr lang="fr-FR" sz="1400" dirty="0">
                <a:solidFill>
                  <a:srgbClr val="002060"/>
                </a:solidFill>
                <a:latin typeface="Calibri"/>
                <a:cs typeface="Sakkal Majalla" panose="02000000000000000000" pitchFamily="2" charset="-78"/>
              </a:rPr>
              <a:t>Ministère de l’Intérieur (DAR)</a:t>
            </a:r>
          </a:p>
          <a:p>
            <a:pPr marL="259118" indent="-391738" defTabSz="829178">
              <a:lnSpc>
                <a:spcPct val="125000"/>
              </a:lnSpc>
              <a:buFont typeface="Wingdings" panose="05000000000000000000" pitchFamily="2" charset="2"/>
              <a:buChar char="ü"/>
            </a:pPr>
            <a:r>
              <a:rPr lang="fr-FR" sz="1400" dirty="0">
                <a:solidFill>
                  <a:srgbClr val="002060"/>
                </a:solidFill>
                <a:latin typeface="Calibri"/>
                <a:cs typeface="Sakkal Majalla" panose="02000000000000000000" pitchFamily="2" charset="-78"/>
              </a:rPr>
              <a:t>Ministère de l’Agriculture </a:t>
            </a:r>
          </a:p>
          <a:p>
            <a:pPr marL="259118" indent="-391738" defTabSz="829178">
              <a:buFont typeface="Wingdings" panose="05000000000000000000" pitchFamily="2" charset="2"/>
              <a:buChar char="ü"/>
            </a:pPr>
            <a:r>
              <a:rPr lang="fr-FR" sz="1400" dirty="0">
                <a:solidFill>
                  <a:srgbClr val="002060"/>
                </a:solidFill>
                <a:latin typeface="Calibri"/>
                <a:cs typeface="Sakkal Majalla" panose="02000000000000000000" pitchFamily="2" charset="-78"/>
              </a:rPr>
              <a:t>Agence Nationale de la Conservation Foncière, du Cadastre et de la Cartographie</a:t>
            </a:r>
          </a:p>
        </p:txBody>
      </p:sp>
      <p:sp>
        <p:nvSpPr>
          <p:cNvPr id="27" name="Rectangle 26"/>
          <p:cNvSpPr/>
          <p:nvPr/>
        </p:nvSpPr>
        <p:spPr>
          <a:xfrm rot="16200000">
            <a:off x="5397191" y="4796205"/>
            <a:ext cx="2810402" cy="427787"/>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829178"/>
            <a:r>
              <a:rPr lang="fr-FR" sz="2000" dirty="0">
                <a:ln w="0"/>
                <a:solidFill>
                  <a:srgbClr val="2683C6">
                    <a:lumMod val="75000"/>
                  </a:srgbClr>
                </a:solidFill>
                <a:effectLst>
                  <a:outerShdw blurRad="38100" dist="25400" dir="5400000" algn="ctr" rotWithShape="0">
                    <a:srgbClr val="6E747A">
                      <a:alpha val="43000"/>
                    </a:srgbClr>
                  </a:outerShdw>
                </a:effectLst>
                <a:latin typeface="Calibri"/>
              </a:rPr>
              <a:t>Régional</a:t>
            </a:r>
            <a:endParaRPr lang="en-US" sz="2000" dirty="0">
              <a:ln w="0"/>
              <a:solidFill>
                <a:srgbClr val="2683C6">
                  <a:lumMod val="75000"/>
                </a:srgbClr>
              </a:solidFill>
              <a:effectLst>
                <a:outerShdw blurRad="38100" dist="25400" dir="5400000" algn="ctr" rotWithShape="0">
                  <a:srgbClr val="6E747A">
                    <a:alpha val="43000"/>
                  </a:srgbClr>
                </a:outerShdw>
              </a:effectLst>
              <a:latin typeface="Calibri"/>
            </a:endParaRPr>
          </a:p>
        </p:txBody>
      </p:sp>
      <p:sp>
        <p:nvSpPr>
          <p:cNvPr id="16" name="Rectangle 15"/>
          <p:cNvSpPr/>
          <p:nvPr/>
        </p:nvSpPr>
        <p:spPr>
          <a:xfrm>
            <a:off x="7139380" y="3489219"/>
            <a:ext cx="4311257" cy="1331134"/>
          </a:xfrm>
          <a:prstGeom prst="rect">
            <a:avLst/>
          </a:prstGeom>
        </p:spPr>
        <p:txBody>
          <a:bodyPr wrap="square">
            <a:spAutoFit/>
          </a:bodyPr>
          <a:lstStyle/>
          <a:p>
            <a:pPr defTabSz="829178">
              <a:lnSpc>
                <a:spcPct val="125000"/>
              </a:lnSpc>
            </a:pPr>
            <a:r>
              <a:rPr lang="fr-FR" sz="1400" b="1" dirty="0">
                <a:solidFill>
                  <a:srgbClr val="002060"/>
                </a:solidFill>
                <a:latin typeface="Calibri"/>
                <a:cs typeface="Sakkal Majalla" panose="02000000000000000000" pitchFamily="2" charset="-78"/>
              </a:rPr>
              <a:t>Dans le Gharb</a:t>
            </a:r>
          </a:p>
          <a:p>
            <a:pPr marL="259118" indent="-391738" defTabSz="829178">
              <a:buFont typeface="Wingdings" panose="05000000000000000000" pitchFamily="2" charset="2"/>
              <a:buChar char="ü"/>
            </a:pPr>
            <a:r>
              <a:rPr lang="fr-FR" sz="1400" dirty="0">
                <a:solidFill>
                  <a:srgbClr val="002060"/>
                </a:solidFill>
                <a:latin typeface="Calibri"/>
                <a:cs typeface="Sakkal Majalla" panose="02000000000000000000" pitchFamily="2" charset="-78"/>
              </a:rPr>
              <a:t>Autorités locales des Provinces de Kénitra, Sidi Kacem et Sidi Slimane</a:t>
            </a:r>
          </a:p>
          <a:p>
            <a:pPr marL="259118" indent="-391738" defTabSz="829178">
              <a:lnSpc>
                <a:spcPct val="125000"/>
              </a:lnSpc>
              <a:buFont typeface="Wingdings" panose="05000000000000000000" pitchFamily="2" charset="2"/>
              <a:buChar char="ü"/>
            </a:pPr>
            <a:r>
              <a:rPr lang="fr-FR" sz="1400" dirty="0">
                <a:solidFill>
                  <a:srgbClr val="002060"/>
                </a:solidFill>
                <a:latin typeface="Calibri"/>
                <a:cs typeface="Sakkal Majalla" panose="02000000000000000000" pitchFamily="2" charset="-78"/>
              </a:rPr>
              <a:t>ORMVAG</a:t>
            </a:r>
          </a:p>
          <a:p>
            <a:pPr marL="259118" indent="-391738" defTabSz="829178">
              <a:lnSpc>
                <a:spcPct val="125000"/>
              </a:lnSpc>
              <a:buFont typeface="Wingdings" panose="05000000000000000000" pitchFamily="2" charset="2"/>
              <a:buChar char="ü"/>
            </a:pPr>
            <a:r>
              <a:rPr lang="fr-FR" sz="1400" dirty="0">
                <a:solidFill>
                  <a:srgbClr val="002060"/>
                </a:solidFill>
                <a:latin typeface="Calibri"/>
                <a:cs typeface="Sakkal Majalla" panose="02000000000000000000" pitchFamily="2" charset="-78"/>
              </a:rPr>
              <a:t>Services extérieurs de l’ANCFCC</a:t>
            </a:r>
          </a:p>
        </p:txBody>
      </p:sp>
      <p:sp>
        <p:nvSpPr>
          <p:cNvPr id="18" name="Rectangle 17"/>
          <p:cNvSpPr/>
          <p:nvPr/>
        </p:nvSpPr>
        <p:spPr>
          <a:xfrm>
            <a:off x="546970" y="6415301"/>
            <a:ext cx="10903666" cy="338554"/>
          </a:xfrm>
          <a:prstGeom prst="rect">
            <a:avLst/>
          </a:prstGeom>
        </p:spPr>
        <p:txBody>
          <a:bodyPr wrap="square">
            <a:spAutoFit/>
          </a:bodyPr>
          <a:lstStyle/>
          <a:p>
            <a:pPr algn="ctr" defTabSz="829178"/>
            <a:r>
              <a:rPr lang="fr-FR" sz="1600" b="1" dirty="0">
                <a:solidFill>
                  <a:srgbClr val="002060"/>
                </a:solidFill>
                <a:latin typeface="Calibri"/>
                <a:cs typeface="Sakkal Majalla" panose="02000000000000000000" pitchFamily="2" charset="-78"/>
              </a:rPr>
              <a:t>Les rôles et responsabilités de chaque partenaire sont précisés dans un accord d’exécution. </a:t>
            </a:r>
          </a:p>
        </p:txBody>
      </p:sp>
      <p:pic>
        <p:nvPicPr>
          <p:cNvPr id="22"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t="7506" b="7329"/>
          <a:stretch/>
        </p:blipFill>
        <p:spPr>
          <a:xfrm>
            <a:off x="10511652" y="130395"/>
            <a:ext cx="1520161" cy="1255062"/>
          </a:xfrm>
          <a:prstGeom prst="rect">
            <a:avLst/>
          </a:prstGeom>
        </p:spPr>
      </p:pic>
      <p:sp>
        <p:nvSpPr>
          <p:cNvPr id="23" name="Rectangle 22"/>
          <p:cNvSpPr/>
          <p:nvPr/>
        </p:nvSpPr>
        <p:spPr>
          <a:xfrm>
            <a:off x="7139380" y="4844193"/>
            <a:ext cx="4311257" cy="1331134"/>
          </a:xfrm>
          <a:prstGeom prst="rect">
            <a:avLst/>
          </a:prstGeom>
        </p:spPr>
        <p:txBody>
          <a:bodyPr wrap="square">
            <a:spAutoFit/>
          </a:bodyPr>
          <a:lstStyle/>
          <a:p>
            <a:pPr defTabSz="829178">
              <a:lnSpc>
                <a:spcPct val="125000"/>
              </a:lnSpc>
            </a:pPr>
            <a:r>
              <a:rPr lang="fr-FR" sz="1400" b="1" dirty="0">
                <a:solidFill>
                  <a:srgbClr val="002060"/>
                </a:solidFill>
                <a:latin typeface="Calibri"/>
                <a:cs typeface="Sakkal Majalla" panose="02000000000000000000" pitchFamily="2" charset="-78"/>
              </a:rPr>
              <a:t>Dans le Haouz</a:t>
            </a:r>
          </a:p>
          <a:p>
            <a:pPr marL="259118" indent="-391738" defTabSz="829178">
              <a:buFont typeface="Wingdings" panose="05000000000000000000" pitchFamily="2" charset="2"/>
              <a:buChar char="ü"/>
            </a:pPr>
            <a:r>
              <a:rPr lang="fr-FR" sz="1400" dirty="0">
                <a:solidFill>
                  <a:srgbClr val="002060"/>
                </a:solidFill>
                <a:latin typeface="Calibri"/>
                <a:cs typeface="Sakkal Majalla" panose="02000000000000000000" pitchFamily="2" charset="-78"/>
              </a:rPr>
              <a:t>Autorités locales de la Province de </a:t>
            </a:r>
            <a:r>
              <a:rPr lang="fr-FR" sz="1400" dirty="0" err="1">
                <a:solidFill>
                  <a:srgbClr val="002060"/>
                </a:solidFill>
                <a:latin typeface="Calibri"/>
                <a:cs typeface="Sakkal Majalla" panose="02000000000000000000" pitchFamily="2" charset="-78"/>
              </a:rPr>
              <a:t>Kelâa</a:t>
            </a:r>
            <a:r>
              <a:rPr lang="fr-FR" sz="1400" dirty="0">
                <a:solidFill>
                  <a:srgbClr val="002060"/>
                </a:solidFill>
                <a:latin typeface="Calibri"/>
                <a:cs typeface="Sakkal Majalla" panose="02000000000000000000" pitchFamily="2" charset="-78"/>
              </a:rPr>
              <a:t> des </a:t>
            </a:r>
            <a:r>
              <a:rPr lang="fr-FR" sz="1400" dirty="0" err="1">
                <a:solidFill>
                  <a:srgbClr val="002060"/>
                </a:solidFill>
                <a:latin typeface="Calibri"/>
                <a:cs typeface="Sakkal Majalla" panose="02000000000000000000" pitchFamily="2" charset="-78"/>
              </a:rPr>
              <a:t>Sraghna</a:t>
            </a:r>
            <a:endParaRPr lang="fr-FR" sz="1400" dirty="0">
              <a:solidFill>
                <a:srgbClr val="002060"/>
              </a:solidFill>
              <a:latin typeface="Calibri"/>
              <a:cs typeface="Sakkal Majalla" panose="02000000000000000000" pitchFamily="2" charset="-78"/>
            </a:endParaRPr>
          </a:p>
          <a:p>
            <a:pPr marL="259118" indent="-391738" defTabSz="829178">
              <a:lnSpc>
                <a:spcPct val="125000"/>
              </a:lnSpc>
              <a:buFont typeface="Wingdings" panose="05000000000000000000" pitchFamily="2" charset="2"/>
              <a:buChar char="ü"/>
            </a:pPr>
            <a:r>
              <a:rPr lang="fr-FR" sz="1400" dirty="0">
                <a:solidFill>
                  <a:srgbClr val="002060"/>
                </a:solidFill>
                <a:latin typeface="Calibri"/>
                <a:cs typeface="Sakkal Majalla" panose="02000000000000000000" pitchFamily="2" charset="-78"/>
              </a:rPr>
              <a:t>ORMVAH</a:t>
            </a:r>
          </a:p>
          <a:p>
            <a:pPr marL="259118" indent="-391738" defTabSz="829178">
              <a:lnSpc>
                <a:spcPct val="125000"/>
              </a:lnSpc>
              <a:buFont typeface="Wingdings" panose="05000000000000000000" pitchFamily="2" charset="2"/>
              <a:buChar char="ü"/>
            </a:pPr>
            <a:r>
              <a:rPr lang="fr-FR" sz="1400" dirty="0">
                <a:solidFill>
                  <a:srgbClr val="002060"/>
                </a:solidFill>
                <a:latin typeface="Calibri"/>
                <a:cs typeface="Sakkal Majalla" panose="02000000000000000000" pitchFamily="2" charset="-78"/>
              </a:rPr>
              <a:t>Services extérieurs de l’ANCFCC</a:t>
            </a:r>
          </a:p>
        </p:txBody>
      </p:sp>
      <p:sp>
        <p:nvSpPr>
          <p:cNvPr id="12" name="Rectangle 11"/>
          <p:cNvSpPr/>
          <p:nvPr/>
        </p:nvSpPr>
        <p:spPr>
          <a:xfrm>
            <a:off x="6588497" y="1436211"/>
            <a:ext cx="4702431" cy="427788"/>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r>
              <a:rPr lang="fr-FR" b="1" dirty="0">
                <a:solidFill>
                  <a:schemeClr val="tx1"/>
                </a:solidFill>
                <a:latin typeface="Calibri"/>
              </a:rPr>
              <a:t>Partenaires institutionnels</a:t>
            </a:r>
            <a:endParaRPr lang="en-US" b="1" dirty="0">
              <a:solidFill>
                <a:schemeClr val="tx1"/>
              </a:solidFill>
              <a:latin typeface="Calibri"/>
            </a:endParaRPr>
          </a:p>
        </p:txBody>
      </p:sp>
      <p:sp>
        <p:nvSpPr>
          <p:cNvPr id="4" name="Rectangle 3"/>
          <p:cNvSpPr/>
          <p:nvPr/>
        </p:nvSpPr>
        <p:spPr>
          <a:xfrm>
            <a:off x="5322821" y="528601"/>
            <a:ext cx="2387064" cy="369332"/>
          </a:xfrm>
          <a:prstGeom prst="rect">
            <a:avLst/>
          </a:prstGeom>
        </p:spPr>
        <p:txBody>
          <a:bodyPr wrap="none">
            <a:spAutoFit/>
          </a:bodyPr>
          <a:lstStyle/>
          <a:p>
            <a:pPr algn="ctr"/>
            <a:r>
              <a:rPr lang="fr-MA" b="1" dirty="0"/>
              <a:t>Gouvernance du projet</a:t>
            </a:r>
          </a:p>
        </p:txBody>
      </p:sp>
      <p:sp>
        <p:nvSpPr>
          <p:cNvPr id="5" name="Rectangle 4"/>
          <p:cNvSpPr/>
          <p:nvPr/>
        </p:nvSpPr>
        <p:spPr>
          <a:xfrm>
            <a:off x="1804154" y="3437099"/>
            <a:ext cx="3148531" cy="630942"/>
          </a:xfrm>
          <a:prstGeom prst="rect">
            <a:avLst/>
          </a:prstGeom>
        </p:spPr>
        <p:txBody>
          <a:bodyPr wrap="square">
            <a:spAutoFit/>
          </a:bodyPr>
          <a:lstStyle/>
          <a:p>
            <a:pPr marL="259118" indent="-391738" defTabSz="829178">
              <a:lnSpc>
                <a:spcPct val="125000"/>
              </a:lnSpc>
              <a:buFont typeface="Wingdings" panose="05000000000000000000" pitchFamily="2" charset="2"/>
              <a:buChar char="ü"/>
            </a:pPr>
            <a:r>
              <a:rPr lang="fr-FR" sz="1400" dirty="0">
                <a:solidFill>
                  <a:srgbClr val="002060"/>
                </a:solidFill>
                <a:latin typeface="Calibri"/>
                <a:cs typeface="Sakkal Majalla" panose="02000000000000000000" pitchFamily="2" charset="-78"/>
              </a:rPr>
              <a:t>Direction de Passation des Marchés</a:t>
            </a:r>
          </a:p>
          <a:p>
            <a:pPr marL="259118" indent="-391738" defTabSz="829178">
              <a:lnSpc>
                <a:spcPct val="125000"/>
              </a:lnSpc>
              <a:buFont typeface="Wingdings" panose="05000000000000000000" pitchFamily="2" charset="2"/>
              <a:buChar char="ü"/>
            </a:pPr>
            <a:r>
              <a:rPr lang="fr-FR" sz="1400" dirty="0">
                <a:solidFill>
                  <a:srgbClr val="002060"/>
                </a:solidFill>
                <a:latin typeface="Calibri"/>
                <a:cs typeface="Sakkal Majalla" panose="02000000000000000000" pitchFamily="2" charset="-78"/>
              </a:rPr>
              <a:t>Direction Financière</a:t>
            </a:r>
          </a:p>
        </p:txBody>
      </p:sp>
      <p:sp>
        <p:nvSpPr>
          <p:cNvPr id="24" name="Rectangle 23"/>
          <p:cNvSpPr/>
          <p:nvPr/>
        </p:nvSpPr>
        <p:spPr>
          <a:xfrm rot="16200000">
            <a:off x="686262" y="3465939"/>
            <a:ext cx="912194" cy="578443"/>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r>
              <a:rPr lang="fr-FR" sz="1600" dirty="0">
                <a:solidFill>
                  <a:srgbClr val="3E8853">
                    <a:lumMod val="75000"/>
                  </a:srgbClr>
                </a:solidFill>
                <a:effectLst>
                  <a:outerShdw blurRad="38100" dist="38100" dir="2700000" algn="tl">
                    <a:srgbClr val="000000">
                      <a:alpha val="43137"/>
                    </a:srgbClr>
                  </a:outerShdw>
                </a:effectLst>
                <a:latin typeface="Calibri"/>
              </a:rPr>
              <a:t>Support</a:t>
            </a:r>
            <a:endParaRPr lang="en-US" sz="1600" dirty="0">
              <a:solidFill>
                <a:srgbClr val="3E8853">
                  <a:lumMod val="75000"/>
                </a:srgbClr>
              </a:solidFill>
              <a:effectLst>
                <a:outerShdw blurRad="38100" dist="38100" dir="2700000" algn="tl">
                  <a:srgbClr val="000000">
                    <a:alpha val="43137"/>
                  </a:srgbClr>
                </a:outerShdw>
              </a:effectLst>
              <a:latin typeface="Calibri"/>
            </a:endParaRPr>
          </a:p>
        </p:txBody>
      </p:sp>
      <p:sp>
        <p:nvSpPr>
          <p:cNvPr id="6" name="Rectangle 5"/>
          <p:cNvSpPr/>
          <p:nvPr/>
        </p:nvSpPr>
        <p:spPr>
          <a:xfrm>
            <a:off x="1820137" y="4402196"/>
            <a:ext cx="3140555" cy="1300356"/>
          </a:xfrm>
          <a:prstGeom prst="rect">
            <a:avLst/>
          </a:prstGeom>
        </p:spPr>
        <p:txBody>
          <a:bodyPr wrap="square">
            <a:spAutoFit/>
          </a:bodyPr>
          <a:lstStyle/>
          <a:p>
            <a:pPr marL="259118" lvl="1" indent="-391738" algn="just" defTabSz="829178">
              <a:buFont typeface="Wingdings" panose="05000000000000000000" pitchFamily="2" charset="2"/>
              <a:buChar char="ü"/>
            </a:pPr>
            <a:r>
              <a:rPr lang="fr-FR" sz="1400" dirty="0">
                <a:solidFill>
                  <a:srgbClr val="002060"/>
                </a:solidFill>
                <a:latin typeface="Calibri"/>
                <a:cs typeface="Sakkal Majalla" panose="02000000000000000000" pitchFamily="2" charset="-78"/>
              </a:rPr>
              <a:t>Direction Genre et Inclusion Sociale</a:t>
            </a:r>
          </a:p>
          <a:p>
            <a:pPr marL="0" lvl="1" defTabSz="829178">
              <a:lnSpc>
                <a:spcPct val="125000"/>
              </a:lnSpc>
            </a:pPr>
            <a:endParaRPr lang="fr-FR" sz="200" dirty="0">
              <a:solidFill>
                <a:srgbClr val="002060"/>
              </a:solidFill>
              <a:latin typeface="Calibri"/>
              <a:cs typeface="Sakkal Majalla" panose="02000000000000000000" pitchFamily="2" charset="-78"/>
            </a:endParaRPr>
          </a:p>
          <a:p>
            <a:pPr marL="259118" lvl="1" indent="-391738" algn="just" defTabSz="829178">
              <a:buFont typeface="Wingdings" panose="05000000000000000000" pitchFamily="2" charset="2"/>
              <a:buChar char="ü"/>
            </a:pPr>
            <a:r>
              <a:rPr lang="fr-FR" sz="1400" dirty="0">
                <a:solidFill>
                  <a:srgbClr val="002060"/>
                </a:solidFill>
                <a:latin typeface="Calibri"/>
                <a:cs typeface="Sakkal Majalla" panose="02000000000000000000" pitchFamily="2" charset="-78"/>
              </a:rPr>
              <a:t>Direction de la Performance Environnementale et Sociale</a:t>
            </a:r>
          </a:p>
          <a:p>
            <a:pPr marL="0" lvl="1" defTabSz="829178">
              <a:lnSpc>
                <a:spcPct val="125000"/>
              </a:lnSpc>
            </a:pPr>
            <a:endParaRPr lang="fr-FR" sz="200" dirty="0">
              <a:solidFill>
                <a:srgbClr val="002060"/>
              </a:solidFill>
              <a:latin typeface="Calibri"/>
              <a:cs typeface="Sakkal Majalla" panose="02000000000000000000" pitchFamily="2" charset="-78"/>
            </a:endParaRPr>
          </a:p>
          <a:p>
            <a:pPr marL="259118" lvl="1" indent="-391738" algn="just" defTabSz="829178">
              <a:lnSpc>
                <a:spcPct val="125000"/>
              </a:lnSpc>
              <a:buFont typeface="Wingdings" panose="05000000000000000000" pitchFamily="2" charset="2"/>
              <a:buChar char="ü"/>
            </a:pPr>
            <a:r>
              <a:rPr lang="fr-FR" sz="1400" dirty="0">
                <a:solidFill>
                  <a:srgbClr val="002060"/>
                </a:solidFill>
                <a:latin typeface="Calibri"/>
                <a:cs typeface="Sakkal Majalla" panose="02000000000000000000" pitchFamily="2" charset="-78"/>
              </a:rPr>
              <a:t>Direction du Suivi et Evaluation.</a:t>
            </a:r>
          </a:p>
        </p:txBody>
      </p:sp>
      <p:sp>
        <p:nvSpPr>
          <p:cNvPr id="7" name="Rectangle 6"/>
          <p:cNvSpPr/>
          <p:nvPr/>
        </p:nvSpPr>
        <p:spPr>
          <a:xfrm rot="16200000">
            <a:off x="390613" y="4751334"/>
            <a:ext cx="1503487" cy="578440"/>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829178"/>
            <a:r>
              <a:rPr lang="fr-FR" dirty="0">
                <a:ln w="0"/>
                <a:solidFill>
                  <a:srgbClr val="2683C6">
                    <a:lumMod val="75000"/>
                  </a:srgbClr>
                </a:solidFill>
                <a:effectLst>
                  <a:outerShdw blurRad="38100" dist="25400" dir="5400000" algn="ctr" rotWithShape="0">
                    <a:srgbClr val="6E747A">
                      <a:alpha val="43000"/>
                    </a:srgbClr>
                  </a:outerShdw>
                </a:effectLst>
                <a:latin typeface="Calibri"/>
              </a:rPr>
              <a:t>Directions transversales</a:t>
            </a:r>
            <a:endParaRPr lang="en-US" dirty="0">
              <a:ln w="0"/>
              <a:solidFill>
                <a:srgbClr val="2683C6">
                  <a:lumMod val="75000"/>
                </a:srgbClr>
              </a:solidFill>
              <a:effectLst>
                <a:outerShdw blurRad="38100" dist="25400" dir="5400000" algn="ctr" rotWithShape="0">
                  <a:srgbClr val="6E747A">
                    <a:alpha val="43000"/>
                  </a:srgbClr>
                </a:outerShdw>
              </a:effectLst>
              <a:latin typeface="Calibri"/>
            </a:endParaRPr>
          </a:p>
        </p:txBody>
      </p:sp>
      <p:sp>
        <p:nvSpPr>
          <p:cNvPr id="8" name="Rectangle 7"/>
          <p:cNvSpPr/>
          <p:nvPr/>
        </p:nvSpPr>
        <p:spPr>
          <a:xfrm rot="16200000">
            <a:off x="521097" y="2316442"/>
            <a:ext cx="1238863" cy="582103"/>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829178"/>
            <a:r>
              <a:rPr lang="fr-FR" sz="1600" dirty="0">
                <a:ln w="0"/>
                <a:solidFill>
                  <a:srgbClr val="2683C6">
                    <a:lumMod val="75000"/>
                  </a:srgbClr>
                </a:solidFill>
                <a:effectLst>
                  <a:outerShdw blurRad="38100" dist="25400" dir="5400000" algn="ctr" rotWithShape="0">
                    <a:srgbClr val="6E747A">
                      <a:alpha val="43000"/>
                    </a:srgbClr>
                  </a:outerShdw>
                </a:effectLst>
                <a:latin typeface="Calibri"/>
              </a:rPr>
              <a:t>Gestionnaire</a:t>
            </a:r>
            <a:endParaRPr lang="en-US" sz="1600" dirty="0">
              <a:ln w="0"/>
              <a:solidFill>
                <a:srgbClr val="2683C6">
                  <a:lumMod val="75000"/>
                </a:srgbClr>
              </a:solidFill>
              <a:effectLst>
                <a:outerShdw blurRad="38100" dist="25400" dir="5400000" algn="ctr" rotWithShape="0">
                  <a:srgbClr val="6E747A">
                    <a:alpha val="43000"/>
                  </a:srgbClr>
                </a:outerShdw>
              </a:effectLst>
              <a:latin typeface="Calibri"/>
            </a:endParaRPr>
          </a:p>
        </p:txBody>
      </p:sp>
      <p:sp>
        <p:nvSpPr>
          <p:cNvPr id="9" name="Rectangle 8"/>
          <p:cNvSpPr/>
          <p:nvPr/>
        </p:nvSpPr>
        <p:spPr>
          <a:xfrm>
            <a:off x="1820137" y="2318545"/>
            <a:ext cx="3045059" cy="685059"/>
          </a:xfrm>
          <a:prstGeom prst="rect">
            <a:avLst/>
          </a:prstGeom>
        </p:spPr>
        <p:txBody>
          <a:bodyPr wrap="square">
            <a:spAutoFit/>
          </a:bodyPr>
          <a:lstStyle/>
          <a:p>
            <a:pPr marL="259118" indent="-391738" defTabSz="829178">
              <a:lnSpc>
                <a:spcPct val="125000"/>
              </a:lnSpc>
              <a:buFont typeface="Wingdings" panose="05000000000000000000" pitchFamily="2" charset="2"/>
              <a:buChar char="ü"/>
            </a:pPr>
            <a:r>
              <a:rPr lang="fr-FR" sz="1600" b="1" dirty="0">
                <a:solidFill>
                  <a:srgbClr val="002060"/>
                </a:solidFill>
                <a:latin typeface="Calibri"/>
                <a:cs typeface="Sakkal Majalla" panose="02000000000000000000" pitchFamily="2" charset="-78"/>
              </a:rPr>
              <a:t>Direction du projet « Foncier rural »</a:t>
            </a:r>
            <a:endParaRPr lang="en-US" sz="1600" b="1" dirty="0">
              <a:solidFill>
                <a:srgbClr val="002060"/>
              </a:solidFill>
              <a:latin typeface="Calibri"/>
              <a:cs typeface="Sakkal Majalla" panose="02000000000000000000" pitchFamily="2" charset="-78"/>
            </a:endParaRPr>
          </a:p>
        </p:txBody>
      </p:sp>
      <p:sp>
        <p:nvSpPr>
          <p:cNvPr id="26" name="Rectangle 25"/>
          <p:cNvSpPr/>
          <p:nvPr/>
        </p:nvSpPr>
        <p:spPr>
          <a:xfrm>
            <a:off x="839365" y="1436210"/>
            <a:ext cx="4121328" cy="427788"/>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defTabSz="829178"/>
            <a:endParaRPr lang="fr-FR" sz="2000" b="1" dirty="0">
              <a:solidFill>
                <a:schemeClr val="tx1"/>
              </a:solidFill>
              <a:latin typeface="Calibri"/>
            </a:endParaRPr>
          </a:p>
          <a:p>
            <a:pPr defTabSz="829178"/>
            <a:r>
              <a:rPr lang="fr-FR" b="1" dirty="0">
                <a:solidFill>
                  <a:schemeClr val="tx1"/>
                </a:solidFill>
                <a:latin typeface="Calibri"/>
              </a:rPr>
              <a:t>Maître d’ouvrage : </a:t>
            </a:r>
            <a:r>
              <a:rPr lang="fr-FR" b="1" dirty="0">
                <a:solidFill>
                  <a:srgbClr val="002060"/>
                </a:solidFill>
                <a:cs typeface="Sakkal Majalla" panose="02000000000000000000" pitchFamily="2" charset="-78"/>
              </a:rPr>
              <a:t>Agence MCA-Morocco  </a:t>
            </a:r>
            <a:endParaRPr lang="en-US" b="1" dirty="0">
              <a:solidFill>
                <a:srgbClr val="002060"/>
              </a:solidFill>
              <a:cs typeface="Sakkal Majalla" panose="02000000000000000000" pitchFamily="2" charset="-78"/>
            </a:endParaRPr>
          </a:p>
          <a:p>
            <a:pPr defTabSz="829178"/>
            <a:endParaRPr lang="en-US" sz="2000" b="1" dirty="0">
              <a:solidFill>
                <a:schemeClr val="tx1"/>
              </a:solidFill>
              <a:latin typeface="Calibri"/>
            </a:endParaRPr>
          </a:p>
        </p:txBody>
      </p:sp>
      <p:pic>
        <p:nvPicPr>
          <p:cNvPr id="28" name="Image 22"/>
          <p:cNvPicPr>
            <a:picLocks noChangeAspect="1"/>
          </p:cNvPicPr>
          <p:nvPr/>
        </p:nvPicPr>
        <p:blipFill rotWithShape="1">
          <a:blip r:embed="rId6" cstate="print">
            <a:extLst>
              <a:ext uri="{28A0092B-C50C-407E-A947-70E740481C1C}">
                <a14:useLocalDpi xmlns:a14="http://schemas.microsoft.com/office/drawing/2010/main" val="0"/>
              </a:ext>
            </a:extLst>
          </a:blip>
          <a:srcRect t="47975" r="51942"/>
          <a:stretch/>
        </p:blipFill>
        <p:spPr>
          <a:xfrm>
            <a:off x="391886" y="239841"/>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pSp>
        <p:nvGrpSpPr>
          <p:cNvPr id="34" name="Group 17"/>
          <p:cNvGrpSpPr/>
          <p:nvPr/>
        </p:nvGrpSpPr>
        <p:grpSpPr>
          <a:xfrm>
            <a:off x="2539679" y="351065"/>
            <a:ext cx="6120000" cy="745785"/>
            <a:chOff x="1506828" y="650383"/>
            <a:chExt cx="9195515" cy="2215166"/>
          </a:xfrm>
          <a:noFill/>
        </p:grpSpPr>
        <p:sp>
          <p:nvSpPr>
            <p:cNvPr id="35" name="Freeform 1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36" name="Oval 20"/>
            <p:cNvSpPr/>
            <p:nvPr/>
          </p:nvSpPr>
          <p:spPr>
            <a:xfrm>
              <a:off x="1661374" y="804929"/>
              <a:ext cx="1906074" cy="1906074"/>
            </a:xfrm>
            <a:prstGeom prst="ellipse">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06</a:t>
              </a:r>
            </a:p>
          </p:txBody>
        </p:sp>
      </p:grpSp>
      <p:sp>
        <p:nvSpPr>
          <p:cNvPr id="3" name="ZoneTexte 2"/>
          <p:cNvSpPr txBox="1"/>
          <p:nvPr/>
        </p:nvSpPr>
        <p:spPr>
          <a:xfrm>
            <a:off x="7307434" y="3122689"/>
            <a:ext cx="3964298" cy="338554"/>
          </a:xfrm>
          <a:prstGeom prst="rect">
            <a:avLst/>
          </a:prstGeom>
          <a:noFill/>
        </p:spPr>
        <p:txBody>
          <a:bodyPr wrap="square" rtlCol="0">
            <a:spAutoFit/>
          </a:bodyPr>
          <a:lstStyle>
            <a:defPPr>
              <a:defRPr lang="fr-FR"/>
            </a:defPPr>
            <a:lvl1pPr algn="ctr">
              <a:defRPr sz="1600" b="1" i="1" u="sng">
                <a:solidFill>
                  <a:srgbClr val="8B2F0F"/>
                </a:solidFill>
              </a:defRPr>
            </a:lvl1pPr>
          </a:lstStyle>
          <a:p>
            <a:r>
              <a:rPr lang="fr-MA" dirty="0"/>
              <a:t>Comité technique central de suivi</a:t>
            </a:r>
            <a:endParaRPr lang="fr-FR" dirty="0"/>
          </a:p>
        </p:txBody>
      </p:sp>
      <p:sp>
        <p:nvSpPr>
          <p:cNvPr id="29" name="ZoneTexte 28"/>
          <p:cNvSpPr txBox="1"/>
          <p:nvPr/>
        </p:nvSpPr>
        <p:spPr>
          <a:xfrm>
            <a:off x="7251312" y="6110648"/>
            <a:ext cx="3964298" cy="338554"/>
          </a:xfrm>
          <a:prstGeom prst="rect">
            <a:avLst/>
          </a:prstGeom>
          <a:noFill/>
        </p:spPr>
        <p:txBody>
          <a:bodyPr wrap="square" rtlCol="0">
            <a:spAutoFit/>
          </a:bodyPr>
          <a:lstStyle/>
          <a:p>
            <a:pPr algn="ctr"/>
            <a:r>
              <a:rPr lang="fr-MA" sz="1600" b="1" i="1" u="sng" dirty="0">
                <a:solidFill>
                  <a:srgbClr val="8B2F0F"/>
                </a:solidFill>
              </a:rPr>
              <a:t>Commissions provinciales</a:t>
            </a:r>
            <a:endParaRPr lang="fr-FR" sz="1600" b="1" i="1" u="sng" dirty="0">
              <a:solidFill>
                <a:srgbClr val="8B2F0F"/>
              </a:solidFill>
            </a:endParaRPr>
          </a:p>
        </p:txBody>
      </p:sp>
    </p:spTree>
    <p:extLst>
      <p:ext uri="{BB962C8B-B14F-4D97-AF65-F5344CB8AC3E}">
        <p14:creationId xmlns:p14="http://schemas.microsoft.com/office/powerpoint/2010/main" val="1845677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252000"/>
                    </a14:imgEffect>
                    <a14:imgEffect>
                      <a14:brightnessContrast contrast="40000"/>
                    </a14:imgEffect>
                  </a14:imgLayer>
                </a14:imgProps>
              </a:ext>
            </a:extLst>
          </a:blip>
          <a:srcRect t="33898" r="24347"/>
          <a:stretch/>
        </p:blipFill>
        <p:spPr>
          <a:xfrm>
            <a:off x="8621463" y="5118840"/>
            <a:ext cx="3566837" cy="1732067"/>
          </a:xfrm>
          <a:prstGeom prst="rect">
            <a:avLst/>
          </a:prstGeom>
        </p:spPr>
      </p:pic>
      <p:sp>
        <p:nvSpPr>
          <p:cNvPr id="2" name="Espace réservé du numéro de diapositive 1"/>
          <p:cNvSpPr>
            <a:spLocks noGrp="1"/>
          </p:cNvSpPr>
          <p:nvPr>
            <p:ph type="sldNum" sz="quarter" idx="7"/>
          </p:nvPr>
        </p:nvSpPr>
        <p:spPr/>
        <p:txBody>
          <a:bodyPr/>
          <a:lstStyle/>
          <a:p>
            <a:fld id="{B6F15528-21DE-4FAA-801E-634DDDAF4B2B}" type="slidenum">
              <a:rPr lang="fr-MA" smtClean="0"/>
              <a:t>13</a:t>
            </a:fld>
            <a:endParaRPr lang="fr-MA"/>
          </a:p>
        </p:txBody>
      </p:sp>
      <p:pic>
        <p:nvPicPr>
          <p:cNvPr id="4" name="Image 3"/>
          <p:cNvPicPr>
            <a:picLocks noChangeAspect="1"/>
          </p:cNvPicPr>
          <p:nvPr/>
        </p:nvPicPr>
        <p:blipFill>
          <a:blip r:embed="rId5"/>
          <a:stretch>
            <a:fillRect/>
          </a:stretch>
        </p:blipFill>
        <p:spPr>
          <a:xfrm>
            <a:off x="10547379" y="142581"/>
            <a:ext cx="1524132" cy="1255885"/>
          </a:xfrm>
          <a:prstGeom prst="rect">
            <a:avLst/>
          </a:prstGeom>
        </p:spPr>
      </p:pic>
      <p:sp>
        <p:nvSpPr>
          <p:cNvPr id="8" name="Rectangle 7"/>
          <p:cNvSpPr/>
          <p:nvPr/>
        </p:nvSpPr>
        <p:spPr>
          <a:xfrm>
            <a:off x="3441517" y="501704"/>
            <a:ext cx="3878947" cy="369332"/>
          </a:xfrm>
          <a:prstGeom prst="rect">
            <a:avLst/>
          </a:prstGeom>
        </p:spPr>
        <p:txBody>
          <a:bodyPr wrap="square">
            <a:spAutoFit/>
          </a:bodyPr>
          <a:lstStyle/>
          <a:p>
            <a:pPr algn="ctr"/>
            <a:r>
              <a:rPr lang="fr-FR" b="1" dirty="0"/>
              <a:t>Exigences du projet</a:t>
            </a:r>
            <a:endParaRPr lang="en-US" b="1" dirty="0"/>
          </a:p>
        </p:txBody>
      </p:sp>
      <p:pic>
        <p:nvPicPr>
          <p:cNvPr id="9" name="Image 22"/>
          <p:cNvPicPr>
            <a:picLocks noChangeAspect="1"/>
          </p:cNvPicPr>
          <p:nvPr/>
        </p:nvPicPr>
        <p:blipFill rotWithShape="1">
          <a:blip r:embed="rId6" cstate="print">
            <a:extLst>
              <a:ext uri="{28A0092B-C50C-407E-A947-70E740481C1C}">
                <a14:useLocalDpi xmlns:a14="http://schemas.microsoft.com/office/drawing/2010/main" val="0"/>
              </a:ext>
            </a:extLst>
          </a:blip>
          <a:srcRect t="47975" r="51942"/>
          <a:stretch/>
        </p:blipFill>
        <p:spPr>
          <a:xfrm>
            <a:off x="435824" y="327622"/>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pSp>
        <p:nvGrpSpPr>
          <p:cNvPr id="10" name="Group 37"/>
          <p:cNvGrpSpPr/>
          <p:nvPr/>
        </p:nvGrpSpPr>
        <p:grpSpPr>
          <a:xfrm flipH="1">
            <a:off x="3191366" y="333113"/>
            <a:ext cx="6120000" cy="706514"/>
            <a:chOff x="1506827" y="650383"/>
            <a:chExt cx="9195513" cy="2215166"/>
          </a:xfrm>
          <a:noFill/>
        </p:grpSpPr>
        <p:sp>
          <p:nvSpPr>
            <p:cNvPr id="11" name="Freeform 39"/>
            <p:cNvSpPr/>
            <p:nvPr/>
          </p:nvSpPr>
          <p:spPr>
            <a:xfrm>
              <a:off x="1506827" y="650383"/>
              <a:ext cx="9195513"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12" name="Oval 40"/>
            <p:cNvSpPr/>
            <p:nvPr/>
          </p:nvSpPr>
          <p:spPr>
            <a:xfrm>
              <a:off x="1661374" y="804929"/>
              <a:ext cx="1906074" cy="1906074"/>
            </a:xfrm>
            <a:prstGeom prst="ellipse">
              <a:avLst/>
            </a:pr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ar-MA" sz="2000"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07</a:t>
              </a:r>
              <a:endParaRPr kumimoji="0" lang="fr-FR" sz="2000"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grpSp>
      <p:sp>
        <p:nvSpPr>
          <p:cNvPr id="3" name="Rectangle 2"/>
          <p:cNvSpPr/>
          <p:nvPr/>
        </p:nvSpPr>
        <p:spPr>
          <a:xfrm>
            <a:off x="1174743" y="4623018"/>
            <a:ext cx="242371" cy="27542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p>
        </p:txBody>
      </p:sp>
      <p:sp>
        <p:nvSpPr>
          <p:cNvPr id="13" name="ZoneTexte 12"/>
          <p:cNvSpPr txBox="1"/>
          <p:nvPr/>
        </p:nvSpPr>
        <p:spPr>
          <a:xfrm>
            <a:off x="2490391" y="5110878"/>
            <a:ext cx="8804684" cy="369332"/>
          </a:xfrm>
          <a:prstGeom prst="rect">
            <a:avLst/>
          </a:prstGeom>
          <a:noFill/>
        </p:spPr>
        <p:txBody>
          <a:bodyPr wrap="square" rtlCol="0">
            <a:spAutoFit/>
          </a:bodyPr>
          <a:lstStyle/>
          <a:p>
            <a:r>
              <a:rPr lang="fr-FR" dirty="0"/>
              <a:t>Un processus de sélection des soumissionnaires rigoureux et transparent ;</a:t>
            </a:r>
          </a:p>
        </p:txBody>
      </p:sp>
      <p:sp>
        <p:nvSpPr>
          <p:cNvPr id="15" name="ZoneTexte 14"/>
          <p:cNvSpPr txBox="1"/>
          <p:nvPr/>
        </p:nvSpPr>
        <p:spPr>
          <a:xfrm>
            <a:off x="1604034" y="4559467"/>
            <a:ext cx="9901364" cy="369332"/>
          </a:xfrm>
          <a:prstGeom prst="rect">
            <a:avLst/>
          </a:prstGeom>
          <a:noFill/>
        </p:spPr>
        <p:txBody>
          <a:bodyPr wrap="square" rtlCol="0">
            <a:spAutoFit/>
          </a:bodyPr>
          <a:lstStyle/>
          <a:p>
            <a:r>
              <a:rPr lang="fr-FR" dirty="0"/>
              <a:t>Des standards internationaux en matière de passation des marchés et de gestion financière :</a:t>
            </a:r>
          </a:p>
        </p:txBody>
      </p:sp>
      <p:sp>
        <p:nvSpPr>
          <p:cNvPr id="18" name="Rectangle 17"/>
          <p:cNvSpPr/>
          <p:nvPr/>
        </p:nvSpPr>
        <p:spPr>
          <a:xfrm>
            <a:off x="1184008" y="3562471"/>
            <a:ext cx="242371" cy="2754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p>
        </p:txBody>
      </p:sp>
      <p:sp>
        <p:nvSpPr>
          <p:cNvPr id="19" name="ZoneTexte 18"/>
          <p:cNvSpPr txBox="1"/>
          <p:nvPr/>
        </p:nvSpPr>
        <p:spPr>
          <a:xfrm>
            <a:off x="2523423" y="5608499"/>
            <a:ext cx="8829992" cy="369332"/>
          </a:xfrm>
          <a:prstGeom prst="rect">
            <a:avLst/>
          </a:prstGeom>
          <a:noFill/>
        </p:spPr>
        <p:txBody>
          <a:bodyPr wrap="square" rtlCol="0">
            <a:spAutoFit/>
          </a:bodyPr>
          <a:lstStyle/>
          <a:p>
            <a:r>
              <a:rPr lang="fr-FR" dirty="0"/>
              <a:t>Des délais de paiement n’excédant pas 30 jours à compter du dépôt de la facture.</a:t>
            </a:r>
          </a:p>
        </p:txBody>
      </p:sp>
      <p:sp>
        <p:nvSpPr>
          <p:cNvPr id="20" name="Rectangle 19"/>
          <p:cNvSpPr/>
          <p:nvPr/>
        </p:nvSpPr>
        <p:spPr>
          <a:xfrm>
            <a:off x="1184004" y="2598320"/>
            <a:ext cx="242371" cy="27542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p>
        </p:txBody>
      </p:sp>
      <p:sp>
        <p:nvSpPr>
          <p:cNvPr id="21" name="ZoneTexte 20"/>
          <p:cNvSpPr txBox="1"/>
          <p:nvPr/>
        </p:nvSpPr>
        <p:spPr>
          <a:xfrm>
            <a:off x="1604034" y="2455615"/>
            <a:ext cx="9419464" cy="646331"/>
          </a:xfrm>
          <a:prstGeom prst="rect">
            <a:avLst/>
          </a:prstGeom>
          <a:noFill/>
        </p:spPr>
        <p:txBody>
          <a:bodyPr wrap="square" rtlCol="0">
            <a:spAutoFit/>
          </a:bodyPr>
          <a:lstStyle/>
          <a:p>
            <a:r>
              <a:rPr lang="fr-FR" dirty="0"/>
              <a:t>Un projet à portée sociale importante, tenant compte des normes internationales en matière de genre, d’inclusion sociale et de performance environnementale et sociale ;</a:t>
            </a:r>
          </a:p>
        </p:txBody>
      </p:sp>
      <p:sp>
        <p:nvSpPr>
          <p:cNvPr id="23" name="ZoneTexte 22"/>
          <p:cNvSpPr txBox="1"/>
          <p:nvPr/>
        </p:nvSpPr>
        <p:spPr>
          <a:xfrm>
            <a:off x="1604034" y="3562471"/>
            <a:ext cx="6659140" cy="369332"/>
          </a:xfrm>
          <a:prstGeom prst="rect">
            <a:avLst/>
          </a:prstGeom>
          <a:noFill/>
        </p:spPr>
        <p:txBody>
          <a:bodyPr wrap="square" rtlCol="0">
            <a:spAutoFit/>
          </a:bodyPr>
          <a:lstStyle/>
          <a:p>
            <a:r>
              <a:rPr lang="fr-FR" dirty="0"/>
              <a:t>Suivi &amp; évaluation très rigoureux ;</a:t>
            </a:r>
          </a:p>
        </p:txBody>
      </p:sp>
      <p:sp>
        <p:nvSpPr>
          <p:cNvPr id="24" name="Ellipse 23"/>
          <p:cNvSpPr/>
          <p:nvPr/>
        </p:nvSpPr>
        <p:spPr>
          <a:xfrm flipH="1" flipV="1">
            <a:off x="2265886" y="5181607"/>
            <a:ext cx="189756" cy="197289"/>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p>
        </p:txBody>
      </p:sp>
      <p:sp>
        <p:nvSpPr>
          <p:cNvPr id="25" name="Ellipse 24"/>
          <p:cNvSpPr/>
          <p:nvPr/>
        </p:nvSpPr>
        <p:spPr>
          <a:xfrm flipH="1" flipV="1">
            <a:off x="2255645" y="5694520"/>
            <a:ext cx="189756" cy="197289"/>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p>
        </p:txBody>
      </p:sp>
    </p:spTree>
    <p:extLst>
      <p:ext uri="{BB962C8B-B14F-4D97-AF65-F5344CB8AC3E}">
        <p14:creationId xmlns:p14="http://schemas.microsoft.com/office/powerpoint/2010/main" val="1547716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252000"/>
                    </a14:imgEffect>
                    <a14:imgEffect>
                      <a14:brightnessContrast contrast="40000"/>
                    </a14:imgEffect>
                  </a14:imgLayer>
                </a14:imgProps>
              </a:ext>
            </a:extLst>
          </a:blip>
          <a:srcRect t="33898" r="24347"/>
          <a:stretch/>
        </p:blipFill>
        <p:spPr>
          <a:xfrm>
            <a:off x="8621463" y="5118840"/>
            <a:ext cx="3566837" cy="1732067"/>
          </a:xfrm>
          <a:prstGeom prst="rect">
            <a:avLst/>
          </a:prstGeom>
        </p:spPr>
      </p:pic>
      <p:pic>
        <p:nvPicPr>
          <p:cNvPr id="5" name="Image 4"/>
          <p:cNvPicPr>
            <a:picLocks noChangeAspect="1"/>
          </p:cNvPicPr>
          <p:nvPr/>
        </p:nvPicPr>
        <p:blipFill>
          <a:blip r:embed="rId5"/>
          <a:stretch>
            <a:fillRect/>
          </a:stretch>
        </p:blipFill>
        <p:spPr>
          <a:xfrm>
            <a:off x="10547379" y="142581"/>
            <a:ext cx="1524132" cy="1255885"/>
          </a:xfrm>
          <a:prstGeom prst="rect">
            <a:avLst/>
          </a:prstGeom>
        </p:spPr>
      </p:pic>
      <p:pic>
        <p:nvPicPr>
          <p:cNvPr id="16" name="Image 22"/>
          <p:cNvPicPr>
            <a:picLocks noChangeAspect="1"/>
          </p:cNvPicPr>
          <p:nvPr/>
        </p:nvPicPr>
        <p:blipFill rotWithShape="1">
          <a:blip r:embed="rId6" cstate="print">
            <a:extLst>
              <a:ext uri="{28A0092B-C50C-407E-A947-70E740481C1C}">
                <a14:useLocalDpi xmlns:a14="http://schemas.microsoft.com/office/drawing/2010/main" val="0"/>
              </a:ext>
            </a:extLst>
          </a:blip>
          <a:srcRect t="47975" r="51942"/>
          <a:stretch/>
        </p:blipFill>
        <p:spPr>
          <a:xfrm>
            <a:off x="391886" y="239841"/>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7" name="Rectangle 16"/>
          <p:cNvSpPr/>
          <p:nvPr/>
        </p:nvSpPr>
        <p:spPr>
          <a:xfrm>
            <a:off x="4859677" y="379516"/>
            <a:ext cx="4705564" cy="5582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Sites du projet</a:t>
            </a:r>
          </a:p>
        </p:txBody>
      </p:sp>
      <p:grpSp>
        <p:nvGrpSpPr>
          <p:cNvPr id="18" name="Group 17"/>
          <p:cNvGrpSpPr/>
          <p:nvPr/>
        </p:nvGrpSpPr>
        <p:grpSpPr>
          <a:xfrm>
            <a:off x="2935638" y="239331"/>
            <a:ext cx="6444667" cy="838637"/>
            <a:chOff x="1506828" y="650383"/>
            <a:chExt cx="9195515" cy="2215166"/>
          </a:xfrm>
          <a:noFill/>
        </p:grpSpPr>
        <p:sp>
          <p:nvSpPr>
            <p:cNvPr id="19" name="Freeform 1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20" name="Oval 20"/>
            <p:cNvSpPr/>
            <p:nvPr/>
          </p:nvSpPr>
          <p:spPr>
            <a:xfrm>
              <a:off x="1661374" y="804929"/>
              <a:ext cx="1906074" cy="1906074"/>
            </a:xfrm>
            <a:prstGeom prst="ellipse">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08</a:t>
              </a:r>
            </a:p>
          </p:txBody>
        </p:sp>
      </p:grpSp>
      <p:pic>
        <p:nvPicPr>
          <p:cNvPr id="13" name="Image 22"/>
          <p:cNvPicPr>
            <a:picLocks noChangeAspect="1"/>
          </p:cNvPicPr>
          <p:nvPr/>
        </p:nvPicPr>
        <p:blipFill rotWithShape="1">
          <a:blip r:embed="rId6" cstate="print">
            <a:extLst>
              <a:ext uri="{28A0092B-C50C-407E-A947-70E740481C1C}">
                <a14:useLocalDpi xmlns:a14="http://schemas.microsoft.com/office/drawing/2010/main" val="0"/>
              </a:ext>
            </a:extLst>
          </a:blip>
          <a:srcRect t="47975" r="51942"/>
          <a:stretch/>
        </p:blipFill>
        <p:spPr>
          <a:xfrm>
            <a:off x="4246682" y="2750477"/>
            <a:ext cx="3256986" cy="135704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721298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15</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termes de référence : contexte, objectif et étendue de la mission.</a:t>
            </a:r>
            <a:endParaRPr lang="en-US" sz="1632" b="1" dirty="0">
              <a:solidFill>
                <a:srgbClr val="0070C0"/>
              </a:solidFill>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4970403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2001888" y="2197423"/>
            <a:ext cx="8229600" cy="366472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342900" lvl="0" indent="-342900" algn="just">
              <a:buClr>
                <a:schemeClr val="accent5">
                  <a:lumMod val="75000"/>
                </a:schemeClr>
              </a:buClr>
              <a:buFont typeface="Wingdings" panose="05000000000000000000" pitchFamily="2" charset="2"/>
              <a:buChar char="v"/>
            </a:pPr>
            <a:endParaRPr lang="fr-FR" sz="2000" dirty="0" smtClean="0">
              <a:latin typeface="Calibri" panose="020F0502020204030204" pitchFamily="34" charset="0"/>
            </a:endParaRPr>
          </a:p>
          <a:p>
            <a:pPr marL="342900" lvl="0" indent="-342900" algn="just">
              <a:buClr>
                <a:schemeClr val="accent5">
                  <a:lumMod val="75000"/>
                </a:schemeClr>
              </a:buClr>
              <a:buFont typeface="Wingdings" panose="05000000000000000000" pitchFamily="2" charset="2"/>
              <a:buChar char="v"/>
            </a:pPr>
            <a:r>
              <a:rPr lang="fr-FR" sz="2000" dirty="0" smtClean="0">
                <a:latin typeface="Calibri" panose="020F0502020204030204" pitchFamily="34" charset="0"/>
              </a:rPr>
              <a:t>Des procédures ouvertes, équitables et concurrentielles appliquées d'une manière transparente ;</a:t>
            </a:r>
          </a:p>
          <a:p>
            <a:pPr marL="342900" lvl="0" indent="-342900" algn="just">
              <a:buClr>
                <a:schemeClr val="accent5">
                  <a:lumMod val="75000"/>
                </a:schemeClr>
              </a:buClr>
              <a:buFont typeface="Wingdings" panose="05000000000000000000" pitchFamily="2" charset="2"/>
              <a:buChar char="v"/>
            </a:pPr>
            <a:endParaRPr lang="fr-FR" sz="2000" dirty="0" smtClean="0">
              <a:latin typeface="Calibri" panose="020F0502020204030204" pitchFamily="34" charset="0"/>
            </a:endParaRPr>
          </a:p>
          <a:p>
            <a:pPr marL="342900" lvl="0" indent="-342900" algn="just">
              <a:buClr>
                <a:schemeClr val="accent5">
                  <a:lumMod val="75000"/>
                </a:schemeClr>
              </a:buClr>
              <a:buFont typeface="Wingdings" panose="05000000000000000000" pitchFamily="2" charset="2"/>
              <a:buChar char="v"/>
            </a:pPr>
            <a:r>
              <a:rPr lang="fr-FR" sz="2000" dirty="0" smtClean="0">
                <a:latin typeface="Calibri" panose="020F0502020204030204" pitchFamily="34" charset="0"/>
              </a:rPr>
              <a:t>Les appels d'offres sont basés sur une description claire et précise des besoins;</a:t>
            </a:r>
          </a:p>
          <a:p>
            <a:pPr marL="342900" lvl="0" indent="-342900" algn="just">
              <a:buClr>
                <a:schemeClr val="accent5">
                  <a:lumMod val="75000"/>
                </a:schemeClr>
              </a:buClr>
              <a:buFont typeface="Wingdings" panose="05000000000000000000" pitchFamily="2" charset="2"/>
              <a:buChar char="v"/>
            </a:pPr>
            <a:endParaRPr lang="fr-FR" sz="2000" dirty="0" smtClean="0">
              <a:latin typeface="Calibri" panose="020F0502020204030204" pitchFamily="34" charset="0"/>
            </a:endParaRPr>
          </a:p>
          <a:p>
            <a:pPr marL="342900" lvl="0" indent="-342900" algn="just">
              <a:buClr>
                <a:schemeClr val="accent5">
                  <a:lumMod val="75000"/>
                </a:schemeClr>
              </a:buClr>
              <a:buFont typeface="Wingdings" panose="05000000000000000000" pitchFamily="2" charset="2"/>
              <a:buChar char="v"/>
            </a:pPr>
            <a:r>
              <a:rPr lang="fr-FR" sz="2000" dirty="0" smtClean="0">
                <a:latin typeface="Calibri" panose="020F0502020204030204" pitchFamily="34" charset="0"/>
              </a:rPr>
              <a:t>Sélectionner des entrepreneurs qualifiés qui exécuteront les contrats conformément à leurs clauses, et en respectant les délais;</a:t>
            </a:r>
          </a:p>
          <a:p>
            <a:pPr marL="342900" lvl="0" indent="-342900" algn="just">
              <a:buClr>
                <a:schemeClr val="accent5">
                  <a:lumMod val="75000"/>
                </a:schemeClr>
              </a:buClr>
              <a:buFont typeface="Wingdings" panose="05000000000000000000" pitchFamily="2" charset="2"/>
              <a:buChar char="v"/>
            </a:pPr>
            <a:endParaRPr lang="fr-FR" sz="2000" dirty="0" smtClean="0">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r>
              <a:rPr lang="fr-FR" sz="2000" dirty="0" smtClean="0">
                <a:latin typeface="Calibri" panose="020F0502020204030204" pitchFamily="34" charset="0"/>
              </a:rPr>
              <a:t>Des prix commercialement raisonnables.</a:t>
            </a:r>
            <a:endParaRPr lang="fr-FR" sz="2000" kern="0" dirty="0">
              <a:solidFill>
                <a:srgbClr val="002060"/>
              </a:solidFill>
              <a:latin typeface="Calibri" panose="020F050202020403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Principes de passation de marchés de la MCC</a:t>
            </a:r>
            <a:endParaRPr lang="fr-FR" sz="2800" dirty="0">
              <a:solidFill>
                <a:srgbClr val="C00000"/>
              </a:solidFill>
            </a:endParaRPr>
          </a:p>
        </p:txBody>
      </p:sp>
      <p:sp>
        <p:nvSpPr>
          <p:cNvPr id="3" name="Rectangle 2"/>
          <p:cNvSpPr/>
          <p:nvPr/>
        </p:nvSpPr>
        <p:spPr>
          <a:xfrm>
            <a:off x="1846458" y="2060106"/>
            <a:ext cx="8499083" cy="421499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1"/>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smtClean="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smtClean="0">
                <a:latin typeface="Calibri" panose="020F0502020204030204" pitchFamily="34" charset="0"/>
              </a:rPr>
              <a:t>Millennium </a:t>
            </a:r>
            <a:r>
              <a:rPr lang="fr-FR" sz="2800" dirty="0">
                <a:latin typeface="Calibri" panose="020F0502020204030204" pitchFamily="34" charset="0"/>
              </a:rPr>
              <a:t>Challenge Corporation </a:t>
            </a:r>
            <a:r>
              <a:rPr lang="fr-FR" sz="2800" dirty="0" smtClean="0">
                <a:latin typeface="Calibri" panose="020F0502020204030204" pitchFamily="34" charset="0"/>
              </a:rPr>
              <a:t>- MCC</a:t>
            </a: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smtClean="0">
                <a:latin typeface="Calibri" panose="020F0502020204030204" pitchFamily="34" charset="0"/>
              </a:rPr>
              <a:t>MCA-</a:t>
            </a:r>
            <a:r>
              <a:rPr lang="fr-FR" sz="2800" dirty="0" err="1" smtClean="0">
                <a:latin typeface="Calibri" panose="020F0502020204030204" pitchFamily="34" charset="0"/>
              </a:rPr>
              <a:t>Morocco</a:t>
            </a:r>
            <a:r>
              <a:rPr lang="fr-FR" sz="2800" dirty="0" smtClean="0">
                <a:latin typeface="Calibri" panose="020F0502020204030204" pitchFamily="34" charset="0"/>
              </a:rPr>
              <a:t> : </a:t>
            </a:r>
            <a:r>
              <a:rPr lang="fr-FR" sz="2800" dirty="0">
                <a:latin typeface="Calibri" panose="020F0502020204030204" pitchFamily="34" charset="0"/>
              </a:rPr>
              <a:t>Direction de Passation des </a:t>
            </a:r>
            <a:r>
              <a:rPr lang="fr-FR" sz="2800" dirty="0" smtClean="0">
                <a:latin typeface="Calibri" panose="020F0502020204030204" pitchFamily="34" charset="0"/>
              </a:rPr>
              <a:t>Marchés - </a:t>
            </a:r>
            <a:r>
              <a:rPr lang="fr-FR" sz="2800" dirty="0">
                <a:latin typeface="Calibri" panose="020F0502020204030204" pitchFamily="34" charset="0"/>
              </a:rPr>
              <a:t>DPM </a:t>
            </a:r>
          </a:p>
          <a:p>
            <a:pPr marL="777354" indent="-777354">
              <a:buClr>
                <a:schemeClr val="accent5">
                  <a:lumMod val="75000"/>
                </a:schemeClr>
              </a:buClr>
              <a:buFont typeface="Wingdings" panose="05000000000000000000" pitchFamily="2" charset="2"/>
              <a:buChar char="v"/>
            </a:pPr>
            <a:r>
              <a:rPr lang="fr-FR" sz="2800" dirty="0">
                <a:latin typeface="Calibri" panose="020F0502020204030204" pitchFamily="34" charset="0"/>
              </a:rPr>
              <a:t>Agent de Passation des Marchés – </a:t>
            </a:r>
            <a:r>
              <a:rPr lang="fr-FR" sz="2800" dirty="0" err="1">
                <a:latin typeface="Calibri" panose="020F0502020204030204" pitchFamily="34" charset="0"/>
              </a:rPr>
              <a:t>Cardno</a:t>
            </a:r>
            <a:r>
              <a:rPr lang="fr-FR" sz="2800" dirty="0">
                <a:latin typeface="Calibri" panose="020F0502020204030204" pitchFamily="34" charset="0"/>
              </a:rPr>
              <a:t> PA</a:t>
            </a:r>
            <a:r>
              <a:rPr lang="fr-FR" sz="3600" dirty="0"/>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406265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endParaRPr lang="fr-FR" sz="2800" kern="0" dirty="0" smtClean="0">
              <a:solidFill>
                <a:srgbClr val="002060"/>
              </a:solidFill>
              <a:latin typeface="Calibri" panose="020F0502020204030204" pitchFamily="34" charset="0"/>
            </a:endParaRPr>
          </a:p>
          <a:p>
            <a:pPr marL="457200" indent="-457200">
              <a:buClr>
                <a:schemeClr val="accent5">
                  <a:lumMod val="75000"/>
                </a:schemeClr>
              </a:buClr>
              <a:buFont typeface="Wingdings" panose="05000000000000000000" pitchFamily="2" charset="2"/>
              <a:buChar char="v"/>
            </a:pPr>
            <a:r>
              <a:rPr lang="fr-FR" sz="2800" kern="0" dirty="0" smtClean="0">
                <a:solidFill>
                  <a:srgbClr val="002060"/>
                </a:solidFill>
                <a:latin typeface="Calibri" panose="020F0502020204030204" pitchFamily="34" charset="0"/>
              </a:rPr>
              <a:t>Aucune préférence nationale</a:t>
            </a:r>
          </a:p>
          <a:p>
            <a:pPr marL="457200" indent="-457200">
              <a:buClr>
                <a:schemeClr val="accent5">
                  <a:lumMod val="75000"/>
                </a:schemeClr>
              </a:buClr>
              <a:buFont typeface="Wingdings" panose="05000000000000000000" pitchFamily="2" charset="2"/>
              <a:buChar char="v"/>
            </a:pPr>
            <a:endParaRPr lang="fr-FR" sz="2800" kern="0" dirty="0" smtClean="0">
              <a:solidFill>
                <a:srgbClr val="002060"/>
              </a:solidFill>
              <a:latin typeface="Calibri" panose="020F0502020204030204" pitchFamily="34" charset="0"/>
            </a:endParaRPr>
          </a:p>
          <a:p>
            <a:pPr marL="457200" indent="-457200">
              <a:buClr>
                <a:schemeClr val="accent5">
                  <a:lumMod val="75000"/>
                </a:schemeClr>
              </a:buClr>
              <a:buFont typeface="Wingdings" panose="05000000000000000000" pitchFamily="2" charset="2"/>
              <a:buChar char="v"/>
            </a:pPr>
            <a:endParaRPr lang="fr-FR" sz="2800" kern="0" dirty="0" smtClean="0">
              <a:solidFill>
                <a:srgbClr val="002060"/>
              </a:solidFill>
              <a:latin typeface="Calibri" panose="020F0502020204030204" pitchFamily="34" charset="0"/>
            </a:endParaRPr>
          </a:p>
          <a:p>
            <a:pPr marL="457200" indent="-457200">
              <a:buClr>
                <a:schemeClr val="accent5">
                  <a:lumMod val="75000"/>
                </a:schemeClr>
              </a:buClr>
              <a:buFont typeface="Wingdings" panose="05000000000000000000" pitchFamily="2" charset="2"/>
              <a:buChar char="v"/>
            </a:pPr>
            <a:r>
              <a:rPr lang="fr-FR" altLang="fr-FR" sz="2800" kern="0" dirty="0" smtClean="0">
                <a:solidFill>
                  <a:srgbClr val="002060"/>
                </a:solidFill>
                <a:latin typeface="Calibri" panose="020F0502020204030204" pitchFamily="34" charset="0"/>
              </a:rPr>
              <a:t>Pays </a:t>
            </a:r>
            <a:r>
              <a:rPr lang="fr-FR" altLang="fr-FR" sz="2800" kern="0" dirty="0">
                <a:solidFill>
                  <a:srgbClr val="002060"/>
                </a:solidFill>
                <a:latin typeface="Calibri" panose="020F0502020204030204" pitchFamily="34" charset="0"/>
              </a:rPr>
              <a:t>objet de sanctions ou de restrictions en vertu des lois ou des  politiques des États-Unis: Cuba, Iran, Corée du Nord, Soudan et Syrie</a:t>
            </a:r>
          </a:p>
          <a:p>
            <a:pPr marL="457200" indent="-457200" algn="just">
              <a:buClr>
                <a:schemeClr val="accent5">
                  <a:lumMod val="75000"/>
                </a:schemeClr>
              </a:buClr>
              <a:buFont typeface="Wingdings" panose="05000000000000000000" pitchFamily="2" charset="2"/>
              <a:buChar char="v"/>
            </a:pP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Directives particulières à MCC</a:t>
            </a:r>
          </a:p>
        </p:txBody>
      </p:sp>
      <p:sp>
        <p:nvSpPr>
          <p:cNvPr id="3" name="Rectangle 2"/>
          <p:cNvSpPr/>
          <p:nvPr/>
        </p:nvSpPr>
        <p:spPr>
          <a:xfrm>
            <a:off x="1846458" y="2123850"/>
            <a:ext cx="8499083" cy="367808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7855705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1933560" y="1846126"/>
            <a:ext cx="8208912" cy="3379428"/>
          </a:xfrm>
          <a:prstGeom prst="chevron">
            <a:avLst/>
          </a:prstGeom>
          <a:gradFill>
            <a:gsLst>
              <a:gs pos="0">
                <a:srgbClr val="0099FF"/>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latin typeface="Calibri" panose="020F0502020204030204" pitchFamily="34" charset="0"/>
              </a:rPr>
              <a:t>TYPES DE SOUMISSION: </a:t>
            </a:r>
          </a:p>
          <a:p>
            <a:pPr algn="ctr"/>
            <a:endParaRPr lang="fr-FR" sz="2800" b="1" dirty="0">
              <a:solidFill>
                <a:srgbClr val="FFFFFF"/>
              </a:solidFill>
              <a:latin typeface="Calibri" panose="020F0502020204030204" pitchFamily="34" charset="0"/>
            </a:endParaRPr>
          </a:p>
          <a:p>
            <a:pPr algn="ctr"/>
            <a:r>
              <a:rPr lang="fr-FR" sz="2800" b="1" dirty="0">
                <a:solidFill>
                  <a:srgbClr val="FFFFFF"/>
                </a:solidFill>
                <a:latin typeface="Calibri" panose="020F0502020204030204" pitchFamily="34" charset="0"/>
              </a:rPr>
              <a:t>sous format papier </a:t>
            </a:r>
          </a:p>
          <a:p>
            <a:pPr algn="ctr"/>
            <a:endParaRPr lang="fr-FR" sz="2800" b="1" dirty="0">
              <a:solidFill>
                <a:srgbClr val="FFFFFF"/>
              </a:solidFill>
              <a:latin typeface="Calibri" panose="020F0502020204030204" pitchFamily="34" charset="0"/>
            </a:endParaRPr>
          </a:p>
          <a:p>
            <a:pPr algn="ctr"/>
            <a:r>
              <a:rPr lang="fr-FR" sz="2800" b="1" dirty="0">
                <a:solidFill>
                  <a:srgbClr val="FFFFFF"/>
                </a:solidFill>
                <a:latin typeface="Calibri" panose="020F0502020204030204" pitchFamily="34" charset="0"/>
              </a:rPr>
              <a:t>OU</a:t>
            </a:r>
          </a:p>
          <a:p>
            <a:pPr algn="ctr"/>
            <a:endParaRPr lang="fr-FR" sz="2800" b="1" dirty="0">
              <a:solidFill>
                <a:srgbClr val="FFFFFF"/>
              </a:solidFill>
              <a:latin typeface="Calibri" panose="020F0502020204030204" pitchFamily="34" charset="0"/>
            </a:endParaRPr>
          </a:p>
          <a:p>
            <a:pPr algn="ctr"/>
            <a:r>
              <a:rPr lang="fr-FR" sz="2800" b="1" dirty="0">
                <a:solidFill>
                  <a:srgbClr val="FFFFFF"/>
                </a:solidFill>
                <a:latin typeface="Calibri" panose="020F0502020204030204" pitchFamily="34" charset="0"/>
              </a:rPr>
              <a:t> par voie électronique</a:t>
            </a:r>
          </a:p>
        </p:txBody>
      </p:sp>
    </p:spTree>
    <p:extLst>
      <p:ext uri="{BB962C8B-B14F-4D97-AF65-F5344CB8AC3E}">
        <p14:creationId xmlns:p14="http://schemas.microsoft.com/office/powerpoint/2010/main" val="30555782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8104" y="1527351"/>
                <a:ext cx="527611"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7220" y="1527351"/>
                <a:ext cx="52937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90755" y="1527351"/>
                <a:ext cx="522308"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termes de référence : contexte, objectif et étendue de la mission.</a:t>
            </a:r>
            <a:endParaRPr lang="en-US" sz="1632" b="1" dirty="0">
              <a:solidFill>
                <a:srgbClr val="0070C0"/>
              </a:solidFill>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20962342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2050143" y="1730209"/>
            <a:ext cx="8229600" cy="465528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lnSpcReduction="1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rgbClr val="C75739"/>
              </a:buClr>
              <a:buFont typeface="Wingdings" panose="05000000000000000000" pitchFamily="2" charset="2"/>
              <a:buChar char="q"/>
            </a:pPr>
            <a:r>
              <a:rPr lang="fr-FR" sz="2000" kern="0" dirty="0">
                <a:solidFill>
                  <a:schemeClr val="accent2">
                    <a:lumMod val="50000"/>
                  </a:schemeClr>
                </a:solidFill>
                <a:latin typeface="Calibri" panose="020F0502020204030204" pitchFamily="34" charset="0"/>
              </a:rPr>
              <a:t>UNE PROPOSITION TECHNIQUE dans une enveloppe:</a:t>
            </a:r>
          </a:p>
          <a:p>
            <a:pPr marL="310942" indent="-310942" algn="just">
              <a:buFontTx/>
              <a:buChar char="-"/>
            </a:pPr>
            <a:endParaRPr lang="fr-FR" sz="2000" kern="0" dirty="0">
              <a:solidFill>
                <a:schemeClr val="accent2">
                  <a:lumMod val="50000"/>
                </a:schemeClr>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accent2">
                    <a:lumMod val="50000"/>
                  </a:schemeClr>
                </a:solidFill>
                <a:latin typeface="Calibri" panose="020F0502020204030204" pitchFamily="34" charset="0"/>
              </a:rPr>
              <a:t>1 ORIGINAL</a:t>
            </a:r>
          </a:p>
          <a:p>
            <a:pPr marL="342900" indent="-342900" algn="just">
              <a:buClr>
                <a:schemeClr val="accent5">
                  <a:lumMod val="75000"/>
                </a:schemeClr>
              </a:buClr>
              <a:buFont typeface="Wingdings" panose="05000000000000000000" pitchFamily="2" charset="2"/>
              <a:buChar char="v"/>
            </a:pPr>
            <a:r>
              <a:rPr lang="fr-FR" sz="2000" kern="0" dirty="0">
                <a:solidFill>
                  <a:schemeClr val="accent2">
                    <a:lumMod val="50000"/>
                  </a:schemeClr>
                </a:solidFill>
                <a:latin typeface="Calibri" panose="020F0502020204030204" pitchFamily="34" charset="0"/>
              </a:rPr>
              <a:t>1 COPIE</a:t>
            </a:r>
          </a:p>
          <a:p>
            <a:pPr marL="342900" indent="-342900" algn="just">
              <a:buClr>
                <a:schemeClr val="accent5">
                  <a:lumMod val="75000"/>
                </a:schemeClr>
              </a:buClr>
              <a:buFont typeface="Wingdings" panose="05000000000000000000" pitchFamily="2" charset="2"/>
              <a:buChar char="v"/>
            </a:pPr>
            <a:r>
              <a:rPr lang="fr-FR" sz="2000" kern="0" dirty="0">
                <a:solidFill>
                  <a:schemeClr val="accent2">
                    <a:lumMod val="50000"/>
                  </a:schemeClr>
                </a:solidFill>
                <a:latin typeface="Calibri" panose="020F0502020204030204" pitchFamily="34" charset="0"/>
              </a:rPr>
              <a:t>1 CLE USB de la proposition technique uniquement</a:t>
            </a:r>
          </a:p>
          <a:p>
            <a:pPr algn="just"/>
            <a:endParaRPr lang="fr-FR" sz="2000" kern="0" dirty="0">
              <a:solidFill>
                <a:schemeClr val="accent2">
                  <a:lumMod val="50000"/>
                </a:schemeClr>
              </a:solidFill>
              <a:latin typeface="Calibri" panose="020F0502020204030204" pitchFamily="34" charset="0"/>
            </a:endParaRPr>
          </a:p>
          <a:p>
            <a:pPr marL="342900" indent="-342900" algn="just">
              <a:buClr>
                <a:srgbClr val="C75739"/>
              </a:buClr>
              <a:buFont typeface="Wingdings" panose="05000000000000000000" pitchFamily="2" charset="2"/>
              <a:buChar char="q"/>
            </a:pPr>
            <a:r>
              <a:rPr lang="fr-FR" sz="2000" kern="0" dirty="0">
                <a:solidFill>
                  <a:schemeClr val="accent2">
                    <a:lumMod val="50000"/>
                  </a:schemeClr>
                </a:solidFill>
                <a:latin typeface="Calibri" panose="020F0502020204030204" pitchFamily="34" charset="0"/>
              </a:rPr>
              <a:t>UNE PROPOSITION FINANCIERE dans une autre enveloppe scellée:</a:t>
            </a:r>
          </a:p>
          <a:p>
            <a:pPr marL="310942" indent="-310942" algn="just">
              <a:buFontTx/>
              <a:buChar char="-"/>
            </a:pPr>
            <a:endParaRPr lang="fr-FR" sz="2000" kern="0" dirty="0">
              <a:solidFill>
                <a:schemeClr val="accent2">
                  <a:lumMod val="50000"/>
                </a:schemeClr>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accent2">
                    <a:lumMod val="50000"/>
                  </a:schemeClr>
                </a:solidFill>
                <a:latin typeface="Calibri" panose="020F0502020204030204" pitchFamily="34" charset="0"/>
              </a:rPr>
              <a:t>1 ORIGINAL</a:t>
            </a:r>
          </a:p>
          <a:p>
            <a:pPr marL="342900" indent="-342900" algn="just">
              <a:buClr>
                <a:schemeClr val="accent5">
                  <a:lumMod val="75000"/>
                </a:schemeClr>
              </a:buClr>
              <a:buFont typeface="Wingdings" panose="05000000000000000000" pitchFamily="2" charset="2"/>
              <a:buChar char="v"/>
            </a:pPr>
            <a:r>
              <a:rPr lang="fr-FR" sz="2000" kern="0" dirty="0">
                <a:solidFill>
                  <a:schemeClr val="accent2">
                    <a:lumMod val="50000"/>
                  </a:schemeClr>
                </a:solidFill>
                <a:latin typeface="Calibri" panose="020F0502020204030204" pitchFamily="34" charset="0"/>
              </a:rPr>
              <a:t>1 COPIE</a:t>
            </a:r>
          </a:p>
          <a:p>
            <a:pPr marL="310942" indent="-310942" algn="just">
              <a:buFont typeface="Arial" panose="020B0604020202020204" pitchFamily="34" charset="0"/>
              <a:buChar char="•"/>
            </a:pPr>
            <a:endParaRPr lang="fr-FR" sz="2000" kern="0" dirty="0">
              <a:solidFill>
                <a:schemeClr val="accent2">
                  <a:lumMod val="50000"/>
                </a:schemeClr>
              </a:solidFill>
              <a:latin typeface="Calibri" panose="020F0502020204030204" pitchFamily="34" charset="0"/>
            </a:endParaRPr>
          </a:p>
          <a:p>
            <a:pPr algn="just"/>
            <a:r>
              <a:rPr lang="fr-FR" sz="2000" kern="0" dirty="0" smtClean="0">
                <a:solidFill>
                  <a:schemeClr val="accent2">
                    <a:lumMod val="50000"/>
                  </a:schemeClr>
                </a:solidFill>
                <a:latin typeface="Calibri" panose="020F0502020204030204" pitchFamily="34" charset="0"/>
              </a:rPr>
              <a:t>Dépôt </a:t>
            </a:r>
            <a:r>
              <a:rPr lang="fr-FR" sz="2000" kern="0" dirty="0">
                <a:solidFill>
                  <a:schemeClr val="accent2">
                    <a:lumMod val="50000"/>
                  </a:schemeClr>
                </a:solidFill>
                <a:latin typeface="Calibri" panose="020F0502020204030204" pitchFamily="34" charset="0"/>
              </a:rPr>
              <a:t>ou envoi à l’adresse de MCA-Morocco avant l’heure limite</a:t>
            </a:r>
          </a:p>
          <a:p>
            <a:pPr marL="310942" indent="-310942" algn="just">
              <a:buFont typeface="Arial" panose="020B0604020202020204" pitchFamily="34" charset="0"/>
              <a:buChar char="•"/>
            </a:pPr>
            <a:endParaRPr lang="fr-FR" sz="2000" kern="0" dirty="0">
              <a:solidFill>
                <a:schemeClr val="accent2">
                  <a:lumMod val="50000"/>
                </a:schemeClr>
              </a:solidFill>
              <a:latin typeface="Calibri" panose="020F0502020204030204" pitchFamily="34" charset="0"/>
            </a:endParaRPr>
          </a:p>
          <a:p>
            <a:pPr algn="ctr"/>
            <a:r>
              <a:rPr lang="fr-FR" sz="2400" kern="0" dirty="0">
                <a:solidFill>
                  <a:schemeClr val="accent2">
                    <a:lumMod val="50000"/>
                  </a:schemeClr>
                </a:solidFill>
                <a:latin typeface="Calibri" panose="020F0502020204030204" pitchFamily="34" charset="0"/>
              </a:rPr>
              <a:t>Soumission d’une PROPOSITION COMPLÈTE:</a:t>
            </a:r>
          </a:p>
          <a:p>
            <a:pPr algn="ctr"/>
            <a:r>
              <a:rPr lang="fr-FR" sz="2400" kern="0" dirty="0" smtClean="0">
                <a:solidFill>
                  <a:schemeClr val="accent2">
                    <a:lumMod val="50000"/>
                  </a:schemeClr>
                </a:solidFill>
                <a:latin typeface="Calibri" panose="020F0502020204030204" pitchFamily="34" charset="0"/>
              </a:rPr>
              <a:t> </a:t>
            </a:r>
          </a:p>
          <a:p>
            <a:pPr algn="just"/>
            <a:endParaRPr lang="fr-FR" sz="2000" kern="0" dirty="0">
              <a:solidFill>
                <a:schemeClr val="accent2">
                  <a:lumMod val="50000"/>
                </a:schemeClr>
              </a:solidFill>
            </a:endParaRPr>
          </a:p>
        </p:txBody>
      </p:sp>
      <p:sp>
        <p:nvSpPr>
          <p:cNvPr id="3" name="Rectangle 2"/>
          <p:cNvSpPr/>
          <p:nvPr/>
        </p:nvSpPr>
        <p:spPr>
          <a:xfrm>
            <a:off x="1698398" y="1412540"/>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1742812" y="859420"/>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SOUS FORMAT PAPIER</a:t>
            </a:r>
          </a:p>
        </p:txBody>
      </p:sp>
      <p:sp>
        <p:nvSpPr>
          <p:cNvPr id="11" name="Rounded Rectangle 10"/>
          <p:cNvSpPr/>
          <p:nvPr/>
        </p:nvSpPr>
        <p:spPr>
          <a:xfrm>
            <a:off x="3437429" y="5745276"/>
            <a:ext cx="5192110" cy="693683"/>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0" dirty="0">
                <a:solidFill>
                  <a:srgbClr val="C00000"/>
                </a:solidFill>
                <a:latin typeface="Calibri" panose="020F0502020204030204" pitchFamily="34" charset="0"/>
              </a:rPr>
              <a:t>Proposition Complète = Proposition Technique + </a:t>
            </a:r>
          </a:p>
          <a:p>
            <a:pPr algn="ctr"/>
            <a:r>
              <a:rPr lang="fr-FR" kern="0" dirty="0">
                <a:solidFill>
                  <a:srgbClr val="C00000"/>
                </a:solidFill>
                <a:latin typeface="Calibri" panose="020F0502020204030204" pitchFamily="34" charset="0"/>
              </a:rPr>
              <a:t>Proposition Financière scellée</a:t>
            </a:r>
            <a:endParaRPr lang="fr-FR" sz="2000" kern="0" dirty="0">
              <a:solidFill>
                <a:srgbClr val="C00000"/>
              </a:solidFill>
              <a:latin typeface="Calibri" panose="020F0502020204030204" pitchFamily="34" charset="0"/>
            </a:endParaRPr>
          </a:p>
        </p:txBody>
      </p:sp>
    </p:spTree>
    <p:extLst>
      <p:ext uri="{BB962C8B-B14F-4D97-AF65-F5344CB8AC3E}">
        <p14:creationId xmlns:p14="http://schemas.microsoft.com/office/powerpoint/2010/main" val="34550050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7782" y="1513829"/>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endParaRPr>
          </a:p>
          <a:p>
            <a:pPr marL="342900" indent="-342900">
              <a:buClr>
                <a:schemeClr val="accent5">
                  <a:lumMod val="75000"/>
                </a:schemeClr>
              </a:buClr>
              <a:buFont typeface="Wingdings" panose="05000000000000000000" pitchFamily="2" charset="2"/>
              <a:buChar char="v"/>
            </a:pPr>
            <a:r>
              <a:rPr lang="fr-FR" sz="2000" kern="0" dirty="0">
                <a:solidFill>
                  <a:schemeClr val="accent2">
                    <a:lumMod val="50000"/>
                  </a:schemeClr>
                </a:solidFill>
                <a:latin typeface="Calibri" panose="020F0502020204030204" pitchFamily="34" charset="0"/>
              </a:rPr>
              <a:t>Via le lien ci-dessous uniquement: </a:t>
            </a:r>
            <a:r>
              <a:rPr lang="fr-FR" sz="2000" kern="0" dirty="0">
                <a:solidFill>
                  <a:schemeClr val="accent3"/>
                </a:solidFill>
                <a:latin typeface="Calibri" panose="020F0502020204030204" pitchFamily="34" charset="0"/>
                <a:hlinkClick r:id="rId3"/>
              </a:rPr>
              <a:t>https://www.dropbox.com/request/LxofzLdpbTIA0hSpSUAZ</a:t>
            </a:r>
            <a:r>
              <a:rPr lang="fr-FR" sz="2000" kern="0" dirty="0">
                <a:solidFill>
                  <a:schemeClr val="accent3"/>
                </a:solidFill>
                <a:latin typeface="Calibri" panose="020F0502020204030204" pitchFamily="34" charset="0"/>
              </a:rPr>
              <a:t>  </a:t>
            </a:r>
            <a:endParaRPr lang="fr-FR" sz="2000" kern="0" dirty="0" smtClean="0">
              <a:solidFill>
                <a:schemeClr val="accent3"/>
              </a:solidFill>
              <a:latin typeface="Calibri" panose="020F0502020204030204" pitchFamily="34" charset="0"/>
            </a:endParaRPr>
          </a:p>
          <a:p>
            <a:pPr marL="342900" indent="-342900">
              <a:buClr>
                <a:schemeClr val="accent5">
                  <a:lumMod val="75000"/>
                </a:schemeClr>
              </a:buClr>
              <a:buFont typeface="Wingdings" panose="05000000000000000000" pitchFamily="2" charset="2"/>
              <a:buChar char="v"/>
            </a:pPr>
            <a:endParaRPr lang="fr-FR" sz="2000" kern="0" dirty="0">
              <a:solidFill>
                <a:schemeClr val="tx1"/>
              </a:solidFill>
              <a:latin typeface="Calibri" panose="020F0502020204030204" pitchFamily="34" charset="0"/>
            </a:endParaRPr>
          </a:p>
          <a:p>
            <a:pPr marL="342900" indent="-342900">
              <a:buClr>
                <a:schemeClr val="accent5">
                  <a:lumMod val="75000"/>
                </a:schemeClr>
              </a:buClr>
              <a:buFont typeface="Wingdings" panose="05000000000000000000" pitchFamily="2" charset="2"/>
              <a:buChar char="v"/>
            </a:pPr>
            <a:endParaRPr lang="fr-FR" sz="2000" kern="0" dirty="0">
              <a:solidFill>
                <a:schemeClr val="tx1"/>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accent2">
                    <a:lumMod val="50000"/>
                  </a:schemeClr>
                </a:solidFill>
                <a:latin typeface="Calibri" panose="020F0502020204030204" pitchFamily="34" charset="0"/>
              </a:rPr>
              <a:t>Prière de lancer le processus de téléchargement en temps utile avant l’expiration de la date et l’heure limites de soumission des propositions</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alibri" panose="020F0502020204030204" pitchFamily="34" charset="0"/>
            </a:endParaRPr>
          </a:p>
          <a:p>
            <a:pPr marL="342900" indent="-342900" algn="ctr">
              <a:buClr>
                <a:schemeClr val="accent5">
                  <a:lumMod val="75000"/>
                </a:schemeClr>
              </a:buClr>
              <a:buFont typeface="Wingdings" panose="05000000000000000000" pitchFamily="2" charset="2"/>
              <a:buChar char="v"/>
            </a:pPr>
            <a:r>
              <a:rPr lang="fr-FR" sz="2000" kern="0" dirty="0">
                <a:solidFill>
                  <a:schemeClr val="accent2">
                    <a:lumMod val="50000"/>
                  </a:schemeClr>
                </a:solidFill>
                <a:latin typeface="Calibri" panose="020F0502020204030204" pitchFamily="34" charset="0"/>
              </a:rPr>
              <a:t>Soumission d’une PROPOSITION COMPLÈTE:</a:t>
            </a:r>
          </a:p>
          <a:p>
            <a:pPr marL="342900" indent="-342900" algn="ctr">
              <a:buClr>
                <a:schemeClr val="accent5">
                  <a:lumMod val="75000"/>
                </a:schemeClr>
              </a:buClr>
              <a:buFont typeface="Wingdings" panose="05000000000000000000" pitchFamily="2" charset="2"/>
              <a:buChar char="v"/>
            </a:pPr>
            <a:endParaRPr lang="fr-FR" sz="2000" kern="0" dirty="0" smtClean="0">
              <a:solidFill>
                <a:schemeClr val="accent2">
                  <a:lumMod val="50000"/>
                </a:schemeClr>
              </a:solidFill>
              <a:latin typeface="Calibri" panose="020F0502020204030204" pitchFamily="34" charset="0"/>
            </a:endParaRPr>
          </a:p>
          <a:p>
            <a:pPr marL="342900" indent="-342900" algn="ctr">
              <a:buClr>
                <a:schemeClr val="accent5">
                  <a:lumMod val="75000"/>
                </a:schemeClr>
              </a:buClr>
              <a:buFont typeface="Wingdings" panose="05000000000000000000" pitchFamily="2" charset="2"/>
              <a:buChar char="v"/>
            </a:pPr>
            <a:r>
              <a:rPr lang="fr-FR" sz="2000" kern="0" dirty="0" smtClean="0">
                <a:solidFill>
                  <a:schemeClr val="accent2">
                    <a:lumMod val="50000"/>
                  </a:schemeClr>
                </a:solidFill>
                <a:latin typeface="Calibri" panose="020F0502020204030204" pitchFamily="34" charset="0"/>
              </a:rPr>
              <a:t> </a:t>
            </a:r>
          </a:p>
          <a:p>
            <a:pPr marL="342900" indent="-342900" algn="just">
              <a:buClr>
                <a:schemeClr val="accent5">
                  <a:lumMod val="75000"/>
                </a:schemeClr>
              </a:buClr>
              <a:buFont typeface="Wingdings" panose="05000000000000000000" pitchFamily="2" charset="2"/>
              <a:buChar char="v"/>
            </a:pPr>
            <a:endParaRPr lang="fr-FR" sz="1814" dirty="0" smtClean="0">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1814" dirty="0">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accent2">
                    <a:lumMod val="50000"/>
                  </a:schemeClr>
                </a:solidFill>
                <a:latin typeface="Calibri" panose="020F0502020204030204" pitchFamily="34" charset="0"/>
              </a:rPr>
              <a:t>Joindre</a:t>
            </a:r>
            <a:r>
              <a:rPr lang="fr-FR" sz="2000" kern="0" dirty="0">
                <a:solidFill>
                  <a:srgbClr val="0070C0"/>
                </a:solidFill>
                <a:latin typeface="Calibri" panose="020F0502020204030204" pitchFamily="34" charset="0"/>
              </a:rPr>
              <a:t> </a:t>
            </a:r>
            <a:r>
              <a:rPr lang="fr-FR" sz="2000" kern="0" dirty="0">
                <a:solidFill>
                  <a:schemeClr val="accent2">
                    <a:lumMod val="50000"/>
                  </a:schemeClr>
                </a:solidFill>
                <a:latin typeface="Calibri" panose="020F0502020204030204" pitchFamily="34" charset="0"/>
              </a:rPr>
              <a:t>un sommaire de tous les documents à la première page de chaque proposition</a:t>
            </a:r>
          </a:p>
          <a:p>
            <a:pPr marL="342900" indent="-342900" algn="just">
              <a:buClr>
                <a:schemeClr val="accent5">
                  <a:lumMod val="75000"/>
                </a:schemeClr>
              </a:buClr>
              <a:buFont typeface="Wingdings" panose="05000000000000000000" pitchFamily="2" charset="2"/>
              <a:buChar char="v"/>
            </a:pPr>
            <a:endParaRPr lang="fr-FR" sz="1814" dirty="0"/>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70" y="77434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PAR VOIE ELECTRONIQUE</a:t>
            </a:r>
          </a:p>
        </p:txBody>
      </p:sp>
      <p:sp>
        <p:nvSpPr>
          <p:cNvPr id="4" name="Rounded Rectangle 3"/>
          <p:cNvSpPr/>
          <p:nvPr/>
        </p:nvSpPr>
        <p:spPr>
          <a:xfrm>
            <a:off x="3403137" y="4416778"/>
            <a:ext cx="5582469" cy="59108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0" dirty="0">
                <a:solidFill>
                  <a:srgbClr val="C00000"/>
                </a:solidFill>
                <a:latin typeface="Calibri" panose="020F0502020204030204" pitchFamily="34" charset="0"/>
              </a:rPr>
              <a:t>Proposition Complète = </a:t>
            </a:r>
            <a:r>
              <a:rPr lang="fr-FR" kern="0" dirty="0" smtClean="0">
                <a:solidFill>
                  <a:srgbClr val="C00000"/>
                </a:solidFill>
                <a:latin typeface="Calibri" panose="020F0502020204030204" pitchFamily="34" charset="0"/>
              </a:rPr>
              <a:t>Proposition </a:t>
            </a:r>
            <a:r>
              <a:rPr lang="fr-FR" kern="0" dirty="0">
                <a:solidFill>
                  <a:srgbClr val="C00000"/>
                </a:solidFill>
                <a:latin typeface="Calibri" panose="020F0502020204030204" pitchFamily="34" charset="0"/>
              </a:rPr>
              <a:t>Technique </a:t>
            </a:r>
            <a:r>
              <a:rPr lang="fr-FR" kern="0" dirty="0" smtClean="0">
                <a:solidFill>
                  <a:srgbClr val="C00000"/>
                </a:solidFill>
                <a:latin typeface="Calibri" panose="020F0502020204030204" pitchFamily="34" charset="0"/>
              </a:rPr>
              <a:t>+ </a:t>
            </a:r>
          </a:p>
          <a:p>
            <a:pPr algn="ctr"/>
            <a:r>
              <a:rPr lang="fr-FR" kern="0" dirty="0" smtClean="0">
                <a:solidFill>
                  <a:srgbClr val="C00000"/>
                </a:solidFill>
                <a:latin typeface="Calibri" panose="020F0502020204030204" pitchFamily="34" charset="0"/>
              </a:rPr>
              <a:t>Proposition </a:t>
            </a:r>
            <a:r>
              <a:rPr lang="fr-FR" kern="0" dirty="0">
                <a:solidFill>
                  <a:srgbClr val="C00000"/>
                </a:solidFill>
                <a:latin typeface="Calibri" panose="020F0502020204030204" pitchFamily="34" charset="0"/>
              </a:rPr>
              <a:t>Financière verrouillée avec mot de passe</a:t>
            </a:r>
          </a:p>
        </p:txBody>
      </p:sp>
    </p:spTree>
    <p:extLst>
      <p:ext uri="{BB962C8B-B14F-4D97-AF65-F5344CB8AC3E}">
        <p14:creationId xmlns:p14="http://schemas.microsoft.com/office/powerpoint/2010/main" val="38433860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rgbClr val="002060"/>
                </a:solidFill>
                <a:latin typeface="Calibri" panose="020F0502020204030204" pitchFamily="34" charset="0"/>
              </a:rPr>
              <a:t>La proposition ainsi que toute correspondance doivent être rédigées en français</a:t>
            </a: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rgbClr val="002060"/>
                </a:solidFill>
                <a:latin typeface="Calibri" panose="020F0502020204030204" pitchFamily="34" charset="0"/>
              </a:rPr>
              <a:t>La date limite de dépôt des Propositions est le 21 décembre 2018 à 15 heures (GMT+1), heure locale du Maroc</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rgbClr val="002060"/>
                </a:solidFill>
                <a:latin typeface="Calibri" panose="020F0502020204030204" pitchFamily="34" charset="0"/>
              </a:rPr>
              <a:t>Des clarifications peuvent être demandées par courriel dans un délai ne dépassant pas le 22 novembre 2018 </a:t>
            </a:r>
            <a:r>
              <a:rPr lang="fr-FR" altLang="fr-FR" sz="2000" kern="0" dirty="0">
                <a:solidFill>
                  <a:srgbClr val="002060"/>
                </a:solidFill>
                <a:latin typeface="Calibri" panose="020F0502020204030204" pitchFamily="34" charset="0"/>
              </a:rPr>
              <a:t>à 17 heures</a:t>
            </a:r>
            <a:r>
              <a:rPr lang="fr-FR" sz="2000" kern="0" dirty="0">
                <a:solidFill>
                  <a:srgbClr val="002060"/>
                </a:solidFill>
                <a:latin typeface="Calibri" panose="020F0502020204030204" pitchFamily="34" charset="0"/>
              </a:rPr>
              <a:t> (GMT+1)</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rgbClr val="002060"/>
                </a:solidFill>
                <a:latin typeface="Calibri" panose="020F0502020204030204" pitchFamily="34" charset="0"/>
              </a:rPr>
              <a:t>L’Agence MCA-Morocco fournira des réponses à tous les Consultants dans un délai ne dépassant pas le 7 décembre 2018</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rgbClr val="002060"/>
                </a:solidFill>
                <a:latin typeface="Calibri" panose="020F0502020204030204" pitchFamily="34" charset="0"/>
              </a:rPr>
              <a:t>Dans le cas d’une sous-traitance : préciser le(s) nom(s) des sous-traitants et les tâches à sous-traiter.</a:t>
            </a: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Méthode de sélection</a:t>
            </a:r>
            <a:endParaRPr lang="fr-FR" sz="2539" b="1" dirty="0">
              <a:solidFill>
                <a:srgbClr val="FFC000"/>
              </a:solidFill>
            </a:endParaRPr>
          </a:p>
        </p:txBody>
      </p:sp>
      <p:sp>
        <p:nvSpPr>
          <p:cNvPr id="9" name="Content Placeholder 2"/>
          <p:cNvSpPr txBox="1">
            <a:spLocks/>
          </p:cNvSpPr>
          <p:nvPr/>
        </p:nvSpPr>
        <p:spPr>
          <a:xfrm>
            <a:off x="1987782"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2000" dirty="0">
                <a:solidFill>
                  <a:schemeClr val="accent2">
                    <a:lumMod val="50000"/>
                  </a:schemeClr>
                </a:solidFill>
                <a:latin typeface="Calibri" panose="020F0502020204030204" pitchFamily="34" charset="0"/>
              </a:rPr>
              <a:t>Sélection Basée sur la Qualité et le Coût (SBQC/QCBS) avec une pondération de points techniques et du prix. La procédure d’évaluation consiste à : </a:t>
            </a:r>
          </a:p>
          <a:p>
            <a:pPr algn="just">
              <a:lnSpc>
                <a:spcPct val="150000"/>
              </a:lnSpc>
            </a:pPr>
            <a:endParaRPr lang="fr-FR" altLang="fr-FR" sz="2000" dirty="0">
              <a:solidFill>
                <a:schemeClr val="accent2">
                  <a:lumMod val="50000"/>
                </a:schemeClr>
              </a:solidFill>
              <a:latin typeface="Calibri" panose="020F0502020204030204" pitchFamily="34" charset="0"/>
            </a:endParaRP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accent2">
                    <a:lumMod val="50000"/>
                  </a:schemeClr>
                </a:solidFill>
                <a:latin typeface="Calibri" panose="020F0502020204030204" pitchFamily="34" charset="0"/>
              </a:rPr>
              <a:t>Analyse des documents administratifs et de la capacité financière.</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accent2">
                    <a:lumMod val="50000"/>
                  </a:schemeClr>
                </a:solidFill>
                <a:latin typeface="Calibri" panose="020F0502020204030204" pitchFamily="34" charset="0"/>
              </a:rPr>
              <a:t>Analyse des propositions techniques.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accent2">
                    <a:lumMod val="50000"/>
                  </a:schemeClr>
                </a:solidFill>
                <a:latin typeface="Calibri" panose="020F0502020204030204" pitchFamily="34" charset="0"/>
              </a:rPr>
              <a:t>Entretien avec le(s) prestataire(s) qualifié(s).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accent2">
                    <a:lumMod val="50000"/>
                  </a:schemeClr>
                </a:solidFill>
                <a:latin typeface="Calibri" panose="020F0502020204030204" pitchFamily="34" charset="0"/>
              </a:rPr>
              <a:t>Approbation du rapport technique par MCC.</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accent2">
                    <a:lumMod val="50000"/>
                  </a:schemeClr>
                </a:solidFill>
                <a:latin typeface="Calibri" panose="020F0502020204030204" pitchFamily="34" charset="0"/>
              </a:rPr>
              <a:t>Ouverture des propositions financières.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accent2">
                    <a:lumMod val="50000"/>
                  </a:schemeClr>
                </a:solidFill>
                <a:latin typeface="Calibri" panose="020F0502020204030204" pitchFamily="34" charset="0"/>
              </a:rPr>
              <a:t>Analyse des propositions financières.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accent2">
                    <a:lumMod val="50000"/>
                  </a:schemeClr>
                </a:solidFill>
                <a:latin typeface="Calibri" panose="020F0502020204030204" pitchFamily="34" charset="0"/>
              </a:rPr>
              <a:t>Pondération :  </a:t>
            </a:r>
            <a:r>
              <a:rPr lang="fr-FR" altLang="fr-FR" sz="2000" b="1" dirty="0">
                <a:solidFill>
                  <a:schemeClr val="accent2">
                    <a:lumMod val="50000"/>
                  </a:schemeClr>
                </a:solidFill>
                <a:latin typeface="Calibri" panose="020F0502020204030204" pitchFamily="34" charset="0"/>
              </a:rPr>
              <a:t>80%</a:t>
            </a:r>
            <a:r>
              <a:rPr lang="fr-FR" altLang="fr-FR" sz="2000" dirty="0">
                <a:solidFill>
                  <a:schemeClr val="accent2">
                    <a:lumMod val="50000"/>
                  </a:schemeClr>
                </a:solidFill>
                <a:latin typeface="Calibri" panose="020F0502020204030204" pitchFamily="34" charset="0"/>
              </a:rPr>
              <a:t> Qualité, </a:t>
            </a:r>
            <a:r>
              <a:rPr lang="fr-FR" altLang="fr-FR" sz="2000" b="1" dirty="0">
                <a:solidFill>
                  <a:schemeClr val="accent2">
                    <a:lumMod val="50000"/>
                  </a:schemeClr>
                </a:solidFill>
                <a:latin typeface="Calibri" panose="020F0502020204030204" pitchFamily="34" charset="0"/>
              </a:rPr>
              <a:t>20%</a:t>
            </a:r>
            <a:r>
              <a:rPr lang="fr-FR" altLang="fr-FR" sz="2000" dirty="0">
                <a:solidFill>
                  <a:schemeClr val="accent2">
                    <a:lumMod val="50000"/>
                  </a:schemeClr>
                </a:solidFill>
                <a:latin typeface="Calibri" panose="020F0502020204030204" pitchFamily="34" charset="0"/>
              </a:rPr>
              <a:t> Prix.</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accent2">
                    <a:lumMod val="50000"/>
                  </a:schemeClr>
                </a:solidFill>
                <a:latin typeface="Calibri" panose="020F0502020204030204" pitchFamily="34" charset="0"/>
              </a:rPr>
              <a:t>Approbation du rapport d’évaluation combiné par MCC.</a:t>
            </a:r>
          </a:p>
        </p:txBody>
      </p:sp>
      <p:sp>
        <p:nvSpPr>
          <p:cNvPr id="3" name="Rectangle 2"/>
          <p:cNvSpPr/>
          <p:nvPr/>
        </p:nvSpPr>
        <p:spPr>
          <a:xfrm>
            <a:off x="1811910" y="1286955"/>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2139635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p>
        </p:txBody>
      </p:sp>
      <p:sp>
        <p:nvSpPr>
          <p:cNvPr id="9" name="Content Placeholder 2"/>
          <p:cNvSpPr txBox="1">
            <a:spLocks/>
          </p:cNvSpPr>
          <p:nvPr/>
        </p:nvSpPr>
        <p:spPr>
          <a:xfrm>
            <a:off x="1981199" y="2844984"/>
            <a:ext cx="8229600" cy="264302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lnSpcReduction="1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buClr>
                <a:schemeClr val="accent5">
                  <a:lumMod val="75000"/>
                </a:schemeClr>
              </a:buClr>
            </a:pPr>
            <a:r>
              <a:rPr lang="fr-FR" altLang="fr-FR" sz="2200" dirty="0">
                <a:solidFill>
                  <a:srgbClr val="002060"/>
                </a:solidFill>
                <a:latin typeface="Calibri" panose="020F0502020204030204" pitchFamily="34" charset="0"/>
              </a:rPr>
              <a:t>Il est demandé aux Consultants de soumettre une Proposition technique qui doit contenir les informations sur:</a:t>
            </a:r>
          </a:p>
          <a:p>
            <a:pPr marL="342900" indent="-342900" algn="just">
              <a:buClr>
                <a:schemeClr val="accent5">
                  <a:lumMod val="75000"/>
                </a:schemeClr>
              </a:buClr>
              <a:buFont typeface="Wingdings" panose="05000000000000000000" pitchFamily="2" charset="2"/>
              <a:buChar char="v"/>
            </a:pPr>
            <a:endParaRPr lang="fr-FR" altLang="fr-FR" sz="2200" dirty="0">
              <a:solidFill>
                <a:srgbClr val="002060"/>
              </a:solidFill>
              <a:latin typeface="Calibri" panose="020F0502020204030204" pitchFamily="34" charset="0"/>
            </a:endParaRPr>
          </a:p>
          <a:p>
            <a:pPr marL="917738" lvl="1" indent="-342900" algn="just">
              <a:buClr>
                <a:schemeClr val="accent5">
                  <a:lumMod val="75000"/>
                </a:schemeClr>
              </a:buClr>
              <a:buFont typeface="Wingdings" panose="05000000000000000000" pitchFamily="2" charset="2"/>
              <a:buChar char="v"/>
            </a:pPr>
            <a:r>
              <a:rPr lang="fr-FR" altLang="fr-FR" sz="2200" dirty="0">
                <a:solidFill>
                  <a:srgbClr val="002060"/>
                </a:solidFill>
                <a:latin typeface="Calibri" panose="020F0502020204030204" pitchFamily="34" charset="0"/>
              </a:rPr>
              <a:t> </a:t>
            </a:r>
            <a:r>
              <a:rPr lang="fr-FR" sz="2200" dirty="0">
                <a:solidFill>
                  <a:srgbClr val="002060"/>
                </a:solidFill>
                <a:latin typeface="Calibri" panose="020F0502020204030204" pitchFamily="34" charset="0"/>
              </a:rPr>
              <a:t>Capacités et expériences </a:t>
            </a:r>
            <a:r>
              <a:rPr lang="fr-FR" altLang="fr-FR" sz="2200" dirty="0">
                <a:solidFill>
                  <a:srgbClr val="002060"/>
                </a:solidFill>
                <a:latin typeface="Calibri" panose="020F0502020204030204" pitchFamily="34" charset="0"/>
              </a:rPr>
              <a:t> </a:t>
            </a:r>
            <a:r>
              <a:rPr lang="fr-FR" altLang="fr-FR" sz="2200" b="1" dirty="0">
                <a:solidFill>
                  <a:srgbClr val="002060"/>
                </a:solidFill>
                <a:latin typeface="Calibri" panose="020F0502020204030204" pitchFamily="34" charset="0"/>
              </a:rPr>
              <a:t>(20 points).</a:t>
            </a:r>
          </a:p>
          <a:p>
            <a:pPr marL="917738" lvl="1" indent="-342900" algn="just">
              <a:buClr>
                <a:schemeClr val="accent5">
                  <a:lumMod val="75000"/>
                </a:schemeClr>
              </a:buClr>
              <a:buFont typeface="Wingdings" panose="05000000000000000000" pitchFamily="2" charset="2"/>
              <a:buChar char="v"/>
            </a:pPr>
            <a:r>
              <a:rPr lang="fr-FR" altLang="fr-FR" sz="2200" dirty="0">
                <a:solidFill>
                  <a:srgbClr val="002060"/>
                </a:solidFill>
                <a:latin typeface="Calibri" panose="020F0502020204030204" pitchFamily="34" charset="0"/>
              </a:rPr>
              <a:t> </a:t>
            </a:r>
            <a:r>
              <a:rPr lang="fr-FR" sz="2200" dirty="0">
                <a:solidFill>
                  <a:srgbClr val="002060"/>
                </a:solidFill>
                <a:latin typeface="Calibri" panose="020F0502020204030204" pitchFamily="34" charset="0"/>
              </a:rPr>
              <a:t>Approche, méthodologie et plan de travail </a:t>
            </a:r>
            <a:r>
              <a:rPr lang="fr-FR" altLang="fr-FR" sz="2200" b="1" dirty="0">
                <a:solidFill>
                  <a:srgbClr val="002060"/>
                </a:solidFill>
                <a:latin typeface="Calibri" panose="020F0502020204030204" pitchFamily="34" charset="0"/>
              </a:rPr>
              <a:t>(52 points).</a:t>
            </a:r>
          </a:p>
          <a:p>
            <a:pPr marL="917738" lvl="1" indent="-342900" algn="just">
              <a:buClr>
                <a:schemeClr val="accent5">
                  <a:lumMod val="75000"/>
                </a:schemeClr>
              </a:buClr>
              <a:buFont typeface="Wingdings" panose="05000000000000000000" pitchFamily="2" charset="2"/>
              <a:buChar char="v"/>
            </a:pPr>
            <a:r>
              <a:rPr lang="fr-FR" altLang="fr-FR" sz="2200" dirty="0">
                <a:solidFill>
                  <a:srgbClr val="002060"/>
                </a:solidFill>
                <a:latin typeface="Calibri" panose="020F0502020204030204" pitchFamily="34" charset="0"/>
              </a:rPr>
              <a:t> Qualifications du personnel clé de la prestation </a:t>
            </a:r>
            <a:r>
              <a:rPr lang="fr-FR" altLang="fr-FR" sz="2200" b="1" dirty="0">
                <a:solidFill>
                  <a:srgbClr val="002060"/>
                </a:solidFill>
                <a:latin typeface="Calibri" panose="020F0502020204030204" pitchFamily="34" charset="0"/>
              </a:rPr>
              <a:t>(28 points).</a:t>
            </a:r>
          </a:p>
          <a:p>
            <a:pPr marL="917738" lvl="1" indent="-342900" algn="just">
              <a:buClr>
                <a:schemeClr val="accent5">
                  <a:lumMod val="75000"/>
                </a:schemeClr>
              </a:buClr>
              <a:buFont typeface="Wingdings" panose="05000000000000000000" pitchFamily="2" charset="2"/>
              <a:buChar char="v"/>
            </a:pPr>
            <a:r>
              <a:rPr lang="fr-FR" altLang="fr-FR" sz="2200" dirty="0">
                <a:solidFill>
                  <a:srgbClr val="002060"/>
                </a:solidFill>
                <a:latin typeface="Calibri" panose="020F0502020204030204" pitchFamily="34" charset="0"/>
              </a:rPr>
              <a:t>Le score technique minimum exigé pour se qualifier est de </a:t>
            </a:r>
            <a:r>
              <a:rPr lang="fr-FR" altLang="fr-FR" sz="2200" b="1" dirty="0">
                <a:solidFill>
                  <a:srgbClr val="002060"/>
                </a:solidFill>
                <a:latin typeface="Calibri" panose="020F0502020204030204" pitchFamily="34" charset="0"/>
              </a:rPr>
              <a:t>80</a:t>
            </a:r>
            <a:r>
              <a:rPr lang="fr-FR" altLang="fr-FR" sz="2200" dirty="0">
                <a:solidFill>
                  <a:srgbClr val="002060"/>
                </a:solidFill>
                <a:latin typeface="Calibri" panose="020F0502020204030204" pitchFamily="34" charset="0"/>
              </a:rPr>
              <a:t> points sur 100.</a:t>
            </a:r>
          </a:p>
        </p:txBody>
      </p:sp>
      <p:sp>
        <p:nvSpPr>
          <p:cNvPr id="3" name="Rectangle 2"/>
          <p:cNvSpPr/>
          <p:nvPr/>
        </p:nvSpPr>
        <p:spPr>
          <a:xfrm>
            <a:off x="1805328" y="2225071"/>
            <a:ext cx="8581345" cy="366220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lumMod val="75000"/>
                </a:schemeClr>
              </a:buClr>
              <a:buFont typeface="Wingdings" panose="05000000000000000000" pitchFamily="2" charset="2"/>
              <a:buChar char="v"/>
            </a:pPr>
            <a:endParaRPr lang="fr-FR" sz="1632" dirty="0"/>
          </a:p>
        </p:txBody>
      </p:sp>
      <p:sp>
        <p:nvSpPr>
          <p:cNvPr id="10" name="Chevron 9"/>
          <p:cNvSpPr/>
          <p:nvPr/>
        </p:nvSpPr>
        <p:spPr>
          <a:xfrm>
            <a:off x="2026976" y="129821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Dossier technique</a:t>
            </a:r>
          </a:p>
        </p:txBody>
      </p:sp>
    </p:spTree>
    <p:extLst>
      <p:ext uri="{BB962C8B-B14F-4D97-AF65-F5344CB8AC3E}">
        <p14:creationId xmlns:p14="http://schemas.microsoft.com/office/powerpoint/2010/main" val="17023442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2157401" y="2711662"/>
            <a:ext cx="8015395" cy="2062103"/>
          </a:xfrm>
          <a:prstGeom prst="rect">
            <a:avLst/>
          </a:prstGeom>
        </p:spPr>
        <p:txBody>
          <a:bodyPr wrap="square">
            <a:spAutoFit/>
          </a:bodyPr>
          <a:lstStyle/>
          <a:p>
            <a:pPr algn="just"/>
            <a:r>
              <a:rPr lang="fr-FR" sz="3200" dirty="0">
                <a:solidFill>
                  <a:schemeClr val="accent2">
                    <a:lumMod val="50000"/>
                  </a:schemeClr>
                </a:solidFill>
              </a:rPr>
              <a:t>Le contrat sera pour une </a:t>
            </a:r>
            <a:r>
              <a:rPr lang="fr-FR" sz="3200" dirty="0" smtClean="0">
                <a:solidFill>
                  <a:schemeClr val="accent2">
                    <a:lumMod val="50000"/>
                  </a:schemeClr>
                </a:solidFill>
              </a:rPr>
              <a:t>tranche </a:t>
            </a:r>
            <a:r>
              <a:rPr lang="fr-FR" sz="3200" dirty="0">
                <a:solidFill>
                  <a:schemeClr val="accent2">
                    <a:lumMod val="50000"/>
                  </a:schemeClr>
                </a:solidFill>
              </a:rPr>
              <a:t>de base de </a:t>
            </a:r>
            <a:r>
              <a:rPr lang="fr-FR" sz="3200" b="1" dirty="0">
                <a:solidFill>
                  <a:schemeClr val="accent2">
                    <a:lumMod val="50000"/>
                  </a:schemeClr>
                </a:solidFill>
              </a:rPr>
              <a:t>32 mois maximum</a:t>
            </a:r>
            <a:r>
              <a:rPr lang="fr-FR" sz="3200" dirty="0">
                <a:solidFill>
                  <a:schemeClr val="accent2">
                    <a:lumMod val="50000"/>
                  </a:schemeClr>
                </a:solidFill>
              </a:rPr>
              <a:t> et une </a:t>
            </a:r>
            <a:r>
              <a:rPr lang="fr-FR" sz="3200" dirty="0" smtClean="0">
                <a:solidFill>
                  <a:schemeClr val="accent2">
                    <a:lumMod val="50000"/>
                  </a:schemeClr>
                </a:solidFill>
              </a:rPr>
              <a:t>tranche </a:t>
            </a:r>
            <a:r>
              <a:rPr lang="fr-FR" sz="3200" dirty="0">
                <a:solidFill>
                  <a:schemeClr val="accent2">
                    <a:lumMod val="50000"/>
                  </a:schemeClr>
                </a:solidFill>
              </a:rPr>
              <a:t>optionnelle de </a:t>
            </a:r>
            <a:r>
              <a:rPr lang="fr-FR" sz="3200" b="1" dirty="0">
                <a:solidFill>
                  <a:schemeClr val="accent2">
                    <a:lumMod val="50000"/>
                  </a:schemeClr>
                </a:solidFill>
              </a:rPr>
              <a:t>30 mois maximum</a:t>
            </a:r>
            <a:r>
              <a:rPr lang="fr-FR" sz="3200" dirty="0">
                <a:solidFill>
                  <a:schemeClr val="accent2">
                    <a:lumMod val="50000"/>
                  </a:schemeClr>
                </a:solidFill>
              </a:rPr>
              <a:t>, qui sera activée à la discrétion de l’Agence </a:t>
            </a:r>
            <a:r>
              <a:rPr lang="fr-FR" sz="3200" dirty="0" smtClean="0">
                <a:solidFill>
                  <a:schemeClr val="accent2">
                    <a:lumMod val="50000"/>
                  </a:schemeClr>
                </a:solidFill>
              </a:rPr>
              <a:t>MCA-</a:t>
            </a:r>
            <a:r>
              <a:rPr lang="fr-FR" sz="3200" dirty="0" err="1" smtClean="0">
                <a:solidFill>
                  <a:schemeClr val="accent2">
                    <a:lumMod val="50000"/>
                  </a:schemeClr>
                </a:solidFill>
              </a:rPr>
              <a:t>Morocco</a:t>
            </a:r>
            <a:r>
              <a:rPr lang="fr-FR" sz="3200" dirty="0" smtClean="0">
                <a:solidFill>
                  <a:schemeClr val="accent2">
                    <a:lumMod val="50000"/>
                  </a:schemeClr>
                </a:solidFill>
              </a:rPr>
              <a:t>. </a:t>
            </a:r>
            <a:endParaRPr lang="fr-FR" sz="3200" dirty="0">
              <a:solidFill>
                <a:schemeClr val="accent2">
                  <a:lumMod val="50000"/>
                </a:schemeClr>
              </a:solidFill>
            </a:endParaRPr>
          </a:p>
        </p:txBody>
      </p:sp>
      <p:sp>
        <p:nvSpPr>
          <p:cNvPr id="9" name="Rectangle 8"/>
          <p:cNvSpPr/>
          <p:nvPr/>
        </p:nvSpPr>
        <p:spPr>
          <a:xfrm>
            <a:off x="1975996" y="2479182"/>
            <a:ext cx="8378204" cy="263373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1329324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26</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termes de référence : contexte, objectif et étendue de la mission</a:t>
            </a:r>
            <a:r>
              <a:rPr lang="fr-MA" sz="1632" b="1" kern="0">
                <a:solidFill>
                  <a:srgbClr val="0070C0"/>
                </a:solidFill>
                <a:cs typeface="Arial" panose="020B0604020202020204" pitchFamily="34" charset="0"/>
              </a:rPr>
              <a:t>.</a:t>
            </a:r>
            <a:endParaRPr lang="en-US" sz="1632" b="1" dirty="0">
              <a:solidFill>
                <a:srgbClr val="0070C0"/>
              </a:solidFill>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a:t>
            </a:r>
          </a:p>
        </p:txBody>
      </p:sp>
      <p:sp>
        <p:nvSpPr>
          <p:cNvPr id="3" name="Rectangle 2"/>
          <p:cNvSpPr/>
          <p:nvPr/>
        </p:nvSpPr>
        <p:spPr>
          <a:xfrm>
            <a:off x="1289344" y="1354639"/>
            <a:ext cx="10019244" cy="5078313"/>
          </a:xfrm>
          <a:prstGeom prst="rect">
            <a:avLst/>
          </a:prstGeom>
        </p:spPr>
        <p:txBody>
          <a:bodyPr wrap="square">
            <a:spAutoFit/>
          </a:bodyPr>
          <a:lstStyle/>
          <a:p>
            <a:pPr marL="221852" lvl="1" algn="ctr">
              <a:lnSpc>
                <a:spcPct val="150000"/>
              </a:lnSpc>
              <a:buClr>
                <a:schemeClr val="accent5">
                  <a:lumMod val="75000"/>
                </a:schemeClr>
              </a:buClr>
            </a:pPr>
            <a:r>
              <a:rPr lang="fr-FR" sz="2000" b="1" dirty="0">
                <a:solidFill>
                  <a:srgbClr val="C00000"/>
                </a:solidFill>
              </a:rPr>
              <a:t>Taxe sur la valeur ajoutée / droits et taxes à l’importation </a:t>
            </a:r>
          </a:p>
          <a:p>
            <a:pPr marL="507602" lvl="1" indent="-285750" algn="just">
              <a:lnSpc>
                <a:spcPct val="150000"/>
              </a:lnSpc>
              <a:buClr>
                <a:schemeClr val="accent5">
                  <a:lumMod val="75000"/>
                </a:schemeClr>
              </a:buClr>
              <a:buFont typeface="Wingdings" panose="05000000000000000000" pitchFamily="2" charset="2"/>
              <a:buChar char="v"/>
            </a:pPr>
            <a:r>
              <a:rPr lang="fr-FR" sz="1600" dirty="0">
                <a:solidFill>
                  <a:schemeClr val="accent2">
                    <a:lumMod val="50000"/>
                  </a:schemeClr>
                </a:solidFill>
              </a:rPr>
              <a:t>Les prestations financées dans le cadre de l’Accord 609(g) ou du Compact sont exonérées de la taxe sur la valeur ajoutée, y compris la TVA et les droits à l’importation.</a:t>
            </a:r>
          </a:p>
          <a:p>
            <a:pPr marL="507602" lvl="1" indent="-285750" algn="just">
              <a:lnSpc>
                <a:spcPct val="150000"/>
              </a:lnSpc>
              <a:buClr>
                <a:schemeClr val="accent5">
                  <a:lumMod val="75000"/>
                </a:schemeClr>
              </a:buClr>
              <a:buFont typeface="Wingdings" panose="05000000000000000000" pitchFamily="2" charset="2"/>
              <a:buChar char="v"/>
            </a:pPr>
            <a:r>
              <a:rPr lang="fr-FR" sz="1600" dirty="0">
                <a:solidFill>
                  <a:schemeClr val="accent2">
                    <a:lumMod val="50000"/>
                  </a:schemeClr>
                </a:solidFill>
              </a:rPr>
              <a:t>Afin de bénéficier de l’exonération de TVA, les fournisseurs ne disposant pas d’un identifiant fiscal au Maroc doivent demander un IF auprès du service des impôts.</a:t>
            </a:r>
          </a:p>
          <a:p>
            <a:pPr marL="507602" lvl="1" indent="-285750" algn="just">
              <a:lnSpc>
                <a:spcPct val="150000"/>
              </a:lnSpc>
              <a:buClr>
                <a:schemeClr val="accent5">
                  <a:lumMod val="75000"/>
                </a:schemeClr>
              </a:buClr>
              <a:buFont typeface="Wingdings" panose="05000000000000000000" pitchFamily="2" charset="2"/>
              <a:buChar char="v"/>
            </a:pPr>
            <a:r>
              <a:rPr lang="fr-FR" sz="1600" dirty="0">
                <a:solidFill>
                  <a:schemeClr val="accent2">
                    <a:lumMod val="50000"/>
                  </a:schemeClr>
                </a:solidFill>
              </a:rPr>
              <a:t>L’Agence MCA-Morocco se chargera de formuler les demandes pour l’obtention des exonérations fiscales auprès des administrations compétentes.</a:t>
            </a:r>
          </a:p>
          <a:p>
            <a:pPr marL="221852" lvl="1" algn="ctr">
              <a:lnSpc>
                <a:spcPct val="150000"/>
              </a:lnSpc>
              <a:buClr>
                <a:schemeClr val="accent5">
                  <a:lumMod val="75000"/>
                </a:schemeClr>
              </a:buClr>
            </a:pPr>
            <a:r>
              <a:rPr lang="fr-FR" sz="2000" b="1" dirty="0">
                <a:solidFill>
                  <a:srgbClr val="C00000"/>
                </a:solidFill>
              </a:rPr>
              <a:t>Impôt sur les bénéfices / revenus </a:t>
            </a:r>
          </a:p>
          <a:p>
            <a:pPr marL="507602" lvl="1" indent="-285750" algn="just">
              <a:lnSpc>
                <a:spcPct val="150000"/>
              </a:lnSpc>
              <a:buClr>
                <a:schemeClr val="accent5">
                  <a:lumMod val="75000"/>
                </a:schemeClr>
              </a:buClr>
              <a:buFont typeface="Wingdings" panose="05000000000000000000" pitchFamily="2" charset="2"/>
              <a:buChar char="v"/>
            </a:pPr>
            <a:r>
              <a:rPr lang="fr-FR" sz="1600" dirty="0">
                <a:solidFill>
                  <a:schemeClr val="accent2">
                    <a:lumMod val="50000"/>
                  </a:schemeClr>
                </a:solidFill>
              </a:rPr>
              <a:t>L’Agence MCA-Morocco procèdera à la retenue à la source de l’impôt sur les sociétés (IS) de 10% sur tous les montants bruts réglés (HT), en contrepartie de prestations de services, en faveur des entreprises non résidentes ne disposant pas d’un identifiant fiscal à la signature des contrats.</a:t>
            </a:r>
          </a:p>
          <a:p>
            <a:pPr marL="507602" lvl="1" indent="-285750" algn="just">
              <a:lnSpc>
                <a:spcPct val="150000"/>
              </a:lnSpc>
              <a:buClr>
                <a:schemeClr val="accent5">
                  <a:lumMod val="75000"/>
                </a:schemeClr>
              </a:buClr>
              <a:buFont typeface="Wingdings" panose="05000000000000000000" pitchFamily="2" charset="2"/>
              <a:buChar char="v"/>
            </a:pPr>
            <a:r>
              <a:rPr lang="fr-FR" sz="1600" dirty="0">
                <a:solidFill>
                  <a:schemeClr val="accent2">
                    <a:lumMod val="50000"/>
                  </a:schemeClr>
                </a:solidFill>
              </a:rPr>
              <a:t>Pour tous les impôts sur les bénéfices, patrimoine, biens, taxes ad valorem, les retenues d'impôt, les entreprises concernées recevront du gouvernement du Maroc la preuve de paiement pour leur éviter la double imposition.</a:t>
            </a:r>
          </a:p>
        </p:txBody>
      </p:sp>
      <p:sp>
        <p:nvSpPr>
          <p:cNvPr id="6" name="Rectangle 5"/>
          <p:cNvSpPr/>
          <p:nvPr/>
        </p:nvSpPr>
        <p:spPr>
          <a:xfrm>
            <a:off x="1120927" y="1299596"/>
            <a:ext cx="10387901" cy="530792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1650212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917962" y="1908839"/>
            <a:ext cx="10356077" cy="3525076"/>
            <a:chOff x="1235869" y="1421287"/>
            <a:chExt cx="11420452" cy="3887375"/>
          </a:xfrm>
        </p:grpSpPr>
        <p:sp>
          <p:nvSpPr>
            <p:cNvPr id="3" name="Rectangle 2"/>
            <p:cNvSpPr/>
            <p:nvPr/>
          </p:nvSpPr>
          <p:spPr>
            <a:xfrm>
              <a:off x="1421596" y="1643043"/>
              <a:ext cx="11049000" cy="3665619"/>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r>
                <a:rPr lang="fr-FR" sz="2000" dirty="0">
                  <a:solidFill>
                    <a:schemeClr val="accent2">
                      <a:lumMod val="50000"/>
                    </a:schemeClr>
                  </a:solidFill>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4752" lvl="1" indent="-342900" algn="just">
                <a:lnSpc>
                  <a:spcPct val="150000"/>
                </a:lnSpc>
                <a:buClr>
                  <a:schemeClr val="accent5">
                    <a:lumMod val="75000"/>
                  </a:schemeClr>
                </a:buClr>
                <a:buFont typeface="Wingdings" panose="05000000000000000000" pitchFamily="2" charset="2"/>
                <a:buChar char="v"/>
              </a:pPr>
              <a:endParaRPr lang="fr-FR" sz="2000" dirty="0">
                <a:solidFill>
                  <a:schemeClr val="accent2">
                    <a:lumMod val="50000"/>
                  </a:schemeClr>
                </a:solidFill>
              </a:endParaRPr>
            </a:p>
            <a:p>
              <a:pPr marL="563567" lvl="1" indent="-342900" algn="just">
                <a:lnSpc>
                  <a:spcPct val="150000"/>
                </a:lnSpc>
                <a:buClr>
                  <a:schemeClr val="accent5">
                    <a:lumMod val="75000"/>
                  </a:schemeClr>
                </a:buClr>
                <a:buFont typeface="Wingdings" panose="05000000000000000000" pitchFamily="2" charset="2"/>
                <a:buChar char="v"/>
              </a:pPr>
              <a:r>
                <a:rPr lang="fr-FR" sz="2000" dirty="0" smtClean="0">
                  <a:solidFill>
                    <a:schemeClr val="accent2">
                      <a:lumMod val="50000"/>
                    </a:schemeClr>
                  </a:solidFill>
                </a:rPr>
                <a:t>Cette </a:t>
              </a:r>
              <a:r>
                <a:rPr lang="fr-FR" sz="2000" dirty="0">
                  <a:solidFill>
                    <a:schemeClr val="accent2">
                      <a:lumMod val="50000"/>
                    </a:schemeClr>
                  </a:solidFill>
                </a:rPr>
                <a:t>proposition ne devra pas inclure les montants de la TVA ainsi que les droits de douanes au Maroc quand ils existent et pour lesquels les fournisseurs recevront des certificats d’exonération et des franchises douanières.</a:t>
              </a:r>
            </a:p>
          </p:txBody>
        </p:sp>
        <p:sp>
          <p:nvSpPr>
            <p:cNvPr id="6" name="Rectangle 5"/>
            <p:cNvSpPr/>
            <p:nvPr/>
          </p:nvSpPr>
          <p:spPr>
            <a:xfrm>
              <a:off x="1235869" y="1421287"/>
              <a:ext cx="11420452" cy="38079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39267043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a:t>
            </a:r>
            <a:r>
              <a:rPr lang="fr-FR" sz="2902" b="1" dirty="0" smtClean="0">
                <a:solidFill>
                  <a:srgbClr val="FFC000"/>
                </a:solidFill>
              </a:rPr>
              <a:t>de </a:t>
            </a:r>
            <a:r>
              <a:rPr lang="fr-FR" sz="2902" b="1" dirty="0">
                <a:solidFill>
                  <a:srgbClr val="FFC000"/>
                </a:solidFill>
              </a:rPr>
              <a:t>TAXES</a:t>
            </a:r>
          </a:p>
        </p:txBody>
      </p:sp>
      <p:grpSp>
        <p:nvGrpSpPr>
          <p:cNvPr id="4" name="Groupe 3"/>
          <p:cNvGrpSpPr/>
          <p:nvPr/>
        </p:nvGrpSpPr>
        <p:grpSpPr>
          <a:xfrm>
            <a:off x="917962" y="2199673"/>
            <a:ext cx="10356077" cy="2280242"/>
            <a:chOff x="1235869" y="1421287"/>
            <a:chExt cx="11420452" cy="2514600"/>
          </a:xfrm>
        </p:grpSpPr>
        <p:sp>
          <p:nvSpPr>
            <p:cNvPr id="3" name="Rectangle 2"/>
            <p:cNvSpPr/>
            <p:nvPr/>
          </p:nvSpPr>
          <p:spPr>
            <a:xfrm>
              <a:off x="1421596" y="1643043"/>
              <a:ext cx="10858500" cy="2138277"/>
            </a:xfrm>
            <a:prstGeom prst="rect">
              <a:avLst/>
            </a:prstGeom>
          </p:spPr>
          <p:txBody>
            <a:bodyPr wrap="square">
              <a:spAutoFit/>
            </a:bodyPr>
            <a:lstStyle/>
            <a:p>
              <a:pPr marL="221852" lvl="1" algn="just">
                <a:lnSpc>
                  <a:spcPct val="150000"/>
                </a:lnSpc>
              </a:pPr>
              <a:r>
                <a:rPr lang="fr-FR" sz="2000" dirty="0">
                  <a:solidFill>
                    <a:schemeClr val="accent2">
                      <a:lumMod val="50000"/>
                    </a:schemeClr>
                  </a:solidFill>
                </a:rPr>
                <a:t>Selon l’</a:t>
              </a:r>
              <a:r>
                <a:rPr lang="fr-FR" sz="2000" b="1" dirty="0">
                  <a:solidFill>
                    <a:schemeClr val="accent2">
                      <a:lumMod val="50000"/>
                    </a:schemeClr>
                  </a:solidFill>
                </a:rPr>
                <a:t>Article 103-5° </a:t>
              </a:r>
              <a:r>
                <a:rPr lang="fr-FR" sz="2000" dirty="0">
                  <a:solidFill>
                    <a:schemeClr val="accent2">
                      <a:lumMod val="50000"/>
                    </a:schemeClr>
                  </a:solidFill>
                </a:rPr>
                <a:t>du Code Général des  Impôts : les prestataires non-résidents ayant supporté la </a:t>
              </a:r>
              <a:r>
                <a:rPr lang="fr-FR" sz="2000" dirty="0" smtClean="0">
                  <a:solidFill>
                    <a:schemeClr val="accent2">
                      <a:lumMod val="50000"/>
                    </a:schemeClr>
                  </a:solidFill>
                </a:rPr>
                <a:t>TVA au </a:t>
              </a:r>
              <a:r>
                <a:rPr lang="fr-FR" sz="2000" dirty="0">
                  <a:solidFill>
                    <a:schemeClr val="accent2">
                      <a:lumMod val="50000"/>
                    </a:schemeClr>
                  </a:solidFill>
                </a:rPr>
                <a:t>nom de leur sous-traitants formuleront une demande de remboursement auprès du service local des Impôts à la fin de chaque trimestre de l’année civile au titre des opérations réalisées au cours du ou des trimestres écoulés.</a:t>
              </a:r>
            </a:p>
          </p:txBody>
        </p:sp>
        <p:sp>
          <p:nvSpPr>
            <p:cNvPr id="6" name="Rectangle 5"/>
            <p:cNvSpPr/>
            <p:nvPr/>
          </p:nvSpPr>
          <p:spPr>
            <a:xfrm>
              <a:off x="1235869" y="1421287"/>
              <a:ext cx="11420452" cy="2514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4213556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252000"/>
                    </a14:imgEffect>
                    <a14:imgEffect>
                      <a14:brightnessContrast contrast="40000"/>
                    </a14:imgEffect>
                  </a14:imgLayer>
                </a14:imgProps>
              </a:ext>
            </a:extLst>
          </a:blip>
          <a:srcRect t="33898" r="24347"/>
          <a:stretch/>
        </p:blipFill>
        <p:spPr>
          <a:xfrm>
            <a:off x="8621463" y="5118840"/>
            <a:ext cx="3566837" cy="1732067"/>
          </a:xfrm>
          <a:prstGeom prst="rect">
            <a:avLst/>
          </a:prstGeom>
        </p:spPr>
      </p:pic>
      <p:sp>
        <p:nvSpPr>
          <p:cNvPr id="5" name="Espace réservé du numéro de diapositive 4"/>
          <p:cNvSpPr>
            <a:spLocks noGrp="1"/>
          </p:cNvSpPr>
          <p:nvPr>
            <p:ph type="sldNum" sz="quarter" idx="4294967295"/>
          </p:nvPr>
        </p:nvSpPr>
        <p:spPr>
          <a:xfrm>
            <a:off x="11326813" y="6399213"/>
            <a:ext cx="865187" cy="296862"/>
          </a:xfrm>
        </p:spPr>
        <p:txBody>
          <a:bodyPr/>
          <a:lstStyle/>
          <a:p>
            <a:pPr marL="0" marR="0" lvl="0" indent="0" algn="r" defTabSz="914354" rtl="0" eaLnBrk="1" fontAlgn="auto" latinLnBrk="0" hangingPunct="1">
              <a:lnSpc>
                <a:spcPct val="100000"/>
              </a:lnSpc>
              <a:spcBef>
                <a:spcPts val="0"/>
              </a:spcBef>
              <a:spcAft>
                <a:spcPts val="0"/>
              </a:spcAft>
              <a:buClrTx/>
              <a:buSzTx/>
              <a:buFontTx/>
              <a:buNone/>
              <a:tabLst/>
              <a:defRPr/>
            </a:pPr>
            <a:fld id="{FC1CF07D-8B3F-4D32-B059-0039CEA46DB1}" type="slidenum">
              <a:rPr kumimoji="0" lang="fr-FR" sz="1100" b="0" i="0" u="none" strike="noStrike" kern="1200" cap="none" spc="0" normalizeH="0" baseline="0" noProof="0" smtClean="0">
                <a:ln>
                  <a:noFill/>
                </a:ln>
                <a:solidFill>
                  <a:srgbClr val="9B2D1F"/>
                </a:solidFill>
                <a:effectLst/>
                <a:uLnTx/>
                <a:uFillTx/>
                <a:latin typeface="Corbel" panose="020B0503020204020204"/>
                <a:ea typeface="+mn-ea"/>
                <a:cs typeface="+mn-cs"/>
              </a:rPr>
              <a:pPr marL="0" marR="0" lvl="0" indent="0" algn="r" defTabSz="914354" rtl="0" eaLnBrk="1" fontAlgn="auto" latinLnBrk="0" hangingPunct="1">
                <a:lnSpc>
                  <a:spcPct val="100000"/>
                </a:lnSpc>
                <a:spcBef>
                  <a:spcPts val="0"/>
                </a:spcBef>
                <a:spcAft>
                  <a:spcPts val="0"/>
                </a:spcAft>
                <a:buClrTx/>
                <a:buSzTx/>
                <a:buFontTx/>
                <a:buNone/>
                <a:tabLst/>
                <a:defRPr/>
              </a:pPr>
              <a:t>3</a:t>
            </a:fld>
            <a:endParaRPr kumimoji="0" lang="fr-FR" sz="1100" b="0" i="0" u="none" strike="noStrike" kern="1200" cap="none" spc="0" normalizeH="0" baseline="0" noProof="0" dirty="0">
              <a:ln>
                <a:noFill/>
              </a:ln>
              <a:solidFill>
                <a:srgbClr val="9B2D1F"/>
              </a:solidFill>
              <a:effectLst/>
              <a:uLnTx/>
              <a:uFillTx/>
              <a:latin typeface="Corbel" panose="020B0503020204020204"/>
              <a:ea typeface="+mn-ea"/>
              <a:cs typeface="+mn-cs"/>
            </a:endParaRPr>
          </a:p>
        </p:txBody>
      </p:sp>
      <p:sp>
        <p:nvSpPr>
          <p:cNvPr id="29" name="Title 5"/>
          <p:cNvSpPr>
            <a:spLocks noGrp="1"/>
          </p:cNvSpPr>
          <p:nvPr>
            <p:ph type="title" idx="4294967295"/>
          </p:nvPr>
        </p:nvSpPr>
        <p:spPr>
          <a:xfrm>
            <a:off x="1478040" y="105621"/>
            <a:ext cx="9236075" cy="863600"/>
          </a:xfrm>
          <a:ln>
            <a:noFill/>
            <a:prstDash val="lgDashDot"/>
          </a:ln>
        </p:spPr>
        <p:txBody>
          <a:bodyPr vert="horz" lIns="0" tIns="45720" rIns="91440" bIns="45720" rtlCol="0" anchor="ctr">
            <a:noAutofit/>
          </a:bodyPr>
          <a:lstStyle/>
          <a:p>
            <a:pPr algn="ctr"/>
            <a:r>
              <a:rPr lang="fr-FR" sz="2800" dirty="0" smtClean="0">
                <a:solidFill>
                  <a:srgbClr val="002060"/>
                </a:solidFill>
              </a:rPr>
              <a:t>Plan du volet technique</a:t>
            </a:r>
            <a:endParaRPr lang="fr-FR" sz="2800" dirty="0">
              <a:solidFill>
                <a:srgbClr val="002060"/>
              </a:solidFill>
            </a:endParaRPr>
          </a:p>
        </p:txBody>
      </p:sp>
      <p:grpSp>
        <p:nvGrpSpPr>
          <p:cNvPr id="6" name="Group 17"/>
          <p:cNvGrpSpPr/>
          <p:nvPr/>
        </p:nvGrpSpPr>
        <p:grpSpPr>
          <a:xfrm>
            <a:off x="5475795" y="1904888"/>
            <a:ext cx="6120000" cy="540000"/>
            <a:chOff x="1506828" y="650383"/>
            <a:chExt cx="9195515" cy="2215166"/>
          </a:xfrm>
          <a:noFill/>
        </p:grpSpPr>
        <p:sp>
          <p:nvSpPr>
            <p:cNvPr id="7" name="Freeform 1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8" name="Oval 20"/>
            <p:cNvSpPr/>
            <p:nvPr/>
          </p:nvSpPr>
          <p:spPr>
            <a:xfrm>
              <a:off x="1661374" y="804929"/>
              <a:ext cx="1906074" cy="1906074"/>
            </a:xfrm>
            <a:prstGeom prst="ellipse">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02</a:t>
              </a:r>
            </a:p>
          </p:txBody>
        </p:sp>
      </p:grpSp>
      <p:grpSp>
        <p:nvGrpSpPr>
          <p:cNvPr id="14" name="Group 27"/>
          <p:cNvGrpSpPr/>
          <p:nvPr/>
        </p:nvGrpSpPr>
        <p:grpSpPr>
          <a:xfrm flipH="1">
            <a:off x="875235" y="1317108"/>
            <a:ext cx="6120000" cy="540000"/>
            <a:chOff x="1506828" y="650383"/>
            <a:chExt cx="9195515" cy="2215166"/>
          </a:xfrm>
          <a:noFill/>
        </p:grpSpPr>
        <p:sp>
          <p:nvSpPr>
            <p:cNvPr id="15" name="Freeform 2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16" name="Oval 30"/>
            <p:cNvSpPr/>
            <p:nvPr/>
          </p:nvSpPr>
          <p:spPr>
            <a:xfrm>
              <a:off x="1729220" y="804928"/>
              <a:ext cx="1906074" cy="1906072"/>
            </a:xfrm>
            <a:prstGeom prst="ellipse">
              <a:avLst/>
            </a:pr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01</a:t>
              </a:r>
            </a:p>
          </p:txBody>
        </p:sp>
      </p:grpSp>
      <p:grpSp>
        <p:nvGrpSpPr>
          <p:cNvPr id="22" name="Group 37"/>
          <p:cNvGrpSpPr/>
          <p:nvPr/>
        </p:nvGrpSpPr>
        <p:grpSpPr>
          <a:xfrm flipH="1">
            <a:off x="858322" y="2496912"/>
            <a:ext cx="6120000" cy="706514"/>
            <a:chOff x="1506827" y="650383"/>
            <a:chExt cx="9195513" cy="2215166"/>
          </a:xfrm>
          <a:noFill/>
        </p:grpSpPr>
        <p:sp>
          <p:nvSpPr>
            <p:cNvPr id="23" name="Freeform 39"/>
            <p:cNvSpPr/>
            <p:nvPr/>
          </p:nvSpPr>
          <p:spPr>
            <a:xfrm>
              <a:off x="1506827" y="650383"/>
              <a:ext cx="9195513"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24" name="Oval 40"/>
            <p:cNvSpPr/>
            <p:nvPr/>
          </p:nvSpPr>
          <p:spPr>
            <a:xfrm>
              <a:off x="1686284" y="804927"/>
              <a:ext cx="1906074" cy="1906074"/>
            </a:xfrm>
            <a:prstGeom prst="ellipse">
              <a:avLst/>
            </a:pr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03</a:t>
              </a:r>
            </a:p>
          </p:txBody>
        </p:sp>
      </p:grpSp>
      <p:sp>
        <p:nvSpPr>
          <p:cNvPr id="30" name="TextBox 18"/>
          <p:cNvSpPr txBox="1"/>
          <p:nvPr/>
        </p:nvSpPr>
        <p:spPr>
          <a:xfrm>
            <a:off x="7965796" y="4970998"/>
            <a:ext cx="3243701"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algn="ctr">
              <a:defRPr sz="16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dirty="0">
                <a:solidFill>
                  <a:schemeClr val="tx1"/>
                </a:solidFill>
              </a:rPr>
              <a:t>Gouvernance du Projet</a:t>
            </a:r>
          </a:p>
        </p:txBody>
      </p:sp>
      <p:pic>
        <p:nvPicPr>
          <p:cNvPr id="25" name="Image 22"/>
          <p:cNvPicPr>
            <a:picLocks noChangeAspect="1"/>
          </p:cNvPicPr>
          <p:nvPr/>
        </p:nvPicPr>
        <p:blipFill rotWithShape="1">
          <a:blip r:embed="rId5" cstate="print">
            <a:extLst>
              <a:ext uri="{28A0092B-C50C-407E-A947-70E740481C1C}">
                <a14:useLocalDpi xmlns:a14="http://schemas.microsoft.com/office/drawing/2010/main" val="0"/>
              </a:ext>
            </a:extLst>
          </a:blip>
          <a:srcRect t="47975" r="51942"/>
          <a:stretch/>
        </p:blipFill>
        <p:spPr>
          <a:xfrm>
            <a:off x="391886" y="239841"/>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 name="Rectangle 1"/>
          <p:cNvSpPr/>
          <p:nvPr/>
        </p:nvSpPr>
        <p:spPr>
          <a:xfrm>
            <a:off x="1126316" y="1337956"/>
            <a:ext cx="3857851" cy="5582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sz="1600" b="1" dirty="0">
                <a:solidFill>
                  <a:schemeClr val="tx1"/>
                </a:solidFill>
              </a:rPr>
              <a:t>Aperçu global sur le Compact II</a:t>
            </a:r>
          </a:p>
        </p:txBody>
      </p:sp>
      <p:sp>
        <p:nvSpPr>
          <p:cNvPr id="37" name="Rectangle 36"/>
          <p:cNvSpPr/>
          <p:nvPr/>
        </p:nvSpPr>
        <p:spPr>
          <a:xfrm>
            <a:off x="7507355" y="1877459"/>
            <a:ext cx="4088440" cy="5582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sz="1600" b="1" dirty="0">
                <a:solidFill>
                  <a:schemeClr val="tx1"/>
                </a:solidFill>
              </a:rPr>
              <a:t>Focus sur l’activité « Foncier rural »</a:t>
            </a:r>
          </a:p>
        </p:txBody>
      </p:sp>
      <p:sp>
        <p:nvSpPr>
          <p:cNvPr id="41" name="Rectangle 40"/>
          <p:cNvSpPr/>
          <p:nvPr/>
        </p:nvSpPr>
        <p:spPr>
          <a:xfrm>
            <a:off x="863341" y="2474064"/>
            <a:ext cx="4110940" cy="6916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sz="1600" b="1" dirty="0">
                <a:solidFill>
                  <a:schemeClr val="tx1"/>
                </a:solidFill>
              </a:rPr>
              <a:t>Ancrage du projet dans les politiques de l’Etat</a:t>
            </a:r>
          </a:p>
        </p:txBody>
      </p:sp>
      <p:pic>
        <p:nvPicPr>
          <p:cNvPr id="42"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t="7506" b="7329"/>
          <a:stretch/>
        </p:blipFill>
        <p:spPr>
          <a:xfrm>
            <a:off x="10368508" y="213783"/>
            <a:ext cx="1520161" cy="1255062"/>
          </a:xfrm>
          <a:prstGeom prst="rect">
            <a:avLst/>
          </a:prstGeom>
        </p:spPr>
      </p:pic>
      <p:sp>
        <p:nvSpPr>
          <p:cNvPr id="61" name="Rectangle 60"/>
          <p:cNvSpPr/>
          <p:nvPr/>
        </p:nvSpPr>
        <p:spPr>
          <a:xfrm>
            <a:off x="7532177" y="3365615"/>
            <a:ext cx="4110940" cy="5582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sz="1600" b="1" dirty="0">
                <a:solidFill>
                  <a:schemeClr val="tx1"/>
                </a:solidFill>
              </a:rPr>
              <a:t>Réformes accompagnant la mise en œuvre    du projet</a:t>
            </a:r>
          </a:p>
        </p:txBody>
      </p:sp>
      <p:grpSp>
        <p:nvGrpSpPr>
          <p:cNvPr id="57" name="Group 17"/>
          <p:cNvGrpSpPr/>
          <p:nvPr/>
        </p:nvGrpSpPr>
        <p:grpSpPr>
          <a:xfrm>
            <a:off x="5475795" y="3296937"/>
            <a:ext cx="6120000" cy="673999"/>
            <a:chOff x="1506828" y="650383"/>
            <a:chExt cx="9195515" cy="2215166"/>
          </a:xfrm>
          <a:noFill/>
        </p:grpSpPr>
        <p:sp>
          <p:nvSpPr>
            <p:cNvPr id="62" name="Freeform 1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63" name="Oval 20"/>
            <p:cNvSpPr/>
            <p:nvPr/>
          </p:nvSpPr>
          <p:spPr>
            <a:xfrm>
              <a:off x="1661374" y="804929"/>
              <a:ext cx="1906074" cy="1906074"/>
            </a:xfrm>
            <a:prstGeom prst="ellipse">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04</a:t>
              </a:r>
            </a:p>
          </p:txBody>
        </p:sp>
      </p:grpSp>
      <p:grpSp>
        <p:nvGrpSpPr>
          <p:cNvPr id="64" name="Group 37"/>
          <p:cNvGrpSpPr/>
          <p:nvPr/>
        </p:nvGrpSpPr>
        <p:grpSpPr>
          <a:xfrm flipH="1">
            <a:off x="875235" y="4017801"/>
            <a:ext cx="6120000" cy="706514"/>
            <a:chOff x="1506827" y="650383"/>
            <a:chExt cx="9195513" cy="2215166"/>
          </a:xfrm>
          <a:noFill/>
        </p:grpSpPr>
        <p:sp>
          <p:nvSpPr>
            <p:cNvPr id="65" name="Freeform 39"/>
            <p:cNvSpPr/>
            <p:nvPr/>
          </p:nvSpPr>
          <p:spPr>
            <a:xfrm>
              <a:off x="1506827" y="650383"/>
              <a:ext cx="9195513"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66" name="Oval 40"/>
            <p:cNvSpPr/>
            <p:nvPr/>
          </p:nvSpPr>
          <p:spPr>
            <a:xfrm>
              <a:off x="1711696" y="804927"/>
              <a:ext cx="1906074" cy="1906074"/>
            </a:xfrm>
            <a:prstGeom prst="ellipse">
              <a:avLst/>
            </a:pr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05</a:t>
              </a:r>
            </a:p>
          </p:txBody>
        </p:sp>
      </p:grpSp>
      <p:grpSp>
        <p:nvGrpSpPr>
          <p:cNvPr id="67" name="Group 17"/>
          <p:cNvGrpSpPr/>
          <p:nvPr/>
        </p:nvGrpSpPr>
        <p:grpSpPr>
          <a:xfrm>
            <a:off x="5523117" y="4803276"/>
            <a:ext cx="6120000" cy="673999"/>
            <a:chOff x="1506828" y="650383"/>
            <a:chExt cx="9195515" cy="2215166"/>
          </a:xfrm>
          <a:noFill/>
        </p:grpSpPr>
        <p:sp>
          <p:nvSpPr>
            <p:cNvPr id="68" name="Freeform 1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69" name="Oval 20"/>
            <p:cNvSpPr/>
            <p:nvPr/>
          </p:nvSpPr>
          <p:spPr>
            <a:xfrm>
              <a:off x="1607794" y="805037"/>
              <a:ext cx="1906074" cy="1906074"/>
            </a:xfrm>
            <a:prstGeom prst="ellipse">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06</a:t>
              </a:r>
            </a:p>
          </p:txBody>
        </p:sp>
      </p:grpSp>
      <p:grpSp>
        <p:nvGrpSpPr>
          <p:cNvPr id="70" name="Group 37"/>
          <p:cNvGrpSpPr/>
          <p:nvPr/>
        </p:nvGrpSpPr>
        <p:grpSpPr>
          <a:xfrm flipH="1">
            <a:off x="875235" y="5524850"/>
            <a:ext cx="6120000" cy="586785"/>
            <a:chOff x="1506827" y="650383"/>
            <a:chExt cx="9195513" cy="2215166"/>
          </a:xfrm>
          <a:noFill/>
        </p:grpSpPr>
        <p:sp>
          <p:nvSpPr>
            <p:cNvPr id="71" name="Freeform 39"/>
            <p:cNvSpPr/>
            <p:nvPr/>
          </p:nvSpPr>
          <p:spPr>
            <a:xfrm>
              <a:off x="1506827" y="650383"/>
              <a:ext cx="9195513"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72" name="Oval 40"/>
            <p:cNvSpPr/>
            <p:nvPr/>
          </p:nvSpPr>
          <p:spPr>
            <a:xfrm>
              <a:off x="1822495" y="854876"/>
              <a:ext cx="1906074" cy="1906073"/>
            </a:xfrm>
            <a:prstGeom prst="ellipse">
              <a:avLst/>
            </a:pr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07</a:t>
              </a:r>
            </a:p>
          </p:txBody>
        </p:sp>
      </p:grpSp>
      <p:sp>
        <p:nvSpPr>
          <p:cNvPr id="9" name="Rectangle 8"/>
          <p:cNvSpPr/>
          <p:nvPr/>
        </p:nvSpPr>
        <p:spPr>
          <a:xfrm>
            <a:off x="1319098" y="4201781"/>
            <a:ext cx="3103094"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tx1"/>
                </a:solidFill>
              </a:rPr>
              <a:t>Présentation de la prestation LR01</a:t>
            </a:r>
          </a:p>
        </p:txBody>
      </p:sp>
      <p:sp>
        <p:nvSpPr>
          <p:cNvPr id="3" name="Rectangle 2"/>
          <p:cNvSpPr/>
          <p:nvPr/>
        </p:nvSpPr>
        <p:spPr>
          <a:xfrm>
            <a:off x="1386288" y="5648965"/>
            <a:ext cx="3190424"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tx1"/>
                </a:solidFill>
              </a:rPr>
              <a:t>Exigences du projet</a:t>
            </a:r>
            <a:endParaRPr lang="en-US" sz="1600" b="1" dirty="0">
              <a:solidFill>
                <a:schemeClr val="tx1"/>
              </a:solidFill>
            </a:endParaRPr>
          </a:p>
        </p:txBody>
      </p:sp>
      <p:sp>
        <p:nvSpPr>
          <p:cNvPr id="34" name="TextBox 18"/>
          <p:cNvSpPr txBox="1"/>
          <p:nvPr/>
        </p:nvSpPr>
        <p:spPr>
          <a:xfrm>
            <a:off x="7884887" y="6309615"/>
            <a:ext cx="3243701"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algn="ctr">
              <a:defRPr sz="16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MA" dirty="0">
                <a:solidFill>
                  <a:schemeClr val="tx1"/>
                </a:solidFill>
              </a:rPr>
              <a:t>Sites du projet</a:t>
            </a:r>
            <a:endParaRPr lang="fr-FR" dirty="0">
              <a:solidFill>
                <a:schemeClr val="tx1"/>
              </a:solidFill>
            </a:endParaRPr>
          </a:p>
        </p:txBody>
      </p:sp>
      <p:grpSp>
        <p:nvGrpSpPr>
          <p:cNvPr id="35" name="Group 17"/>
          <p:cNvGrpSpPr/>
          <p:nvPr/>
        </p:nvGrpSpPr>
        <p:grpSpPr>
          <a:xfrm>
            <a:off x="5590313" y="6151624"/>
            <a:ext cx="6120000" cy="652506"/>
            <a:chOff x="1506828" y="650383"/>
            <a:chExt cx="9195515" cy="2215166"/>
          </a:xfrm>
          <a:noFill/>
        </p:grpSpPr>
        <p:sp>
          <p:nvSpPr>
            <p:cNvPr id="36" name="Freeform 1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38" name="Oval 20"/>
            <p:cNvSpPr/>
            <p:nvPr/>
          </p:nvSpPr>
          <p:spPr>
            <a:xfrm>
              <a:off x="1607794" y="805037"/>
              <a:ext cx="1906074" cy="1906074"/>
            </a:xfrm>
            <a:prstGeom prst="ellipse">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08</a:t>
              </a:r>
            </a:p>
          </p:txBody>
        </p:sp>
      </p:grpSp>
    </p:spTree>
    <p:extLst>
      <p:ext uri="{BB962C8B-B14F-4D97-AF65-F5344CB8AC3E}">
        <p14:creationId xmlns:p14="http://schemas.microsoft.com/office/powerpoint/2010/main" val="39764805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9733268" y="346381"/>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8" name="ZoneTexte 7"/>
          <p:cNvSpPr txBox="1"/>
          <p:nvPr/>
        </p:nvSpPr>
        <p:spPr>
          <a:xfrm>
            <a:off x="561251" y="2035829"/>
            <a:ext cx="10650517" cy="584775"/>
          </a:xfrm>
          <a:prstGeom prst="rect">
            <a:avLst/>
          </a:prstGeom>
          <a:noFill/>
        </p:spPr>
        <p:txBody>
          <a:bodyPr wrap="square" rtlCol="0">
            <a:spAutoFit/>
          </a:bodyPr>
          <a:lstStyle/>
          <a:p>
            <a:pPr algn="ctr"/>
            <a:r>
              <a:rPr lang="fr-FR" sz="1600" b="1" dirty="0">
                <a:solidFill>
                  <a:srgbClr val="002060"/>
                </a:solidFill>
              </a:rPr>
              <a:t>Projet : «Appui technique et social à l’opération de </a:t>
            </a:r>
            <a:r>
              <a:rPr lang="fr-FR" sz="1600" b="1" dirty="0" err="1">
                <a:solidFill>
                  <a:srgbClr val="002060"/>
                </a:solidFill>
              </a:rPr>
              <a:t>melkisation</a:t>
            </a:r>
            <a:r>
              <a:rPr lang="fr-FR" sz="1600" b="1" dirty="0">
                <a:solidFill>
                  <a:srgbClr val="002060"/>
                </a:solidFill>
              </a:rPr>
              <a:t> de terres collectives situées en totalité ou en partie dans les périmètres d’irrigation du Gharb et du Haouz»</a:t>
            </a:r>
          </a:p>
        </p:txBody>
      </p:sp>
      <p:sp>
        <p:nvSpPr>
          <p:cNvPr id="9" name="Rectangle 8"/>
          <p:cNvSpPr/>
          <p:nvPr/>
        </p:nvSpPr>
        <p:spPr>
          <a:xfrm>
            <a:off x="3492400" y="4432331"/>
            <a:ext cx="5207200" cy="667875"/>
          </a:xfrm>
          <a:prstGeom prst="rect">
            <a:avLst/>
          </a:prstGeom>
        </p:spPr>
        <p:txBody>
          <a:bodyPr wrap="square">
            <a:spAutoFit/>
          </a:bodyPr>
          <a:lstStyle/>
          <a:p>
            <a:pPr algn="ctr"/>
            <a:r>
              <a:rPr lang="fr-FR" sz="1200" b="1" dirty="0">
                <a:solidFill>
                  <a:srgbClr val="002060"/>
                </a:solidFill>
              </a:rPr>
              <a:t>MARCHÉ DE SERVICES DE CONSULTANTS </a:t>
            </a:r>
          </a:p>
          <a:p>
            <a:pPr algn="ctr"/>
            <a:endParaRPr lang="fr-FR" altLang="fr-FR" sz="1270" b="1" dirty="0">
              <a:solidFill>
                <a:srgbClr val="002060"/>
              </a:solidFill>
              <a:cs typeface="Arial" panose="020B0604020202020204" pitchFamily="34" charset="0"/>
            </a:endParaRPr>
          </a:p>
          <a:p>
            <a:pPr algn="ctr"/>
            <a:r>
              <a:rPr lang="fr-FR" altLang="fr-FR" sz="1270" b="1" dirty="0">
                <a:solidFill>
                  <a:srgbClr val="002060"/>
                </a:solidFill>
                <a:cs typeface="Arial" panose="020B0604020202020204" pitchFamily="34" charset="0"/>
              </a:rPr>
              <a:t>Demande de Propositions </a:t>
            </a:r>
            <a:r>
              <a:rPr lang="fr-FR" sz="1270" b="1" dirty="0">
                <a:solidFill>
                  <a:srgbClr val="002060"/>
                </a:solidFill>
                <a:cs typeface="Arial" panose="020B0604020202020204" pitchFamily="34" charset="0"/>
              </a:rPr>
              <a:t>DP/QCBS/MCA-M/LR-01/COMPACT</a:t>
            </a:r>
          </a:p>
        </p:txBody>
      </p:sp>
      <p:sp>
        <p:nvSpPr>
          <p:cNvPr id="10" name="Sous-titre 2"/>
          <p:cNvSpPr>
            <a:spLocks noGrp="1"/>
          </p:cNvSpPr>
          <p:nvPr>
            <p:ph type="subTitle" idx="1"/>
          </p:nvPr>
        </p:nvSpPr>
        <p:spPr>
          <a:xfrm>
            <a:off x="3492400" y="5227137"/>
            <a:ext cx="5643922" cy="551203"/>
          </a:xfrm>
          <a:noFill/>
        </p:spPr>
        <p:txBody>
          <a:bodyPr>
            <a:noAutofit/>
          </a:bodyPr>
          <a:lstStyle/>
          <a:p>
            <a:pPr algn="ctr"/>
            <a:r>
              <a:rPr lang="fr-FR" sz="1632" dirty="0">
                <a:solidFill>
                  <a:srgbClr val="C00000"/>
                </a:solidFill>
                <a:latin typeface="Calibri" panose="020F0502020204030204" pitchFamily="34" charset="0"/>
                <a:cs typeface="Times New Roman" panose="02020603050405020304" pitchFamily="18" charset="0"/>
              </a:rPr>
              <a:t>Réunion d’information</a:t>
            </a:r>
          </a:p>
          <a:p>
            <a:pPr algn="ctr"/>
            <a:r>
              <a:rPr lang="fr-FR" sz="1632" dirty="0">
                <a:solidFill>
                  <a:srgbClr val="C00000"/>
                </a:solidFill>
                <a:latin typeface="Calibri" panose="020F0502020204030204" pitchFamily="34" charset="0"/>
                <a:cs typeface="Times New Roman" panose="02020603050405020304" pitchFamily="18" charset="0"/>
              </a:rPr>
              <a:t>p</a:t>
            </a:r>
            <a:r>
              <a:rPr lang="fr-FR" sz="1632" dirty="0" smtClean="0">
                <a:solidFill>
                  <a:srgbClr val="C00000"/>
                </a:solidFill>
                <a:latin typeface="Calibri" panose="020F0502020204030204" pitchFamily="34" charset="0"/>
                <a:cs typeface="Times New Roman" panose="02020603050405020304" pitchFamily="18" charset="0"/>
              </a:rPr>
              <a:t>réparatoire </a:t>
            </a:r>
            <a:r>
              <a:rPr lang="fr-FR" sz="1632" dirty="0">
                <a:solidFill>
                  <a:srgbClr val="C00000"/>
                </a:solidFill>
                <a:latin typeface="Calibri" panose="020F0502020204030204" pitchFamily="34" charset="0"/>
                <a:cs typeface="Times New Roman" panose="02020603050405020304" pitchFamily="18" charset="0"/>
              </a:rPr>
              <a:t>à la soumission des propositions</a:t>
            </a:r>
          </a:p>
        </p:txBody>
      </p:sp>
      <p:sp>
        <p:nvSpPr>
          <p:cNvPr id="11" name="Rectangle 10"/>
          <p:cNvSpPr/>
          <p:nvPr/>
        </p:nvSpPr>
        <p:spPr>
          <a:xfrm>
            <a:off x="5095570" y="5985635"/>
            <a:ext cx="2000869" cy="317523"/>
          </a:xfrm>
          <a:prstGeom prst="rect">
            <a:avLst/>
          </a:prstGeom>
        </p:spPr>
        <p:txBody>
          <a:bodyPr wrap="none">
            <a:spAutoFit/>
          </a:bodyPr>
          <a:lstStyle/>
          <a:p>
            <a:pPr algn="ctr">
              <a:lnSpc>
                <a:spcPct val="150000"/>
              </a:lnSpc>
            </a:pPr>
            <a:r>
              <a:rPr lang="fr-FR" sz="1088" b="1" dirty="0">
                <a:cs typeface="Times New Roman" panose="02020603050405020304" pitchFamily="18" charset="0"/>
              </a:rPr>
              <a:t>Rabat, lundi 19 novembre 2018</a:t>
            </a:r>
          </a:p>
        </p:txBody>
      </p:sp>
      <p:grpSp>
        <p:nvGrpSpPr>
          <p:cNvPr id="12" name="Groupe 11"/>
          <p:cNvGrpSpPr/>
          <p:nvPr/>
        </p:nvGrpSpPr>
        <p:grpSpPr>
          <a:xfrm>
            <a:off x="2436232" y="2649553"/>
            <a:ext cx="7319532" cy="1689998"/>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4" name="Rectangle 2"/>
            <p:cNvSpPr txBox="1">
              <a:spLocks noChangeArrowheads="1"/>
            </p:cNvSpPr>
            <p:nvPr/>
          </p:nvSpPr>
          <p:spPr>
            <a:xfrm>
              <a:off x="1439652" y="3102523"/>
              <a:ext cx="6264696" cy="524379"/>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64" b="1" dirty="0">
                  <a:solidFill>
                    <a:schemeClr val="bg1"/>
                  </a:solidFill>
                  <a:latin typeface="+mn-lt"/>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spTree>
    <p:extLst>
      <p:ext uri="{BB962C8B-B14F-4D97-AF65-F5344CB8AC3E}">
        <p14:creationId xmlns:p14="http://schemas.microsoft.com/office/powerpoint/2010/main" val="3077757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252000"/>
                    </a14:imgEffect>
                    <a14:imgEffect>
                      <a14:brightnessContrast contrast="40000"/>
                    </a14:imgEffect>
                  </a14:imgLayer>
                </a14:imgProps>
              </a:ext>
            </a:extLst>
          </a:blip>
          <a:srcRect t="33898" r="24347"/>
          <a:stretch/>
        </p:blipFill>
        <p:spPr>
          <a:xfrm>
            <a:off x="8621463" y="5118840"/>
            <a:ext cx="3566837" cy="1732067"/>
          </a:xfrm>
          <a:prstGeom prst="rect">
            <a:avLst/>
          </a:prstGeom>
        </p:spPr>
      </p:pic>
      <p:pic>
        <p:nvPicPr>
          <p:cNvPr id="60"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t="7506" b="7329"/>
          <a:stretch/>
        </p:blipFill>
        <p:spPr>
          <a:xfrm>
            <a:off x="10612422" y="43325"/>
            <a:ext cx="1520161" cy="1255062"/>
          </a:xfrm>
          <a:prstGeom prst="rect">
            <a:avLst/>
          </a:prstGeom>
        </p:spPr>
      </p:pic>
      <p:sp>
        <p:nvSpPr>
          <p:cNvPr id="59" name="Flèche droite rayée 58"/>
          <p:cNvSpPr/>
          <p:nvPr/>
        </p:nvSpPr>
        <p:spPr>
          <a:xfrm rot="5400000">
            <a:off x="9192297" y="2732963"/>
            <a:ext cx="1332000" cy="733663"/>
          </a:xfrm>
          <a:prstGeom prst="stripedRightArrow">
            <a:avLst/>
          </a:prstGeom>
          <a:solidFill>
            <a:schemeClr val="accent4">
              <a:lumMod val="40000"/>
              <a:lumOff val="60000"/>
            </a:schemeClr>
          </a:solidFill>
          <a:ln>
            <a:noFill/>
          </a:ln>
        </p:spPr>
        <p:txBody>
          <a:bodyPr wrap="square" rtlCol="0">
            <a:spAutoFit/>
          </a:bodyPr>
          <a:lstStyle/>
          <a:p>
            <a:pPr algn="ctr" defTabSz="914354"/>
            <a:endParaRPr lang="fr-MA" b="1">
              <a:solidFill>
                <a:prstClr val="black"/>
              </a:solidFill>
              <a:latin typeface="Corbel"/>
            </a:endParaRPr>
          </a:p>
        </p:txBody>
      </p:sp>
      <p:sp>
        <p:nvSpPr>
          <p:cNvPr id="23" name="Flèche droite rayée 22"/>
          <p:cNvSpPr/>
          <p:nvPr/>
        </p:nvSpPr>
        <p:spPr>
          <a:xfrm rot="5400000">
            <a:off x="4484558" y="2758262"/>
            <a:ext cx="1332000" cy="733663"/>
          </a:xfrm>
          <a:prstGeom prst="stripedRightArrow">
            <a:avLst/>
          </a:prstGeom>
          <a:solidFill>
            <a:schemeClr val="accent4">
              <a:lumMod val="40000"/>
              <a:lumOff val="60000"/>
            </a:schemeClr>
          </a:solidFill>
          <a:ln>
            <a:noFill/>
          </a:ln>
        </p:spPr>
        <p:txBody>
          <a:bodyPr wrap="square" rtlCol="0">
            <a:spAutoFit/>
          </a:bodyPr>
          <a:lstStyle/>
          <a:p>
            <a:pPr algn="ctr" defTabSz="914354"/>
            <a:endParaRPr lang="fr-MA" b="1">
              <a:solidFill>
                <a:prstClr val="black"/>
              </a:solidFill>
              <a:latin typeface="Corbel"/>
            </a:endParaRPr>
          </a:p>
        </p:txBody>
      </p:sp>
      <p:sp>
        <p:nvSpPr>
          <p:cNvPr id="34" name="ZoneTexte 33"/>
          <p:cNvSpPr txBox="1"/>
          <p:nvPr/>
        </p:nvSpPr>
        <p:spPr>
          <a:xfrm>
            <a:off x="3566448" y="1194564"/>
            <a:ext cx="6977150" cy="408623"/>
          </a:xfrm>
          <a:prstGeom prst="roundRect">
            <a:avLst/>
          </a:prstGeom>
          <a:solidFill>
            <a:srgbClr val="002060"/>
          </a:solidFill>
          <a:ln>
            <a:noFill/>
          </a:ln>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chemeClr val="bg1"/>
                </a:solidFill>
                <a:effectLst/>
                <a:uLnTx/>
                <a:uFillTx/>
                <a:latin typeface="Corbel"/>
                <a:ea typeface="+mn-ea"/>
                <a:cs typeface="+mn-cs"/>
              </a:rPr>
              <a:t>Identification des contraintes majeures à la croissance économique </a:t>
            </a:r>
          </a:p>
        </p:txBody>
      </p:sp>
      <p:grpSp>
        <p:nvGrpSpPr>
          <p:cNvPr id="35" name="Groupe 34"/>
          <p:cNvGrpSpPr/>
          <p:nvPr/>
        </p:nvGrpSpPr>
        <p:grpSpPr>
          <a:xfrm>
            <a:off x="3165658" y="2012314"/>
            <a:ext cx="8652718" cy="408623"/>
            <a:chOff x="-240789" y="2891149"/>
            <a:chExt cx="8520262" cy="1465050"/>
          </a:xfrm>
          <a:solidFill>
            <a:schemeClr val="accent2">
              <a:lumMod val="20000"/>
              <a:lumOff val="80000"/>
            </a:schemeClr>
          </a:solidFill>
        </p:grpSpPr>
        <p:sp>
          <p:nvSpPr>
            <p:cNvPr id="36" name="Rectangle à coins arrondis 35"/>
            <p:cNvSpPr/>
            <p:nvPr/>
          </p:nvSpPr>
          <p:spPr>
            <a:xfrm>
              <a:off x="4220804" y="2891149"/>
              <a:ext cx="4058669" cy="1465050"/>
            </a:xfrm>
            <a:prstGeom prst="roundRect">
              <a:avLst/>
            </a:prstGeom>
            <a:solidFill>
              <a:srgbClr val="002060"/>
            </a:solidFill>
            <a:ln>
              <a:noFill/>
            </a:ln>
          </p:spPr>
          <p:txBody>
            <a:bodyPr wrap="square" rtlCol="0">
              <a:spAutoFit/>
            </a:bodyPr>
            <a:lstStyle/>
            <a:p>
              <a:pPr algn="ctr" defTabSz="914354"/>
              <a:r>
                <a:rPr lang="fr-FR" b="1" dirty="0">
                  <a:solidFill>
                    <a:schemeClr val="bg1"/>
                  </a:solidFill>
                  <a:latin typeface="Corbel"/>
                </a:rPr>
                <a:t>Faible productivité du foncier</a:t>
              </a:r>
            </a:p>
          </p:txBody>
        </p:sp>
        <p:sp>
          <p:nvSpPr>
            <p:cNvPr id="37" name="Rectangle à coins arrondis 36"/>
            <p:cNvSpPr/>
            <p:nvPr/>
          </p:nvSpPr>
          <p:spPr>
            <a:xfrm>
              <a:off x="-240789" y="2891149"/>
              <a:ext cx="3909033" cy="1465050"/>
            </a:xfrm>
            <a:prstGeom prst="roundRect">
              <a:avLst/>
            </a:prstGeom>
            <a:solidFill>
              <a:srgbClr val="002060"/>
            </a:solidFill>
            <a:ln>
              <a:noFill/>
            </a:ln>
          </p:spPr>
          <p:txBody>
            <a:bodyPr wrap="square" rtlCol="0">
              <a:spAutoFit/>
            </a:bodyPr>
            <a:lstStyle/>
            <a:p>
              <a:pPr algn="ctr" defTabSz="914354"/>
              <a:r>
                <a:rPr lang="fr-FR" b="1" dirty="0">
                  <a:solidFill>
                    <a:schemeClr val="bg1"/>
                  </a:solidFill>
                  <a:latin typeface="Corbel"/>
                </a:rPr>
                <a:t>Faible qualité du capital humain</a:t>
              </a:r>
            </a:p>
          </p:txBody>
        </p:sp>
      </p:grpSp>
      <p:sp>
        <p:nvSpPr>
          <p:cNvPr id="38" name="Flèche vers le bas 37"/>
          <p:cNvSpPr/>
          <p:nvPr/>
        </p:nvSpPr>
        <p:spPr>
          <a:xfrm>
            <a:off x="5042558" y="1654150"/>
            <a:ext cx="216000" cy="360000"/>
          </a:xfrm>
          <a:prstGeom prst="downArrow">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orbel"/>
              <a:ea typeface="+mn-ea"/>
              <a:cs typeface="+mn-cs"/>
            </a:endParaRPr>
          </a:p>
        </p:txBody>
      </p:sp>
      <p:sp>
        <p:nvSpPr>
          <p:cNvPr id="14" name="Espace réservé du numéro de diapositive 4"/>
          <p:cNvSpPr>
            <a:spLocks noGrp="1"/>
          </p:cNvSpPr>
          <p:nvPr>
            <p:ph type="sldNum" sz="quarter" idx="12"/>
          </p:nvPr>
        </p:nvSpPr>
        <p:spPr>
          <a:xfrm>
            <a:off x="11160998" y="6392410"/>
            <a:ext cx="865312" cy="365125"/>
          </a:xfrm>
        </p:spPr>
        <p:txBody>
          <a:bodyPr/>
          <a:lstStyle/>
          <a:p>
            <a:pPr marL="0" marR="0" lvl="0" indent="0" algn="r" defTabSz="91435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9B2D1F"/>
                </a:solidFill>
                <a:effectLst/>
                <a:uLnTx/>
                <a:uFillTx/>
                <a:latin typeface="Corbel"/>
                <a:ea typeface="+mn-ea"/>
                <a:cs typeface="+mn-cs"/>
              </a:rPr>
              <a:t>4</a:t>
            </a:r>
          </a:p>
        </p:txBody>
      </p:sp>
      <p:pic>
        <p:nvPicPr>
          <p:cNvPr id="5" name="Imag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4998" y="2279917"/>
            <a:ext cx="2103120" cy="3131820"/>
          </a:xfrm>
          <a:prstGeom prst="rect">
            <a:avLst/>
          </a:prstGeom>
          <a:ln w="3175">
            <a:solidFill>
              <a:schemeClr val="accent2"/>
            </a:solidFill>
          </a:ln>
        </p:spPr>
      </p:pic>
      <p:sp>
        <p:nvSpPr>
          <p:cNvPr id="22" name="Flèche vers le bas 21"/>
          <p:cNvSpPr/>
          <p:nvPr/>
        </p:nvSpPr>
        <p:spPr>
          <a:xfrm>
            <a:off x="9768297" y="1641942"/>
            <a:ext cx="180000" cy="360000"/>
          </a:xfrm>
          <a:prstGeom prst="downArrow">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orbel"/>
              <a:ea typeface="+mn-ea"/>
              <a:cs typeface="+mn-cs"/>
            </a:endParaRPr>
          </a:p>
        </p:txBody>
      </p:sp>
      <p:pic>
        <p:nvPicPr>
          <p:cNvPr id="11" name="Image 10"/>
          <p:cNvPicPr>
            <a:picLocks noChangeAspect="1"/>
          </p:cNvPicPr>
          <p:nvPr/>
        </p:nvPicPr>
        <p:blipFill>
          <a:blip r:embed="rId7">
            <a:duotone>
              <a:schemeClr val="accent1">
                <a:shade val="45000"/>
                <a:satMod val="135000"/>
              </a:schemeClr>
              <a:prstClr val="white"/>
            </a:duotone>
          </a:blip>
          <a:stretch>
            <a:fillRect/>
          </a:stretch>
        </p:blipFill>
        <p:spPr>
          <a:xfrm>
            <a:off x="3304596" y="3765795"/>
            <a:ext cx="3576224" cy="2569077"/>
          </a:xfrm>
          <a:prstGeom prst="rect">
            <a:avLst/>
          </a:prstGeom>
        </p:spPr>
      </p:pic>
      <p:sp>
        <p:nvSpPr>
          <p:cNvPr id="12" name="Rectangle 11"/>
          <p:cNvSpPr/>
          <p:nvPr/>
        </p:nvSpPr>
        <p:spPr>
          <a:xfrm>
            <a:off x="4179870" y="4326627"/>
            <a:ext cx="1951630" cy="4503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Emploi</a:t>
            </a:r>
          </a:p>
        </p:txBody>
      </p:sp>
      <p:sp>
        <p:nvSpPr>
          <p:cNvPr id="51" name="Rectangle 50"/>
          <p:cNvSpPr/>
          <p:nvPr/>
        </p:nvSpPr>
        <p:spPr>
          <a:xfrm>
            <a:off x="3074483" y="5194320"/>
            <a:ext cx="1951630" cy="4503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Education secondaire</a:t>
            </a:r>
          </a:p>
        </p:txBody>
      </p:sp>
      <p:sp>
        <p:nvSpPr>
          <p:cNvPr id="52" name="Rectangle 51"/>
          <p:cNvSpPr/>
          <p:nvPr/>
        </p:nvSpPr>
        <p:spPr>
          <a:xfrm>
            <a:off x="5222232" y="5240660"/>
            <a:ext cx="1951630" cy="4503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Formation professionnelle</a:t>
            </a:r>
          </a:p>
        </p:txBody>
      </p:sp>
      <p:pic>
        <p:nvPicPr>
          <p:cNvPr id="16" name="Image 15"/>
          <p:cNvPicPr>
            <a:picLocks noChangeAspect="1"/>
          </p:cNvPicPr>
          <p:nvPr/>
        </p:nvPicPr>
        <p:blipFill>
          <a:blip r:embed="rId8">
            <a:duotone>
              <a:schemeClr val="accent3">
                <a:shade val="45000"/>
                <a:satMod val="135000"/>
              </a:schemeClr>
              <a:prstClr val="white"/>
            </a:duotone>
          </a:blip>
          <a:stretch>
            <a:fillRect/>
          </a:stretch>
        </p:blipFill>
        <p:spPr>
          <a:xfrm>
            <a:off x="8121397" y="3619454"/>
            <a:ext cx="3473802" cy="2598950"/>
          </a:xfrm>
          <a:prstGeom prst="rect">
            <a:avLst/>
          </a:prstGeom>
        </p:spPr>
      </p:pic>
      <p:sp>
        <p:nvSpPr>
          <p:cNvPr id="55" name="Rectangle 54"/>
          <p:cNvSpPr/>
          <p:nvPr/>
        </p:nvSpPr>
        <p:spPr>
          <a:xfrm>
            <a:off x="8940502" y="4074549"/>
            <a:ext cx="1951630" cy="4503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Gouvernance </a:t>
            </a:r>
          </a:p>
          <a:p>
            <a:pPr algn="ctr"/>
            <a:r>
              <a:rPr lang="fr-MA" b="1" dirty="0">
                <a:solidFill>
                  <a:schemeClr val="tx1"/>
                </a:solidFill>
              </a:rPr>
              <a:t>du </a:t>
            </a:r>
          </a:p>
          <a:p>
            <a:pPr algn="ctr"/>
            <a:r>
              <a:rPr lang="fr-MA" b="1" dirty="0">
                <a:solidFill>
                  <a:schemeClr val="tx1"/>
                </a:solidFill>
              </a:rPr>
              <a:t>foncier</a:t>
            </a:r>
          </a:p>
        </p:txBody>
      </p:sp>
      <p:sp>
        <p:nvSpPr>
          <p:cNvPr id="56" name="Rectangle 55"/>
          <p:cNvSpPr/>
          <p:nvPr/>
        </p:nvSpPr>
        <p:spPr>
          <a:xfrm>
            <a:off x="7839937" y="5037933"/>
            <a:ext cx="1951630" cy="4503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Foncier </a:t>
            </a:r>
          </a:p>
          <a:p>
            <a:pPr algn="ctr"/>
            <a:r>
              <a:rPr lang="fr-MA" b="1" dirty="0">
                <a:solidFill>
                  <a:schemeClr val="tx1"/>
                </a:solidFill>
              </a:rPr>
              <a:t>rural</a:t>
            </a:r>
          </a:p>
        </p:txBody>
      </p:sp>
      <p:sp>
        <p:nvSpPr>
          <p:cNvPr id="57" name="Rectangle 56"/>
          <p:cNvSpPr/>
          <p:nvPr/>
        </p:nvSpPr>
        <p:spPr>
          <a:xfrm>
            <a:off x="9925029" y="5116061"/>
            <a:ext cx="1951630" cy="4503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Foncier </a:t>
            </a:r>
          </a:p>
          <a:p>
            <a:pPr algn="ctr"/>
            <a:r>
              <a:rPr lang="fr-MA" b="1" dirty="0">
                <a:solidFill>
                  <a:schemeClr val="tx1"/>
                </a:solidFill>
              </a:rPr>
              <a:t>industriel</a:t>
            </a:r>
          </a:p>
        </p:txBody>
      </p:sp>
      <p:sp>
        <p:nvSpPr>
          <p:cNvPr id="19" name="Rectangle 18"/>
          <p:cNvSpPr/>
          <p:nvPr/>
        </p:nvSpPr>
        <p:spPr>
          <a:xfrm>
            <a:off x="3467513" y="2658960"/>
            <a:ext cx="3589362" cy="5455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sz="2000" b="1" dirty="0">
                <a:solidFill>
                  <a:schemeClr val="tx1"/>
                </a:solidFill>
              </a:rPr>
              <a:t>Education et formation </a:t>
            </a:r>
          </a:p>
          <a:p>
            <a:pPr algn="ctr"/>
            <a:r>
              <a:rPr lang="fr-MA" sz="2000" b="1" dirty="0">
                <a:solidFill>
                  <a:schemeClr val="tx1"/>
                </a:solidFill>
              </a:rPr>
              <a:t>pour l’employabilité</a:t>
            </a:r>
          </a:p>
        </p:txBody>
      </p:sp>
      <p:sp>
        <p:nvSpPr>
          <p:cNvPr id="58" name="Rectangle 57"/>
          <p:cNvSpPr/>
          <p:nvPr/>
        </p:nvSpPr>
        <p:spPr>
          <a:xfrm>
            <a:off x="8063617" y="2658960"/>
            <a:ext cx="3589362" cy="5455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sz="2000" b="1" dirty="0">
                <a:solidFill>
                  <a:schemeClr val="tx1"/>
                </a:solidFill>
              </a:rPr>
              <a:t>Productivité du foncier</a:t>
            </a:r>
          </a:p>
        </p:txBody>
      </p:sp>
      <p:sp>
        <p:nvSpPr>
          <p:cNvPr id="24" name="Rectangle 23"/>
          <p:cNvSpPr/>
          <p:nvPr/>
        </p:nvSpPr>
        <p:spPr>
          <a:xfrm>
            <a:off x="189263" y="6326094"/>
            <a:ext cx="2468855" cy="4932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sz="1600" b="1" dirty="0">
                <a:solidFill>
                  <a:schemeClr val="tx1"/>
                </a:solidFill>
              </a:rPr>
              <a:t>www.mcamorocco.ma</a:t>
            </a:r>
          </a:p>
        </p:txBody>
      </p:sp>
      <p:grpSp>
        <p:nvGrpSpPr>
          <p:cNvPr id="25" name="Group 27"/>
          <p:cNvGrpSpPr/>
          <p:nvPr/>
        </p:nvGrpSpPr>
        <p:grpSpPr>
          <a:xfrm flipH="1">
            <a:off x="2851984" y="267631"/>
            <a:ext cx="6905509" cy="795383"/>
            <a:chOff x="1506828" y="650383"/>
            <a:chExt cx="9195515" cy="2215166"/>
          </a:xfrm>
          <a:noFill/>
        </p:grpSpPr>
        <p:sp>
          <p:nvSpPr>
            <p:cNvPr id="26" name="Freeform 2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9525">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27" name="Oval 30"/>
            <p:cNvSpPr/>
            <p:nvPr/>
          </p:nvSpPr>
          <p:spPr>
            <a:xfrm>
              <a:off x="1661374" y="804929"/>
              <a:ext cx="1906074" cy="1906074"/>
            </a:xfrm>
            <a:prstGeom prst="ellipse">
              <a:avLst/>
            </a:prstGeom>
            <a:grpFill/>
            <a:ln w="9525">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01</a:t>
              </a:r>
            </a:p>
          </p:txBody>
        </p:sp>
      </p:grpSp>
      <p:sp>
        <p:nvSpPr>
          <p:cNvPr id="28" name="Rectangle 27"/>
          <p:cNvSpPr/>
          <p:nvPr/>
        </p:nvSpPr>
        <p:spPr>
          <a:xfrm>
            <a:off x="3003260" y="256313"/>
            <a:ext cx="4353011" cy="8222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Aperçu global sur le Compact II</a:t>
            </a:r>
          </a:p>
        </p:txBody>
      </p:sp>
      <p:pic>
        <p:nvPicPr>
          <p:cNvPr id="29" name="Image 22"/>
          <p:cNvPicPr>
            <a:picLocks noChangeAspect="1"/>
          </p:cNvPicPr>
          <p:nvPr/>
        </p:nvPicPr>
        <p:blipFill rotWithShape="1">
          <a:blip r:embed="rId9" cstate="print">
            <a:extLst>
              <a:ext uri="{28A0092B-C50C-407E-A947-70E740481C1C}">
                <a14:useLocalDpi xmlns:a14="http://schemas.microsoft.com/office/drawing/2010/main" val="0"/>
              </a:ext>
            </a:extLst>
          </a:blip>
          <a:srcRect t="47975" r="51942"/>
          <a:stretch/>
        </p:blipFill>
        <p:spPr>
          <a:xfrm>
            <a:off x="271146" y="178755"/>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 name="Rectangle 1"/>
          <p:cNvSpPr/>
          <p:nvPr/>
        </p:nvSpPr>
        <p:spPr>
          <a:xfrm>
            <a:off x="3304597" y="6313068"/>
            <a:ext cx="8348382" cy="37549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fr-FR" b="1" dirty="0"/>
              <a:t>Programme de coopération (Compact II)</a:t>
            </a:r>
          </a:p>
        </p:txBody>
      </p:sp>
    </p:spTree>
    <p:extLst>
      <p:ext uri="{BB962C8B-B14F-4D97-AF65-F5344CB8AC3E}">
        <p14:creationId xmlns:p14="http://schemas.microsoft.com/office/powerpoint/2010/main" val="258028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252000"/>
                    </a14:imgEffect>
                    <a14:imgEffect>
                      <a14:brightnessContrast contrast="40000"/>
                    </a14:imgEffect>
                  </a14:imgLayer>
                </a14:imgProps>
              </a:ext>
            </a:extLst>
          </a:blip>
          <a:srcRect t="33898" r="24347"/>
          <a:stretch/>
        </p:blipFill>
        <p:spPr>
          <a:xfrm>
            <a:off x="8621463" y="5118840"/>
            <a:ext cx="3566837" cy="1732067"/>
          </a:xfrm>
          <a:prstGeom prst="rect">
            <a:avLst/>
          </a:prstGeom>
        </p:spPr>
      </p:pic>
      <p:sp>
        <p:nvSpPr>
          <p:cNvPr id="5" name="Espace réservé du numéro de diapositive 4"/>
          <p:cNvSpPr>
            <a:spLocks noGrp="1"/>
          </p:cNvSpPr>
          <p:nvPr>
            <p:ph type="sldNum" sz="quarter" idx="4294967295"/>
          </p:nvPr>
        </p:nvSpPr>
        <p:spPr>
          <a:xfrm>
            <a:off x="11326813" y="6356350"/>
            <a:ext cx="865187" cy="365125"/>
          </a:xfrm>
        </p:spPr>
        <p:txBody>
          <a:bodyPr/>
          <a:lstStyle/>
          <a:p>
            <a:fld id="{FC1CF07D-8B3F-4D32-B059-0039CEA46DB1}" type="slidenum">
              <a:rPr lang="fr-FR" smtClean="0">
                <a:solidFill>
                  <a:srgbClr val="9B2D1F"/>
                </a:solidFill>
              </a:rPr>
              <a:pPr/>
              <a:t>5</a:t>
            </a:fld>
            <a:endParaRPr lang="fr-FR">
              <a:solidFill>
                <a:srgbClr val="9B2D1F"/>
              </a:solidFill>
            </a:endParaRPr>
          </a:p>
        </p:txBody>
      </p:sp>
      <p:pic>
        <p:nvPicPr>
          <p:cNvPr id="8"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t="7506" b="7329"/>
          <a:stretch/>
        </p:blipFill>
        <p:spPr>
          <a:xfrm>
            <a:off x="10488488" y="93439"/>
            <a:ext cx="1520161" cy="1255062"/>
          </a:xfrm>
          <a:prstGeom prst="rect">
            <a:avLst/>
          </a:prstGeom>
        </p:spPr>
      </p:pic>
      <p:grpSp>
        <p:nvGrpSpPr>
          <p:cNvPr id="9" name="Group 27"/>
          <p:cNvGrpSpPr/>
          <p:nvPr/>
        </p:nvGrpSpPr>
        <p:grpSpPr>
          <a:xfrm flipH="1">
            <a:off x="2477153" y="419958"/>
            <a:ext cx="6905509" cy="715244"/>
            <a:chOff x="1506828" y="650383"/>
            <a:chExt cx="9195515" cy="2215166"/>
          </a:xfrm>
          <a:noFill/>
        </p:grpSpPr>
        <p:sp>
          <p:nvSpPr>
            <p:cNvPr id="10" name="Freeform 2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11" name="Oval 30"/>
            <p:cNvSpPr/>
            <p:nvPr/>
          </p:nvSpPr>
          <p:spPr>
            <a:xfrm>
              <a:off x="1661374" y="804929"/>
              <a:ext cx="1906074" cy="1906074"/>
            </a:xfrm>
            <a:prstGeom prst="ellipse">
              <a:avLst/>
            </a:pr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01</a:t>
              </a:r>
            </a:p>
          </p:txBody>
        </p:sp>
      </p:grpSp>
      <p:sp>
        <p:nvSpPr>
          <p:cNvPr id="12" name="Rectangle 11"/>
          <p:cNvSpPr/>
          <p:nvPr/>
        </p:nvSpPr>
        <p:spPr>
          <a:xfrm>
            <a:off x="2719671" y="377001"/>
            <a:ext cx="4353011" cy="8222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Aperçu global sur le Compact II</a:t>
            </a:r>
          </a:p>
        </p:txBody>
      </p:sp>
      <p:pic>
        <p:nvPicPr>
          <p:cNvPr id="16" name="Image 22"/>
          <p:cNvPicPr>
            <a:picLocks noChangeAspect="1"/>
          </p:cNvPicPr>
          <p:nvPr/>
        </p:nvPicPr>
        <p:blipFill rotWithShape="1">
          <a:blip r:embed="rId6" cstate="print">
            <a:extLst>
              <a:ext uri="{28A0092B-C50C-407E-A947-70E740481C1C}">
                <a14:useLocalDpi xmlns:a14="http://schemas.microsoft.com/office/drawing/2010/main" val="0"/>
              </a:ext>
            </a:extLst>
          </a:blip>
          <a:srcRect t="47975" r="51942"/>
          <a:stretch/>
        </p:blipFill>
        <p:spPr>
          <a:xfrm>
            <a:off x="218262" y="210187"/>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 name="ZoneTexte 1"/>
          <p:cNvSpPr txBox="1"/>
          <p:nvPr/>
        </p:nvSpPr>
        <p:spPr>
          <a:xfrm>
            <a:off x="291311" y="5036899"/>
            <a:ext cx="2042113"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MA" b="1" dirty="0"/>
              <a:t>MCC</a:t>
            </a:r>
          </a:p>
          <a:p>
            <a:pPr algn="ctr"/>
            <a:r>
              <a:rPr lang="fr-MA" b="1" dirty="0"/>
              <a:t>Bailleur de </a:t>
            </a:r>
            <a:r>
              <a:rPr lang="fr-MA" b="1" dirty="0" smtClean="0"/>
              <a:t>fonds</a:t>
            </a:r>
            <a:endParaRPr lang="fr-FR" b="1" dirty="0"/>
          </a:p>
        </p:txBody>
      </p:sp>
      <p:pic>
        <p:nvPicPr>
          <p:cNvPr id="36" name="Image 35"/>
          <p:cNvPicPr>
            <a:picLocks noChangeAspect="1"/>
          </p:cNvPicPr>
          <p:nvPr/>
        </p:nvPicPr>
        <p:blipFill>
          <a:blip r:embed="rId7"/>
          <a:stretch>
            <a:fillRect/>
          </a:stretch>
        </p:blipFill>
        <p:spPr>
          <a:xfrm>
            <a:off x="367297" y="4170174"/>
            <a:ext cx="1912135" cy="733422"/>
          </a:xfrm>
          <a:prstGeom prst="rect">
            <a:avLst/>
          </a:prstGeom>
          <a:ln>
            <a:solidFill>
              <a:schemeClr val="accent2">
                <a:lumMod val="75000"/>
              </a:schemeClr>
            </a:solidFill>
          </a:ln>
        </p:spPr>
      </p:pic>
      <p:sp>
        <p:nvSpPr>
          <p:cNvPr id="37" name="Rectangle 36"/>
          <p:cNvSpPr/>
          <p:nvPr/>
        </p:nvSpPr>
        <p:spPr>
          <a:xfrm>
            <a:off x="2433002" y="1826812"/>
            <a:ext cx="9326404" cy="1754326"/>
          </a:xfrm>
          <a:prstGeom prst="rect">
            <a:avLst/>
          </a:prstGeom>
          <a:ln w="19050">
            <a:solidFill>
              <a:schemeClr val="accent2">
                <a:lumMod val="75000"/>
              </a:schemeClr>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fr-MA" dirty="0"/>
              <a:t>Créée en septembre 2016, l’Agence Millennium Challenge </a:t>
            </a:r>
            <a:r>
              <a:rPr lang="fr-MA" dirty="0" err="1"/>
              <a:t>Account</a:t>
            </a:r>
            <a:r>
              <a:rPr lang="fr-MA" dirty="0"/>
              <a:t>-Morocco est un établissement public doté de la personnalité morale et de l’autonomie financière, chargé par le </a:t>
            </a:r>
            <a:r>
              <a:rPr lang="fr-MA" b="1" dirty="0"/>
              <a:t>Gouvernement du Royaume du Maroc</a:t>
            </a:r>
            <a:r>
              <a:rPr lang="fr-MA" dirty="0"/>
              <a:t> de la mise en œuvre du programme objet du Compact II.</a:t>
            </a:r>
          </a:p>
          <a:p>
            <a:r>
              <a:rPr lang="fr-MA" dirty="0"/>
              <a:t>L’Agence MCA-Morocco est administrée par un </a:t>
            </a:r>
            <a:r>
              <a:rPr lang="fr-MA" b="1" dirty="0"/>
              <a:t>Conseil d’orientation stratégique </a:t>
            </a:r>
            <a:r>
              <a:rPr lang="fr-MA" dirty="0"/>
              <a:t>(COS) présidé par le </a:t>
            </a:r>
            <a:r>
              <a:rPr lang="fr-MA" b="1" dirty="0"/>
              <a:t>Chef du gouvernement </a:t>
            </a:r>
            <a:r>
              <a:rPr lang="fr-MA" dirty="0"/>
              <a:t>et gérée par un </a:t>
            </a:r>
            <a:r>
              <a:rPr lang="fr-MA" b="1" dirty="0"/>
              <a:t>Directeur général</a:t>
            </a:r>
            <a:r>
              <a:rPr lang="fr-MA" dirty="0"/>
              <a:t>, assisté par une </a:t>
            </a:r>
            <a:r>
              <a:rPr lang="fr-MA" b="1" dirty="0"/>
              <a:t>Commission interministérielle d’appui </a:t>
            </a:r>
            <a:r>
              <a:rPr lang="fr-MA" dirty="0"/>
              <a:t>dans la supervision de l’exécution du Compact II.</a:t>
            </a:r>
          </a:p>
        </p:txBody>
      </p:sp>
      <p:sp>
        <p:nvSpPr>
          <p:cNvPr id="38" name="Rectangle 37"/>
          <p:cNvSpPr/>
          <p:nvPr/>
        </p:nvSpPr>
        <p:spPr>
          <a:xfrm>
            <a:off x="2433002" y="4174247"/>
            <a:ext cx="9314638" cy="1477328"/>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fr-MA" dirty="0"/>
              <a:t>Millennium Challenge Corporation est une agence gouvernementale américaine qui a pour mission de réduire la pauvreté à travers la croissance économique.</a:t>
            </a:r>
          </a:p>
          <a:p>
            <a:pPr algn="just"/>
            <a:r>
              <a:rPr lang="fr-MA" dirty="0"/>
              <a:t>Créée par le </a:t>
            </a:r>
            <a:r>
              <a:rPr lang="fr-MA" b="1" dirty="0"/>
              <a:t>Congrès américain </a:t>
            </a:r>
            <a:r>
              <a:rPr lang="fr-MA" dirty="0"/>
              <a:t>en 2004, MCC est administrée par un </a:t>
            </a:r>
            <a:r>
              <a:rPr lang="fr-MA" b="1" dirty="0"/>
              <a:t>Conseil d’administration</a:t>
            </a:r>
            <a:r>
              <a:rPr lang="fr-MA" dirty="0"/>
              <a:t>, composé de membres représentants les secteurs public et privé et présidé par le </a:t>
            </a:r>
            <a:r>
              <a:rPr lang="fr-MA" b="1" dirty="0"/>
              <a:t>Secrétaire d’Etat  américain</a:t>
            </a:r>
            <a:r>
              <a:rPr lang="fr-MA" dirty="0"/>
              <a:t>.</a:t>
            </a:r>
          </a:p>
        </p:txBody>
      </p:sp>
      <p:sp>
        <p:nvSpPr>
          <p:cNvPr id="19" name="ZoneTexte 18"/>
          <p:cNvSpPr txBox="1"/>
          <p:nvPr/>
        </p:nvSpPr>
        <p:spPr>
          <a:xfrm>
            <a:off x="302307" y="2958610"/>
            <a:ext cx="2042113"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MA" b="1" dirty="0" smtClean="0"/>
              <a:t>MCA-</a:t>
            </a:r>
            <a:r>
              <a:rPr lang="fr-MA" b="1" dirty="0" err="1" smtClean="0"/>
              <a:t>Morocco</a:t>
            </a:r>
            <a:endParaRPr lang="fr-MA" b="1" dirty="0"/>
          </a:p>
          <a:p>
            <a:pPr algn="ctr"/>
            <a:r>
              <a:rPr lang="fr-MA" b="1" dirty="0"/>
              <a:t>Agence d’exécution</a:t>
            </a:r>
            <a:endParaRPr lang="fr-FR" b="1" dirty="0"/>
          </a:p>
        </p:txBody>
      </p:sp>
      <p:pic>
        <p:nvPicPr>
          <p:cNvPr id="20"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t="7506" b="7329"/>
          <a:stretch/>
        </p:blipFill>
        <p:spPr>
          <a:xfrm>
            <a:off x="622998" y="1813205"/>
            <a:ext cx="1249746" cy="1031804"/>
          </a:xfrm>
          <a:prstGeom prst="rect">
            <a:avLst/>
          </a:prstGeom>
          <a:ln>
            <a:solidFill>
              <a:schemeClr val="accent2">
                <a:lumMod val="75000"/>
              </a:schemeClr>
            </a:solidFill>
          </a:ln>
        </p:spPr>
      </p:pic>
    </p:spTree>
    <p:extLst>
      <p:ext uri="{BB962C8B-B14F-4D97-AF65-F5344CB8AC3E}">
        <p14:creationId xmlns:p14="http://schemas.microsoft.com/office/powerpoint/2010/main" val="265546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4294967295"/>
          </p:nvPr>
        </p:nvSpPr>
        <p:spPr>
          <a:xfrm>
            <a:off x="11326813" y="6356350"/>
            <a:ext cx="865187" cy="365125"/>
          </a:xfrm>
        </p:spPr>
        <p:txBody>
          <a:bodyPr/>
          <a:lstStyle/>
          <a:p>
            <a:fld id="{FC1CF07D-8B3F-4D32-B059-0039CEA46DB1}" type="slidenum">
              <a:rPr lang="fr-FR" smtClean="0">
                <a:solidFill>
                  <a:srgbClr val="9B2D1F"/>
                </a:solidFill>
              </a:rPr>
              <a:pPr/>
              <a:t>6</a:t>
            </a:fld>
            <a:endParaRPr lang="fr-FR">
              <a:solidFill>
                <a:srgbClr val="9B2D1F"/>
              </a:solidFill>
            </a:endParaRPr>
          </a:p>
        </p:txBody>
      </p:sp>
      <p:graphicFrame>
        <p:nvGraphicFramePr>
          <p:cNvPr id="6" name="Tableau 32"/>
          <p:cNvGraphicFramePr>
            <a:graphicFrameLocks noGrp="1"/>
          </p:cNvGraphicFramePr>
          <p:nvPr>
            <p:extLst/>
          </p:nvPr>
        </p:nvGraphicFramePr>
        <p:xfrm>
          <a:off x="4082838" y="1993396"/>
          <a:ext cx="7165730" cy="3935456"/>
        </p:xfrm>
        <a:graphic>
          <a:graphicData uri="http://schemas.openxmlformats.org/drawingml/2006/table">
            <a:tbl>
              <a:tblPr firstRow="1" bandRow="1">
                <a:tableStyleId>{3B4B98B0-60AC-42C2-AFA5-B58CD77FA1E5}</a:tableStyleId>
              </a:tblPr>
              <a:tblGrid>
                <a:gridCol w="3582865">
                  <a:extLst>
                    <a:ext uri="{9D8B030D-6E8A-4147-A177-3AD203B41FA5}">
                      <a16:colId xmlns:a16="http://schemas.microsoft.com/office/drawing/2014/main" val="2158021175"/>
                    </a:ext>
                  </a:extLst>
                </a:gridCol>
                <a:gridCol w="3582865">
                  <a:extLst>
                    <a:ext uri="{9D8B030D-6E8A-4147-A177-3AD203B41FA5}">
                      <a16:colId xmlns:a16="http://schemas.microsoft.com/office/drawing/2014/main" val="3803927807"/>
                    </a:ext>
                  </a:extLst>
                </a:gridCol>
              </a:tblGrid>
              <a:tr h="10555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a:solidFill>
                            <a:schemeClr val="tx1"/>
                          </a:solidFill>
                          <a:latin typeface="Corbel" panose="020B0503020204020204" pitchFamily="34" charset="0"/>
                          <a:ea typeface="+mn-ea"/>
                          <a:cs typeface="Sakkal Majalla" panose="02000000000000000000" pitchFamily="2" charset="-78"/>
                        </a:rPr>
                        <a:t>Enveloppe budgétaire</a:t>
                      </a:r>
                    </a:p>
                  </a:txBody>
                  <a:tcPr marL="47292" marR="47292" marT="23643" marB="2364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kern="1200" dirty="0">
                          <a:solidFill>
                            <a:schemeClr val="tx1"/>
                          </a:solidFill>
                          <a:latin typeface="Corbel" panose="020B0503020204020204" pitchFamily="34" charset="0"/>
                          <a:ea typeface="+mn-ea"/>
                          <a:cs typeface="Sakkal Majalla" panose="02000000000000000000" pitchFamily="2" charset="-78"/>
                        </a:rPr>
                        <a:t>MCC: 450 millions de dollars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kern="1200" dirty="0">
                          <a:solidFill>
                            <a:schemeClr val="tx1"/>
                          </a:solidFill>
                          <a:latin typeface="Corbel" panose="020B0503020204020204" pitchFamily="34" charset="0"/>
                          <a:ea typeface="+mn-ea"/>
                          <a:cs typeface="Sakkal Majalla" panose="02000000000000000000" pitchFamily="2" charset="-78"/>
                        </a:rPr>
                        <a:t>Gouvernement: 82 </a:t>
                      </a:r>
                      <a:r>
                        <a:rPr lang="fr-FR" sz="1200" b="0" kern="1200" dirty="0">
                          <a:solidFill>
                            <a:schemeClr val="tx1"/>
                          </a:solidFill>
                          <a:latin typeface="Corbel" panose="020B0503020204020204" pitchFamily="34" charset="0"/>
                          <a:ea typeface="+mn-ea"/>
                          <a:cs typeface="Sakkal Majalla" panose="02000000000000000000" pitchFamily="2" charset="-78"/>
                        </a:rPr>
                        <a:t>millions</a:t>
                      </a:r>
                      <a:r>
                        <a:rPr lang="fr-FR" sz="1400" b="0" kern="1200" baseline="0" dirty="0">
                          <a:solidFill>
                            <a:schemeClr val="tx1"/>
                          </a:solidFill>
                          <a:latin typeface="Corbel" panose="020B0503020204020204" pitchFamily="34" charset="0"/>
                          <a:ea typeface="+mn-ea"/>
                          <a:cs typeface="Sakkal Majalla" panose="02000000000000000000" pitchFamily="2" charset="-78"/>
                        </a:rPr>
                        <a:t> de dollars</a:t>
                      </a:r>
                      <a:endParaRPr lang="fr-FR" sz="1400" b="0" kern="1200" dirty="0">
                        <a:solidFill>
                          <a:schemeClr val="tx1"/>
                        </a:solidFill>
                        <a:latin typeface="Corbel" panose="020B0503020204020204" pitchFamily="34" charset="0"/>
                        <a:ea typeface="+mn-ea"/>
                        <a:cs typeface="Sakkal Majalla" panose="02000000000000000000" pitchFamily="2" charset="-78"/>
                      </a:endParaRPr>
                    </a:p>
                  </a:txBody>
                  <a:tcPr marL="47292" marR="47292" marT="23643" marB="2364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3551506136"/>
                  </a:ext>
                </a:extLst>
              </a:tr>
              <a:tr h="4633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a:solidFill>
                            <a:schemeClr val="tx1"/>
                          </a:solidFill>
                          <a:latin typeface="Corbel" panose="020B0503020204020204" pitchFamily="34" charset="0"/>
                          <a:ea typeface="+mn-ea"/>
                          <a:cs typeface="Sakkal Majalla" panose="02000000000000000000" pitchFamily="2" charset="-78"/>
                        </a:rPr>
                        <a:t>Date de signature</a:t>
                      </a:r>
                    </a:p>
                  </a:txBody>
                  <a:tcPr marL="47292" marR="47292" marT="23643" marB="2364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70C0">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kern="1200" dirty="0">
                          <a:solidFill>
                            <a:schemeClr val="tx1"/>
                          </a:solidFill>
                          <a:latin typeface="Corbel" panose="020B0503020204020204" pitchFamily="34" charset="0"/>
                          <a:ea typeface="+mn-ea"/>
                          <a:cs typeface="Sakkal Majalla" panose="02000000000000000000" pitchFamily="2" charset="-78"/>
                        </a:rPr>
                        <a:t>30 novembre 2015</a:t>
                      </a:r>
                    </a:p>
                  </a:txBody>
                  <a:tcPr marL="47292" marR="47292" marT="23643" marB="2364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70C0">
                        <a:alpha val="20000"/>
                      </a:srgbClr>
                    </a:solidFill>
                  </a:tcPr>
                </a:tc>
                <a:extLst>
                  <a:ext uri="{0D108BD9-81ED-4DB2-BD59-A6C34878D82A}">
                    <a16:rowId xmlns:a16="http://schemas.microsoft.com/office/drawing/2014/main" val="898354270"/>
                  </a:ext>
                </a:extLst>
              </a:tr>
              <a:tr h="8055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a:solidFill>
                            <a:schemeClr val="tx1"/>
                          </a:solidFill>
                          <a:latin typeface="Corbel" panose="020B0503020204020204" pitchFamily="34" charset="0"/>
                          <a:ea typeface="+mn-ea"/>
                          <a:cs typeface="Sakkal Majalla" panose="02000000000000000000" pitchFamily="2" charset="-78"/>
                        </a:rPr>
                        <a:t>Période d’exécution</a:t>
                      </a:r>
                    </a:p>
                  </a:txBody>
                  <a:tcPr marL="47292" marR="47292" marT="23643" marB="2364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kern="1200" dirty="0">
                          <a:solidFill>
                            <a:schemeClr val="tx1"/>
                          </a:solidFill>
                          <a:latin typeface="Corbel" panose="020B0503020204020204" pitchFamily="34" charset="0"/>
                          <a:ea typeface="+mn-ea"/>
                          <a:cs typeface="Sakkal Majalla" panose="02000000000000000000" pitchFamily="2" charset="-78"/>
                        </a:rPr>
                        <a:t>5 ans à partir de la date d’entrée en vigueur</a:t>
                      </a:r>
                    </a:p>
                  </a:txBody>
                  <a:tcPr marL="47292" marR="47292" marT="23643" marB="2364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546956266"/>
                  </a:ext>
                </a:extLst>
              </a:tr>
              <a:tr h="5554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a:solidFill>
                            <a:schemeClr val="tx1"/>
                          </a:solidFill>
                          <a:latin typeface="Corbel" panose="020B0503020204020204" pitchFamily="34" charset="0"/>
                          <a:ea typeface="+mn-ea"/>
                          <a:cs typeface="Sakkal Majalla" panose="02000000000000000000" pitchFamily="2" charset="-78"/>
                        </a:rPr>
                        <a:t>Date d’entrée en vigueur</a:t>
                      </a:r>
                    </a:p>
                  </a:txBody>
                  <a:tcPr marL="47292" marR="47292" marT="23643" marB="2364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70C0">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kern="1200" dirty="0">
                          <a:solidFill>
                            <a:schemeClr val="tx1"/>
                          </a:solidFill>
                          <a:latin typeface="Corbel" panose="020B0503020204020204" pitchFamily="34" charset="0"/>
                          <a:ea typeface="+mn-ea"/>
                          <a:cs typeface="Sakkal Majalla" panose="02000000000000000000" pitchFamily="2" charset="-78"/>
                        </a:rPr>
                        <a:t>30 juin 2017 </a:t>
                      </a:r>
                    </a:p>
                  </a:txBody>
                  <a:tcPr marL="47292" marR="47292" marT="23643" marB="2364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70C0">
                        <a:alpha val="20000"/>
                      </a:srgbClr>
                    </a:solidFill>
                  </a:tcPr>
                </a:tc>
                <a:extLst>
                  <a:ext uri="{0D108BD9-81ED-4DB2-BD59-A6C34878D82A}">
                    <a16:rowId xmlns:a16="http://schemas.microsoft.com/office/drawing/2014/main" val="102417094"/>
                  </a:ext>
                </a:extLst>
              </a:tr>
              <a:tr h="10555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a:solidFill>
                            <a:schemeClr val="tx1"/>
                          </a:solidFill>
                          <a:latin typeface="Corbel" panose="020B0503020204020204" pitchFamily="34" charset="0"/>
                          <a:ea typeface="+mn-ea"/>
                          <a:cs typeface="Sakkal Majalla" panose="02000000000000000000" pitchFamily="2" charset="-78"/>
                        </a:rPr>
                        <a:t>Nombre de</a:t>
                      </a:r>
                      <a:r>
                        <a:rPr lang="fr-FR" sz="1400" b="1" kern="1200" baseline="0" dirty="0">
                          <a:solidFill>
                            <a:schemeClr val="tx1"/>
                          </a:solidFill>
                          <a:latin typeface="Corbel" panose="020B0503020204020204" pitchFamily="34" charset="0"/>
                          <a:ea typeface="+mn-ea"/>
                          <a:cs typeface="Sakkal Majalla" panose="02000000000000000000" pitchFamily="2" charset="-78"/>
                        </a:rPr>
                        <a:t> bénéficiaires</a:t>
                      </a:r>
                      <a:endParaRPr lang="fr-FR" sz="1400" b="1" kern="1200" dirty="0">
                        <a:solidFill>
                          <a:schemeClr val="tx1"/>
                        </a:solidFill>
                        <a:latin typeface="Corbel" panose="020B0503020204020204" pitchFamily="34" charset="0"/>
                        <a:ea typeface="+mn-ea"/>
                        <a:cs typeface="Sakkal Majalla" panose="02000000000000000000" pitchFamily="2" charset="-78"/>
                      </a:endParaRPr>
                    </a:p>
                  </a:txBody>
                  <a:tcPr marL="47292" marR="47292" marT="23643" marB="2364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kern="1200" dirty="0">
                          <a:solidFill>
                            <a:schemeClr val="tx1"/>
                          </a:solidFill>
                          <a:latin typeface="Corbel" panose="020B0503020204020204" pitchFamily="34" charset="0"/>
                          <a:ea typeface="+mn-ea"/>
                          <a:cs typeface="Sakkal Majalla" panose="02000000000000000000" pitchFamily="2" charset="-78"/>
                        </a:rPr>
                        <a:t>827.626 de personnes durant les 20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kern="1200" dirty="0">
                          <a:solidFill>
                            <a:schemeClr val="tx1"/>
                          </a:solidFill>
                          <a:latin typeface="Corbel" panose="020B0503020204020204" pitchFamily="34" charset="0"/>
                          <a:ea typeface="+mn-ea"/>
                          <a:cs typeface="Sakkal Majalla" panose="02000000000000000000" pitchFamily="2" charset="-78"/>
                        </a:rPr>
                        <a:t>prochaines  années</a:t>
                      </a:r>
                    </a:p>
                  </a:txBody>
                  <a:tcPr marL="47292" marR="47292" marT="23643" marB="2364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3428201674"/>
                  </a:ext>
                </a:extLst>
              </a:tr>
            </a:tbl>
          </a:graphicData>
        </a:graphic>
      </p:graphicFrame>
      <p:pic>
        <p:nvPicPr>
          <p:cNvPr id="8"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10488488" y="93439"/>
            <a:ext cx="1520161" cy="1255062"/>
          </a:xfrm>
          <a:prstGeom prst="rect">
            <a:avLst/>
          </a:prstGeom>
        </p:spPr>
      </p:pic>
      <p:grpSp>
        <p:nvGrpSpPr>
          <p:cNvPr id="9" name="Group 27"/>
          <p:cNvGrpSpPr/>
          <p:nvPr/>
        </p:nvGrpSpPr>
        <p:grpSpPr>
          <a:xfrm flipH="1">
            <a:off x="2218827" y="553118"/>
            <a:ext cx="6905509" cy="715244"/>
            <a:chOff x="1506828" y="650383"/>
            <a:chExt cx="9195515" cy="2215166"/>
          </a:xfrm>
          <a:noFill/>
        </p:grpSpPr>
        <p:sp>
          <p:nvSpPr>
            <p:cNvPr id="10" name="Freeform 2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11" name="Oval 30"/>
            <p:cNvSpPr/>
            <p:nvPr/>
          </p:nvSpPr>
          <p:spPr>
            <a:xfrm>
              <a:off x="1661374" y="804929"/>
              <a:ext cx="1906074" cy="1906074"/>
            </a:xfrm>
            <a:prstGeom prst="ellipse">
              <a:avLst/>
            </a:pr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01</a:t>
              </a:r>
            </a:p>
          </p:txBody>
        </p:sp>
      </p:grpSp>
      <p:sp>
        <p:nvSpPr>
          <p:cNvPr id="12" name="Rectangle 11"/>
          <p:cNvSpPr/>
          <p:nvPr/>
        </p:nvSpPr>
        <p:spPr>
          <a:xfrm>
            <a:off x="2536791" y="478084"/>
            <a:ext cx="4353011" cy="8222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sz="2000" b="1" dirty="0">
                <a:solidFill>
                  <a:schemeClr val="tx1"/>
                </a:solidFill>
              </a:rPr>
              <a:t>Aperçu global sur le Compact II</a:t>
            </a:r>
          </a:p>
        </p:txBody>
      </p:sp>
      <p:pic>
        <p:nvPicPr>
          <p:cNvPr id="15" name="Image 14"/>
          <p:cNvPicPr>
            <a:picLocks noChangeAspect="1"/>
          </p:cNvPicPr>
          <p:nvPr/>
        </p:nvPicPr>
        <p:blipFill>
          <a:blip r:embed="rId4"/>
          <a:stretch>
            <a:fillRect/>
          </a:stretch>
        </p:blipFill>
        <p:spPr>
          <a:xfrm>
            <a:off x="565046" y="2723420"/>
            <a:ext cx="2861326" cy="1676400"/>
          </a:xfrm>
          <a:prstGeom prst="rect">
            <a:avLst/>
          </a:prstGeom>
        </p:spPr>
      </p:pic>
      <p:pic>
        <p:nvPicPr>
          <p:cNvPr id="16" name="Image 22"/>
          <p:cNvPicPr>
            <a:picLocks noChangeAspect="1"/>
          </p:cNvPicPr>
          <p:nvPr/>
        </p:nvPicPr>
        <p:blipFill rotWithShape="1">
          <a:blip r:embed="rId5" cstate="print">
            <a:extLst>
              <a:ext uri="{28A0092B-C50C-407E-A947-70E740481C1C}">
                <a14:useLocalDpi xmlns:a14="http://schemas.microsoft.com/office/drawing/2010/main" val="0"/>
              </a:ext>
            </a:extLst>
          </a:blip>
          <a:srcRect t="47975" r="51942"/>
          <a:stretch/>
        </p:blipFill>
        <p:spPr>
          <a:xfrm>
            <a:off x="218262" y="210187"/>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0753253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252000"/>
                    </a14:imgEffect>
                    <a14:imgEffect>
                      <a14:brightnessContrast contrast="40000"/>
                    </a14:imgEffect>
                  </a14:imgLayer>
                </a14:imgProps>
              </a:ext>
            </a:extLst>
          </a:blip>
          <a:srcRect t="33898" r="24347"/>
          <a:stretch/>
        </p:blipFill>
        <p:spPr>
          <a:xfrm>
            <a:off x="8621463" y="5118840"/>
            <a:ext cx="3566837" cy="1732067"/>
          </a:xfrm>
          <a:prstGeom prst="rect">
            <a:avLst/>
          </a:prstGeom>
        </p:spPr>
      </p:pic>
      <p:sp>
        <p:nvSpPr>
          <p:cNvPr id="2" name="Slide Number Placeholder 1"/>
          <p:cNvSpPr>
            <a:spLocks noGrp="1"/>
          </p:cNvSpPr>
          <p:nvPr>
            <p:ph type="sldNum" sz="quarter" idx="7"/>
          </p:nvPr>
        </p:nvSpPr>
        <p:spPr>
          <a:xfrm>
            <a:off x="8844995" y="5991881"/>
            <a:ext cx="2780528" cy="251159"/>
          </a:xfrm>
        </p:spPr>
        <p:txBody>
          <a:bodyPr/>
          <a:lstStyle/>
          <a:p>
            <a:pPr defTabSz="829178"/>
            <a:fld id="{B6F15528-21DE-4FAA-801E-634DDDAF4B2B}" type="slidenum">
              <a:rPr lang="fr-FR" sz="1632">
                <a:solidFill>
                  <a:prstClr val="black">
                    <a:tint val="75000"/>
                  </a:prstClr>
                </a:solidFill>
                <a:latin typeface="Calibri"/>
              </a:rPr>
              <a:pPr defTabSz="829178"/>
              <a:t>7</a:t>
            </a:fld>
            <a:endParaRPr lang="fr-FR" sz="1632" dirty="0">
              <a:solidFill>
                <a:prstClr val="black">
                  <a:tint val="75000"/>
                </a:prstClr>
              </a:solidFill>
              <a:latin typeface="Calibri"/>
            </a:endParaRPr>
          </a:p>
        </p:txBody>
      </p:sp>
      <p:sp>
        <p:nvSpPr>
          <p:cNvPr id="25" name="Rectangle 24"/>
          <p:cNvSpPr>
            <a:spLocks noChangeAspect="1"/>
          </p:cNvSpPr>
          <p:nvPr/>
        </p:nvSpPr>
        <p:spPr>
          <a:xfrm>
            <a:off x="1068733" y="2065794"/>
            <a:ext cx="10435855" cy="975230"/>
          </a:xfrm>
          <a:prstGeom prst="rect">
            <a:avLst/>
          </a:prstGeom>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marL="285750" indent="-285750" algn="just" defTabSz="829178">
              <a:lnSpc>
                <a:spcPts val="2176"/>
              </a:lnSpc>
              <a:buClr>
                <a:srgbClr val="3E8853">
                  <a:lumMod val="75000"/>
                </a:srgbClr>
              </a:buClr>
              <a:buSzPct val="150000"/>
              <a:buFont typeface="Arial" panose="020B0604020202020204" pitchFamily="34" charset="0"/>
              <a:buChar char="•"/>
            </a:pPr>
            <a:r>
              <a:rPr lang="fr-FR" sz="1632" b="1" dirty="0">
                <a:solidFill>
                  <a:prstClr val="black"/>
                </a:solidFill>
                <a:latin typeface="Calibri"/>
                <a:cs typeface="Sakkal Majalla" panose="02000000000000000000" pitchFamily="2" charset="-78"/>
              </a:rPr>
              <a:t>Manque de conditions de sécurité et de stabilité nécessaires au développement des investissements agricoles du fait du statut juridique d’indivision des terres collectives situées dans les périmètres d’irrigation.</a:t>
            </a:r>
          </a:p>
          <a:p>
            <a:pPr marL="285750" indent="-285750" algn="just" defTabSz="829178">
              <a:lnSpc>
                <a:spcPts val="2176"/>
              </a:lnSpc>
              <a:buClr>
                <a:srgbClr val="3E8853">
                  <a:lumMod val="75000"/>
                </a:srgbClr>
              </a:buClr>
              <a:buSzPct val="150000"/>
              <a:buFont typeface="Arial" panose="020B0604020202020204" pitchFamily="34" charset="0"/>
              <a:buChar char="•"/>
            </a:pPr>
            <a:r>
              <a:rPr lang="fr-FR" sz="1632" b="1" dirty="0">
                <a:solidFill>
                  <a:prstClr val="black"/>
                </a:solidFill>
                <a:latin typeface="Calibri"/>
                <a:cs typeface="Sakkal Majalla" panose="02000000000000000000" pitchFamily="2" charset="-78"/>
              </a:rPr>
              <a:t>Vulnérabilité économique des ayants droit.</a:t>
            </a:r>
          </a:p>
        </p:txBody>
      </p:sp>
      <p:sp>
        <p:nvSpPr>
          <p:cNvPr id="27" name="Rectangle 26"/>
          <p:cNvSpPr>
            <a:spLocks noChangeAspect="1"/>
          </p:cNvSpPr>
          <p:nvPr/>
        </p:nvSpPr>
        <p:spPr>
          <a:xfrm>
            <a:off x="1068733" y="3864255"/>
            <a:ext cx="10435855" cy="2218555"/>
          </a:xfrm>
          <a:prstGeom prst="rect">
            <a:avLst/>
          </a:prstGeom>
          <a:ln>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just" defTabSz="829178"/>
            <a:r>
              <a:rPr lang="fr-FR" sz="1632" b="1" dirty="0">
                <a:solidFill>
                  <a:prstClr val="black"/>
                </a:solidFill>
                <a:cs typeface="Sakkal Majalla" panose="02000000000000000000" pitchFamily="2" charset="-78"/>
              </a:rPr>
              <a:t>L’amélioration de la productivité du foncier agricole par l’accroissement des investissements pour lutter contre la pauvreté, à travers :</a:t>
            </a:r>
          </a:p>
          <a:p>
            <a:pPr marL="285750" indent="-285750" algn="just" defTabSz="829178">
              <a:buFont typeface="Arial" panose="020B0604020202020204" pitchFamily="34" charset="0"/>
              <a:buChar char="•"/>
            </a:pPr>
            <a:r>
              <a:rPr lang="fr-FR" sz="1632" b="1" dirty="0">
                <a:solidFill>
                  <a:prstClr val="black"/>
                </a:solidFill>
                <a:latin typeface="Calibri"/>
                <a:cs typeface="Sakkal Majalla" panose="02000000000000000000" pitchFamily="2" charset="-78"/>
              </a:rPr>
              <a:t>La mise en œuvre de la melkisation pour la transformation de la propriété dans l’indivision des terres collectives situées dans les périmètres d’irrigation en propriétés individuelles et ce, sur la base d’une nouvelle procédure de melkisation optimisée en termes de coûts et de délais, prenant en compte les aspects environnementaux, sociaux et de genre; ladite procédure sera testée sur </a:t>
            </a:r>
            <a:r>
              <a:rPr lang="fr-FR" sz="1632" b="1" dirty="0">
                <a:solidFill>
                  <a:prstClr val="black"/>
                </a:solidFill>
                <a:cs typeface="Sakkal Majalla" panose="02000000000000000000" pitchFamily="2" charset="-78"/>
              </a:rPr>
              <a:t>deux sites pilotes. </a:t>
            </a:r>
          </a:p>
          <a:p>
            <a:pPr marL="285750" indent="-285750" algn="just" defTabSz="829178">
              <a:buFont typeface="Arial" panose="020B0604020202020204" pitchFamily="34" charset="0"/>
              <a:buChar char="•"/>
            </a:pPr>
            <a:r>
              <a:rPr lang="fr-FR" sz="1632" b="1" dirty="0">
                <a:solidFill>
                  <a:prstClr val="black"/>
                </a:solidFill>
                <a:cs typeface="Sakkal Majalla" panose="02000000000000000000" pitchFamily="2" charset="-78"/>
              </a:rPr>
              <a:t>La mise en place de mesures d’accompagnement visant la maximisation des retombées économiques de la melkisation sur la population cible.</a:t>
            </a:r>
          </a:p>
        </p:txBody>
      </p:sp>
      <p:sp>
        <p:nvSpPr>
          <p:cNvPr id="35" name="Rectangle 34"/>
          <p:cNvSpPr>
            <a:spLocks noChangeAspect="1"/>
          </p:cNvSpPr>
          <p:nvPr/>
        </p:nvSpPr>
        <p:spPr>
          <a:xfrm>
            <a:off x="1623904" y="6243040"/>
            <a:ext cx="9757727" cy="530678"/>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just" defTabSz="829178"/>
            <a:r>
              <a:rPr lang="fr-FR" sz="1632" b="1" dirty="0">
                <a:solidFill>
                  <a:prstClr val="black"/>
                </a:solidFill>
                <a:latin typeface="Calibri"/>
                <a:cs typeface="Sakkal Majalla" panose="02000000000000000000" pitchFamily="2" charset="-78"/>
              </a:rPr>
              <a:t>Extension du modèle testé aux autres terres collectives situées dans les périmètres irrigués du Royaume</a:t>
            </a:r>
          </a:p>
        </p:txBody>
      </p:sp>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t="7506" b="7329"/>
          <a:stretch/>
        </p:blipFill>
        <p:spPr>
          <a:xfrm>
            <a:off x="10404881" y="89779"/>
            <a:ext cx="1520161" cy="1255062"/>
          </a:xfrm>
          <a:prstGeom prst="rect">
            <a:avLst/>
          </a:prstGeom>
        </p:spPr>
      </p:pic>
      <p:sp>
        <p:nvSpPr>
          <p:cNvPr id="9" name="Flèche droite 8"/>
          <p:cNvSpPr/>
          <p:nvPr/>
        </p:nvSpPr>
        <p:spPr>
          <a:xfrm>
            <a:off x="945776" y="6352732"/>
            <a:ext cx="409522" cy="311293"/>
          </a:xfrm>
          <a:prstGeom prst="right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MA"/>
          </a:p>
        </p:txBody>
      </p:sp>
      <p:grpSp>
        <p:nvGrpSpPr>
          <p:cNvPr id="12" name="Group 17"/>
          <p:cNvGrpSpPr/>
          <p:nvPr/>
        </p:nvGrpSpPr>
        <p:grpSpPr>
          <a:xfrm>
            <a:off x="2481473" y="320289"/>
            <a:ext cx="6574040" cy="879245"/>
            <a:chOff x="1506828" y="650383"/>
            <a:chExt cx="9195515" cy="2215166"/>
          </a:xfrm>
          <a:noFill/>
        </p:grpSpPr>
        <p:sp>
          <p:nvSpPr>
            <p:cNvPr id="13" name="Freeform 19"/>
            <p:cNvSpPr/>
            <p:nvPr/>
          </p:nvSpPr>
          <p:spPr>
            <a:xfrm>
              <a:off x="1506828" y="650383"/>
              <a:ext cx="9195515"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14" name="Oval 20"/>
            <p:cNvSpPr/>
            <p:nvPr/>
          </p:nvSpPr>
          <p:spPr>
            <a:xfrm>
              <a:off x="1661374" y="804929"/>
              <a:ext cx="1906074" cy="1906074"/>
            </a:xfrm>
            <a:prstGeom prst="ellipse">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02</a:t>
              </a:r>
            </a:p>
          </p:txBody>
        </p:sp>
      </p:grpSp>
      <p:sp>
        <p:nvSpPr>
          <p:cNvPr id="16" name="Rectangle 15"/>
          <p:cNvSpPr/>
          <p:nvPr/>
        </p:nvSpPr>
        <p:spPr>
          <a:xfrm>
            <a:off x="4822368" y="480778"/>
            <a:ext cx="4088440" cy="5582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Focus sur l’activité « Foncier rural »</a:t>
            </a:r>
          </a:p>
        </p:txBody>
      </p:sp>
      <p:sp>
        <p:nvSpPr>
          <p:cNvPr id="4" name="Ellipse 3"/>
          <p:cNvSpPr/>
          <p:nvPr/>
        </p:nvSpPr>
        <p:spPr>
          <a:xfrm>
            <a:off x="283671" y="1271609"/>
            <a:ext cx="1386349" cy="867417"/>
          </a:xfrm>
          <a:prstGeom prst="ellipse">
            <a:avLst/>
          </a:prstGeom>
          <a:solidFill>
            <a:srgbClr val="8B2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rPr>
              <a:t>Constat</a:t>
            </a:r>
          </a:p>
        </p:txBody>
      </p:sp>
      <p:sp>
        <p:nvSpPr>
          <p:cNvPr id="17" name="Ellipse 16"/>
          <p:cNvSpPr/>
          <p:nvPr/>
        </p:nvSpPr>
        <p:spPr>
          <a:xfrm>
            <a:off x="252601" y="3074243"/>
            <a:ext cx="1386349" cy="891616"/>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effectLst>
                  <a:outerShdw blurRad="38100" dist="38100" dir="2700000" algn="tl">
                    <a:srgbClr val="000000">
                      <a:alpha val="43137"/>
                    </a:srgbClr>
                  </a:outerShdw>
                </a:effectLst>
              </a:rPr>
              <a:t>Objectif</a:t>
            </a:r>
          </a:p>
        </p:txBody>
      </p:sp>
      <p:pic>
        <p:nvPicPr>
          <p:cNvPr id="19" name="Image 22"/>
          <p:cNvPicPr>
            <a:picLocks noChangeAspect="1"/>
          </p:cNvPicPr>
          <p:nvPr/>
        </p:nvPicPr>
        <p:blipFill rotWithShape="1">
          <a:blip r:embed="rId6" cstate="print">
            <a:extLst>
              <a:ext uri="{28A0092B-C50C-407E-A947-70E740481C1C}">
                <a14:useLocalDpi xmlns:a14="http://schemas.microsoft.com/office/drawing/2010/main" val="0"/>
              </a:ext>
            </a:extLst>
          </a:blip>
          <a:srcRect t="47975" r="51942"/>
          <a:stretch/>
        </p:blipFill>
        <p:spPr>
          <a:xfrm>
            <a:off x="164614" y="265136"/>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5473741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BEBA8EAE-BF5A-486C-A8C5-ECC9F3942E4B}">
                <a14:imgProps xmlns:a14="http://schemas.microsoft.com/office/drawing/2010/main">
                  <a14:imgLayer r:embed="rId4">
                    <a14:imgEffect>
                      <a14:brightnessContrast contrast="40000"/>
                    </a14:imgEffect>
                  </a14:imgLayer>
                </a14:imgProps>
              </a:ext>
            </a:extLst>
          </a:blip>
          <a:srcRect t="33898" r="24347"/>
          <a:stretch/>
        </p:blipFill>
        <p:spPr>
          <a:xfrm>
            <a:off x="8621463" y="5118840"/>
            <a:ext cx="3566837" cy="1732067"/>
          </a:xfrm>
          <a:prstGeom prst="rect">
            <a:avLst/>
          </a:prstGeom>
        </p:spPr>
      </p:pic>
      <p:sp>
        <p:nvSpPr>
          <p:cNvPr id="2" name="Slide Number Placeholder 1"/>
          <p:cNvSpPr>
            <a:spLocks noGrp="1"/>
          </p:cNvSpPr>
          <p:nvPr>
            <p:ph type="sldNum" sz="quarter" idx="7"/>
          </p:nvPr>
        </p:nvSpPr>
        <p:spPr>
          <a:xfrm>
            <a:off x="9121388" y="6471919"/>
            <a:ext cx="2780528" cy="251159"/>
          </a:xfrm>
        </p:spPr>
        <p:txBody>
          <a:bodyPr/>
          <a:lstStyle/>
          <a:p>
            <a:pPr defTabSz="829178"/>
            <a:fld id="{B6F15528-21DE-4FAA-801E-634DDDAF4B2B}" type="slidenum">
              <a:rPr lang="fr-FR" sz="1632">
                <a:solidFill>
                  <a:prstClr val="black">
                    <a:tint val="75000"/>
                  </a:prstClr>
                </a:solidFill>
                <a:latin typeface="Calibri"/>
              </a:rPr>
              <a:pPr defTabSz="829178"/>
              <a:t>8</a:t>
            </a:fld>
            <a:endParaRPr lang="fr-FR" sz="1632" dirty="0">
              <a:solidFill>
                <a:prstClr val="black">
                  <a:tint val="75000"/>
                </a:prstClr>
              </a:solidFill>
              <a:latin typeface="Calibri"/>
            </a:endParaRPr>
          </a:p>
        </p:txBody>
      </p:sp>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t="7506" b="7329"/>
          <a:stretch/>
        </p:blipFill>
        <p:spPr>
          <a:xfrm>
            <a:off x="10404881" y="1"/>
            <a:ext cx="1520161" cy="1255062"/>
          </a:xfrm>
          <a:prstGeom prst="rect">
            <a:avLst/>
          </a:prstGeom>
        </p:spPr>
      </p:pic>
      <p:sp>
        <p:nvSpPr>
          <p:cNvPr id="16" name="Rectangle 15"/>
          <p:cNvSpPr/>
          <p:nvPr/>
        </p:nvSpPr>
        <p:spPr>
          <a:xfrm>
            <a:off x="372529" y="3328321"/>
            <a:ext cx="3270482" cy="1096839"/>
          </a:xfrm>
          <a:prstGeom prst="rect">
            <a:avLst/>
          </a:prstGeom>
        </p:spPr>
        <p:txBody>
          <a:bodyPr wrap="square">
            <a:spAutoFit/>
          </a:bodyPr>
          <a:lstStyle/>
          <a:p>
            <a:pPr algn="ctr" defTabSz="829178"/>
            <a:r>
              <a:rPr lang="fr-FR" sz="2176" b="1" dirty="0">
                <a:solidFill>
                  <a:srgbClr val="002060"/>
                </a:solidFill>
                <a:latin typeface="Calibri"/>
                <a:cs typeface="Sakkal Majalla" panose="02000000000000000000" pitchFamily="2" charset="-78"/>
              </a:rPr>
              <a:t>Périmètres d’irrigation </a:t>
            </a:r>
          </a:p>
          <a:p>
            <a:pPr algn="ctr" defTabSz="829178"/>
            <a:r>
              <a:rPr lang="fr-FR" sz="2176" b="1" dirty="0">
                <a:solidFill>
                  <a:srgbClr val="002060"/>
                </a:solidFill>
                <a:latin typeface="Calibri"/>
                <a:cs typeface="Sakkal Majalla" panose="02000000000000000000" pitchFamily="2" charset="-78"/>
              </a:rPr>
              <a:t>des </a:t>
            </a:r>
            <a:r>
              <a:rPr lang="fr-FR" sz="2176" b="1" dirty="0" err="1">
                <a:solidFill>
                  <a:srgbClr val="002060"/>
                </a:solidFill>
                <a:latin typeface="Calibri"/>
                <a:cs typeface="Sakkal Majalla" panose="02000000000000000000" pitchFamily="2" charset="-78"/>
              </a:rPr>
              <a:t>ORMVAs</a:t>
            </a:r>
            <a:r>
              <a:rPr lang="fr-FR" sz="2176" b="1" dirty="0">
                <a:solidFill>
                  <a:srgbClr val="002060"/>
                </a:solidFill>
                <a:latin typeface="Calibri"/>
                <a:cs typeface="Sakkal Majalla" panose="02000000000000000000" pitchFamily="2" charset="-78"/>
              </a:rPr>
              <a:t> </a:t>
            </a:r>
          </a:p>
          <a:p>
            <a:pPr algn="ctr" defTabSz="829178"/>
            <a:r>
              <a:rPr lang="fr-FR" sz="2176" b="1" dirty="0">
                <a:solidFill>
                  <a:srgbClr val="002060"/>
                </a:solidFill>
                <a:latin typeface="Calibri"/>
                <a:cs typeface="Sakkal Majalla" panose="02000000000000000000" pitchFamily="2" charset="-78"/>
              </a:rPr>
              <a:t>du Gharb et du Haouz</a:t>
            </a:r>
          </a:p>
        </p:txBody>
      </p:sp>
      <p:sp>
        <p:nvSpPr>
          <p:cNvPr id="17" name="Rectangle 16"/>
          <p:cNvSpPr/>
          <p:nvPr/>
        </p:nvSpPr>
        <p:spPr>
          <a:xfrm>
            <a:off x="2926035" y="5251134"/>
            <a:ext cx="7478846" cy="1025537"/>
          </a:xfrm>
          <a:prstGeom prst="rect">
            <a:avLst/>
          </a:prstGeom>
        </p:spPr>
        <p:txBody>
          <a:bodyPr wrap="square">
            <a:spAutoFit/>
          </a:bodyPr>
          <a:lstStyle/>
          <a:p>
            <a:pPr marL="457200" indent="-457200" defTabSz="829178">
              <a:buFont typeface="Arial" panose="020B0604020202020204" pitchFamily="34" charset="0"/>
              <a:buChar char="•"/>
            </a:pPr>
            <a:r>
              <a:rPr lang="fr-FR" sz="2800" b="1" dirty="0">
                <a:solidFill>
                  <a:schemeClr val="accent5">
                    <a:lumMod val="75000"/>
                  </a:schemeClr>
                </a:solidFill>
                <a:latin typeface="Calibri"/>
                <a:cs typeface="Sakkal Majalla" panose="02000000000000000000" pitchFamily="2" charset="-78"/>
              </a:rPr>
              <a:t>51.000</a:t>
            </a:r>
            <a:r>
              <a:rPr lang="fr-FR" sz="3264" b="1" dirty="0">
                <a:solidFill>
                  <a:srgbClr val="00B050"/>
                </a:solidFill>
                <a:latin typeface="Calibri"/>
                <a:cs typeface="Sakkal Majalla" panose="02000000000000000000" pitchFamily="2" charset="-78"/>
              </a:rPr>
              <a:t> </a:t>
            </a:r>
            <a:r>
              <a:rPr lang="fr-FR" sz="2176" dirty="0">
                <a:solidFill>
                  <a:srgbClr val="002060"/>
                </a:solidFill>
                <a:latin typeface="Calibri"/>
                <a:cs typeface="Sakkal Majalla" panose="02000000000000000000" pitchFamily="2" charset="-78"/>
              </a:rPr>
              <a:t>Ha et </a:t>
            </a:r>
            <a:r>
              <a:rPr lang="fr-FR" sz="2800" b="1" dirty="0">
                <a:solidFill>
                  <a:srgbClr val="002060"/>
                </a:solidFill>
                <a:latin typeface="Calibri"/>
                <a:cs typeface="Sakkal Majalla" panose="02000000000000000000" pitchFamily="2" charset="-78"/>
              </a:rPr>
              <a:t>16.000</a:t>
            </a:r>
            <a:r>
              <a:rPr lang="fr-FR" sz="2176" dirty="0">
                <a:solidFill>
                  <a:srgbClr val="002060"/>
                </a:solidFill>
                <a:latin typeface="Calibri"/>
                <a:cs typeface="Sakkal Majalla" panose="02000000000000000000" pitchFamily="2" charset="-78"/>
              </a:rPr>
              <a:t> ayants droit dans le Gharb (environ) </a:t>
            </a:r>
          </a:p>
          <a:p>
            <a:pPr marL="457200" indent="-457200" defTabSz="829178">
              <a:buFont typeface="Arial" panose="020B0604020202020204" pitchFamily="34" charset="0"/>
              <a:buChar char="•"/>
            </a:pPr>
            <a:r>
              <a:rPr lang="fr-FR" sz="2800" b="1" dirty="0">
                <a:solidFill>
                  <a:schemeClr val="accent5">
                    <a:lumMod val="75000"/>
                  </a:schemeClr>
                </a:solidFill>
                <a:latin typeface="Calibri"/>
                <a:cs typeface="Sakkal Majalla" panose="02000000000000000000" pitchFamily="2" charset="-78"/>
              </a:rPr>
              <a:t>15.000</a:t>
            </a:r>
            <a:r>
              <a:rPr lang="fr-FR" sz="2800" dirty="0">
                <a:solidFill>
                  <a:srgbClr val="002060"/>
                </a:solidFill>
                <a:latin typeface="Calibri"/>
                <a:cs typeface="Sakkal Majalla" panose="02000000000000000000" pitchFamily="2" charset="-78"/>
              </a:rPr>
              <a:t> </a:t>
            </a:r>
            <a:r>
              <a:rPr lang="fr-FR" sz="2176" dirty="0">
                <a:solidFill>
                  <a:srgbClr val="002060"/>
                </a:solidFill>
                <a:latin typeface="Calibri"/>
                <a:cs typeface="Sakkal Majalla" panose="02000000000000000000" pitchFamily="2" charset="-78"/>
              </a:rPr>
              <a:t>Ha et </a:t>
            </a:r>
            <a:r>
              <a:rPr lang="fr-FR" sz="2800" b="1" dirty="0">
                <a:solidFill>
                  <a:srgbClr val="002060"/>
                </a:solidFill>
                <a:latin typeface="Calibri"/>
                <a:cs typeface="Sakkal Majalla" panose="02000000000000000000" pitchFamily="2" charset="-78"/>
              </a:rPr>
              <a:t>8.400</a:t>
            </a:r>
            <a:r>
              <a:rPr lang="fr-FR" sz="2176" dirty="0">
                <a:solidFill>
                  <a:srgbClr val="002060"/>
                </a:solidFill>
                <a:latin typeface="Calibri"/>
                <a:cs typeface="Sakkal Majalla" panose="02000000000000000000" pitchFamily="2" charset="-78"/>
              </a:rPr>
              <a:t> ayants droit dans le Haouz (environ)</a:t>
            </a:r>
            <a:endParaRPr lang="en-US" sz="2176" dirty="0">
              <a:solidFill>
                <a:srgbClr val="002060"/>
              </a:solidFill>
              <a:latin typeface="Calibri"/>
              <a:cs typeface="Sakkal Majalla" panose="02000000000000000000" pitchFamily="2" charset="-78"/>
            </a:endParaRPr>
          </a:p>
        </p:txBody>
      </p:sp>
      <p:sp>
        <p:nvSpPr>
          <p:cNvPr id="20" name="ZoneTexte 19"/>
          <p:cNvSpPr txBox="1"/>
          <p:nvPr/>
        </p:nvSpPr>
        <p:spPr>
          <a:xfrm>
            <a:off x="737483" y="2771621"/>
            <a:ext cx="2142045" cy="461665"/>
          </a:xfrm>
          <a:prstGeom prst="rect">
            <a:avLst/>
          </a:prstGeom>
          <a:noFill/>
        </p:spPr>
        <p:txBody>
          <a:bodyPr wrap="square" rtlCol="0">
            <a:spAutoFit/>
          </a:bodyPr>
          <a:lstStyle>
            <a:defPPr>
              <a:defRPr lang="fr-FR"/>
            </a:defPPr>
            <a:lvl1pPr algn="ctr">
              <a:defRPr sz="3600" b="1">
                <a:solidFill>
                  <a:schemeClr val="accent6">
                    <a:lumMod val="75000"/>
                  </a:schemeClr>
                </a:solidFill>
                <a:effectLst>
                  <a:outerShdw blurRad="38100" dist="38100" dir="2700000" algn="tl">
                    <a:srgbClr val="000000">
                      <a:alpha val="43137"/>
                    </a:srgbClr>
                  </a:outerShdw>
                </a:effectLst>
              </a:defRPr>
            </a:lvl1pPr>
          </a:lstStyle>
          <a:p>
            <a:pPr defTabSz="829178"/>
            <a:r>
              <a:rPr lang="fr-FR" sz="2400" dirty="0">
                <a:solidFill>
                  <a:schemeClr val="accent5">
                    <a:lumMod val="75000"/>
                  </a:schemeClr>
                </a:solidFill>
                <a:latin typeface="Calibri"/>
              </a:rPr>
              <a:t>Scope</a:t>
            </a:r>
            <a:endParaRPr lang="en-US" sz="2400" dirty="0">
              <a:solidFill>
                <a:schemeClr val="accent5">
                  <a:lumMod val="75000"/>
                </a:schemeClr>
              </a:solidFill>
              <a:latin typeface="Calibri"/>
            </a:endParaRPr>
          </a:p>
        </p:txBody>
      </p:sp>
      <p:sp>
        <p:nvSpPr>
          <p:cNvPr id="21" name="ZoneTexte 20"/>
          <p:cNvSpPr txBox="1"/>
          <p:nvPr/>
        </p:nvSpPr>
        <p:spPr>
          <a:xfrm>
            <a:off x="9021513" y="2576373"/>
            <a:ext cx="2142045" cy="461665"/>
          </a:xfrm>
          <a:prstGeom prst="rect">
            <a:avLst/>
          </a:prstGeom>
          <a:noFill/>
        </p:spPr>
        <p:txBody>
          <a:bodyPr wrap="square" rtlCol="0">
            <a:spAutoFit/>
          </a:bodyPr>
          <a:lstStyle>
            <a:defPPr>
              <a:defRPr lang="fr-FR"/>
            </a:defPPr>
            <a:lvl1pPr algn="ctr">
              <a:defRPr sz="3600" b="1">
                <a:solidFill>
                  <a:schemeClr val="accent6">
                    <a:lumMod val="75000"/>
                  </a:schemeClr>
                </a:solidFill>
                <a:effectLst>
                  <a:outerShdw blurRad="38100" dist="38100" dir="2700000" algn="tl">
                    <a:srgbClr val="000000">
                      <a:alpha val="43137"/>
                    </a:srgbClr>
                  </a:outerShdw>
                </a:effectLst>
              </a:defRPr>
            </a:lvl1pPr>
          </a:lstStyle>
          <a:p>
            <a:pPr defTabSz="829178"/>
            <a:r>
              <a:rPr lang="fr-FR" sz="2400" dirty="0">
                <a:solidFill>
                  <a:schemeClr val="accent5">
                    <a:lumMod val="75000"/>
                  </a:schemeClr>
                </a:solidFill>
                <a:latin typeface="Calibri"/>
              </a:rPr>
              <a:t>Budget</a:t>
            </a:r>
            <a:endParaRPr lang="en-US" sz="2400" dirty="0">
              <a:solidFill>
                <a:schemeClr val="accent5">
                  <a:lumMod val="75000"/>
                </a:schemeClr>
              </a:solidFill>
              <a:latin typeface="Calibri"/>
            </a:endParaRPr>
          </a:p>
        </p:txBody>
      </p:sp>
      <p:sp>
        <p:nvSpPr>
          <p:cNvPr id="25" name="Rectangle 24"/>
          <p:cNvSpPr/>
          <p:nvPr/>
        </p:nvSpPr>
        <p:spPr>
          <a:xfrm>
            <a:off x="9083859" y="3099748"/>
            <a:ext cx="2319866" cy="483081"/>
          </a:xfrm>
          <a:prstGeom prst="rect">
            <a:avLst/>
          </a:prstGeom>
        </p:spPr>
        <p:txBody>
          <a:bodyPr wrap="none">
            <a:spAutoFit/>
          </a:bodyPr>
          <a:lstStyle/>
          <a:p>
            <a:pPr defTabSz="829178"/>
            <a:r>
              <a:rPr lang="fr-FR" sz="2539" b="1" dirty="0">
                <a:solidFill>
                  <a:srgbClr val="002060"/>
                </a:solidFill>
                <a:latin typeface="Calibri"/>
                <a:cs typeface="Sakkal Majalla" panose="02000000000000000000" pitchFamily="2" charset="-78"/>
              </a:rPr>
              <a:t>33 Millions USD</a:t>
            </a:r>
          </a:p>
        </p:txBody>
      </p:sp>
      <p:sp>
        <p:nvSpPr>
          <p:cNvPr id="27" name="ZoneTexte 26"/>
          <p:cNvSpPr txBox="1"/>
          <p:nvPr/>
        </p:nvSpPr>
        <p:spPr>
          <a:xfrm>
            <a:off x="4702727" y="4682714"/>
            <a:ext cx="2142045" cy="461665"/>
          </a:xfrm>
          <a:prstGeom prst="rect">
            <a:avLst/>
          </a:prstGeom>
          <a:noFill/>
        </p:spPr>
        <p:txBody>
          <a:bodyPr wrap="square" rtlCol="0">
            <a:spAutoFit/>
          </a:bodyPr>
          <a:lstStyle>
            <a:defPPr>
              <a:defRPr lang="fr-FR"/>
            </a:defPPr>
            <a:lvl1pPr algn="ctr">
              <a:defRPr sz="3600" b="1">
                <a:solidFill>
                  <a:schemeClr val="accent6">
                    <a:lumMod val="75000"/>
                  </a:schemeClr>
                </a:solidFill>
                <a:effectLst>
                  <a:outerShdw blurRad="38100" dist="38100" dir="2700000" algn="tl">
                    <a:srgbClr val="000000">
                      <a:alpha val="43137"/>
                    </a:srgbClr>
                  </a:outerShdw>
                </a:effectLst>
              </a:defRPr>
            </a:lvl1pPr>
          </a:lstStyle>
          <a:p>
            <a:pPr defTabSz="829178"/>
            <a:r>
              <a:rPr lang="fr-FR" sz="2400" dirty="0">
                <a:solidFill>
                  <a:schemeClr val="accent5">
                    <a:lumMod val="75000"/>
                  </a:schemeClr>
                </a:solidFill>
                <a:latin typeface="Calibri"/>
              </a:rPr>
              <a:t>Cible</a:t>
            </a:r>
            <a:endParaRPr lang="en-US" sz="2400" dirty="0">
              <a:solidFill>
                <a:schemeClr val="accent5">
                  <a:lumMod val="75000"/>
                </a:schemeClr>
              </a:solidFill>
              <a:latin typeface="Calibri"/>
            </a:endParaRPr>
          </a:p>
        </p:txBody>
      </p:sp>
      <p:sp>
        <p:nvSpPr>
          <p:cNvPr id="3" name="Rectangle 2"/>
          <p:cNvSpPr/>
          <p:nvPr/>
        </p:nvSpPr>
        <p:spPr>
          <a:xfrm>
            <a:off x="4380045" y="1417984"/>
            <a:ext cx="2694831" cy="17524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r>
              <a:rPr lang="fr-FR" sz="2800" b="1" dirty="0">
                <a:solidFill>
                  <a:srgbClr val="3E8853">
                    <a:lumMod val="75000"/>
                  </a:srgbClr>
                </a:solidFill>
                <a:effectLst>
                  <a:outerShdw blurRad="38100" dist="38100" dir="2700000" algn="tl">
                    <a:srgbClr val="000000">
                      <a:alpha val="43137"/>
                    </a:srgbClr>
                  </a:outerShdw>
                </a:effectLst>
                <a:latin typeface="Calibri"/>
              </a:rPr>
              <a:t>Activité « Foncier rural » </a:t>
            </a:r>
          </a:p>
        </p:txBody>
      </p:sp>
      <p:cxnSp>
        <p:nvCxnSpPr>
          <p:cNvPr id="5" name="Connecteur droit avec flèche 4"/>
          <p:cNvCxnSpPr/>
          <p:nvPr/>
        </p:nvCxnSpPr>
        <p:spPr>
          <a:xfrm flipH="1">
            <a:off x="2790289" y="2576373"/>
            <a:ext cx="1211445" cy="18933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a:off x="7499475" y="2484234"/>
            <a:ext cx="1313055" cy="28147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a:off x="5773748" y="3432728"/>
            <a:ext cx="2121" cy="76384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Ellipse 3"/>
          <p:cNvSpPr/>
          <p:nvPr/>
        </p:nvSpPr>
        <p:spPr>
          <a:xfrm>
            <a:off x="4426333" y="1697498"/>
            <a:ext cx="2694831" cy="142228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MA"/>
          </a:p>
        </p:txBody>
      </p:sp>
      <p:grpSp>
        <p:nvGrpSpPr>
          <p:cNvPr id="23" name="Group 17"/>
          <p:cNvGrpSpPr/>
          <p:nvPr/>
        </p:nvGrpSpPr>
        <p:grpSpPr>
          <a:xfrm>
            <a:off x="2619127" y="320290"/>
            <a:ext cx="6692021" cy="769432"/>
            <a:chOff x="1506828" y="650386"/>
            <a:chExt cx="9195515" cy="1810826"/>
          </a:xfrm>
          <a:noFill/>
        </p:grpSpPr>
        <p:sp>
          <p:nvSpPr>
            <p:cNvPr id="24" name="Freeform 19"/>
            <p:cNvSpPr/>
            <p:nvPr/>
          </p:nvSpPr>
          <p:spPr>
            <a:xfrm>
              <a:off x="1506828" y="650386"/>
              <a:ext cx="9195515" cy="181082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26" name="Oval 20"/>
            <p:cNvSpPr/>
            <p:nvPr/>
          </p:nvSpPr>
          <p:spPr>
            <a:xfrm>
              <a:off x="1661375" y="804928"/>
              <a:ext cx="1906074" cy="1387700"/>
            </a:xfrm>
            <a:prstGeom prst="ellipse">
              <a:avLst/>
            </a:prstGeom>
            <a:grp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02</a:t>
              </a:r>
            </a:p>
          </p:txBody>
        </p:sp>
      </p:grpSp>
      <p:sp>
        <p:nvSpPr>
          <p:cNvPr id="28" name="Rectangle 27"/>
          <p:cNvSpPr/>
          <p:nvPr/>
        </p:nvSpPr>
        <p:spPr>
          <a:xfrm>
            <a:off x="4749186" y="401644"/>
            <a:ext cx="4674433" cy="5582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Focus sur l’activité « Foncier rural »</a:t>
            </a:r>
          </a:p>
        </p:txBody>
      </p:sp>
      <p:pic>
        <p:nvPicPr>
          <p:cNvPr id="29" name="Image 22"/>
          <p:cNvPicPr>
            <a:picLocks noChangeAspect="1"/>
          </p:cNvPicPr>
          <p:nvPr/>
        </p:nvPicPr>
        <p:blipFill rotWithShape="1">
          <a:blip r:embed="rId6" cstate="print">
            <a:extLst>
              <a:ext uri="{28A0092B-C50C-407E-A947-70E740481C1C}">
                <a14:useLocalDpi xmlns:a14="http://schemas.microsoft.com/office/drawing/2010/main" val="0"/>
              </a:ext>
            </a:extLst>
          </a:blip>
          <a:srcRect t="47975" r="51942"/>
          <a:stretch/>
        </p:blipFill>
        <p:spPr>
          <a:xfrm>
            <a:off x="271146" y="178755"/>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4653013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252000"/>
                    </a14:imgEffect>
                    <a14:imgEffect>
                      <a14:brightnessContrast contrast="40000"/>
                    </a14:imgEffect>
                  </a14:imgLayer>
                </a14:imgProps>
              </a:ext>
            </a:extLst>
          </a:blip>
          <a:srcRect t="33898" r="24347"/>
          <a:stretch/>
        </p:blipFill>
        <p:spPr>
          <a:xfrm>
            <a:off x="8621463" y="5118840"/>
            <a:ext cx="3566837" cy="1732067"/>
          </a:xfrm>
          <a:prstGeom prst="rect">
            <a:avLst/>
          </a:prstGeom>
        </p:spPr>
      </p:pic>
      <p:sp>
        <p:nvSpPr>
          <p:cNvPr id="2" name="Espace réservé du numéro de diapositive 1"/>
          <p:cNvSpPr>
            <a:spLocks noGrp="1"/>
          </p:cNvSpPr>
          <p:nvPr>
            <p:ph type="sldNum" sz="quarter" idx="7"/>
          </p:nvPr>
        </p:nvSpPr>
        <p:spPr/>
        <p:txBody>
          <a:bodyPr/>
          <a:lstStyle/>
          <a:p>
            <a:fld id="{B6F15528-21DE-4FAA-801E-634DDDAF4B2B}" type="slidenum">
              <a:rPr lang="fr-MA" smtClean="0"/>
              <a:t>9</a:t>
            </a:fld>
            <a:endParaRPr lang="fr-MA"/>
          </a:p>
        </p:txBody>
      </p:sp>
      <p:pic>
        <p:nvPicPr>
          <p:cNvPr id="4" name="Image 3"/>
          <p:cNvPicPr>
            <a:picLocks noChangeAspect="1"/>
          </p:cNvPicPr>
          <p:nvPr/>
        </p:nvPicPr>
        <p:blipFill>
          <a:blip r:embed="rId5"/>
          <a:stretch>
            <a:fillRect/>
          </a:stretch>
        </p:blipFill>
        <p:spPr>
          <a:xfrm>
            <a:off x="10547379" y="142581"/>
            <a:ext cx="1524132" cy="1255885"/>
          </a:xfrm>
          <a:prstGeom prst="rect">
            <a:avLst/>
          </a:prstGeom>
        </p:spPr>
      </p:pic>
      <p:sp>
        <p:nvSpPr>
          <p:cNvPr id="7" name="Rectangle à coins arrondis 6"/>
          <p:cNvSpPr/>
          <p:nvPr/>
        </p:nvSpPr>
        <p:spPr>
          <a:xfrm>
            <a:off x="1137145" y="2862581"/>
            <a:ext cx="7501508" cy="1565590"/>
          </a:xfrm>
          <a:prstGeom prst="roundRect">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just"/>
            <a:r>
              <a:rPr lang="fr-FR" sz="1600" dirty="0">
                <a:solidFill>
                  <a:schemeClr val="tx1"/>
                </a:solidFill>
                <a:latin typeface="Calibri" panose="020F0502020204030204" pitchFamily="34" charset="0"/>
                <a:ea typeface="Calibri" panose="020F0502020204030204" pitchFamily="34" charset="0"/>
                <a:cs typeface="Arial" panose="020B0604020202020204" pitchFamily="34" charset="0"/>
              </a:rPr>
              <a:t>La mise en œuvre de l’activité « foncier rural » s’inscrit dans le cadre de l’application par le Gouvernement des Hautes Directives de Sa Majesté le Roi Mohammed VI </a:t>
            </a:r>
            <a:r>
              <a:rPr lang="fr-FR" sz="1600" dirty="0">
                <a:solidFill>
                  <a:schemeClr val="tx1"/>
                </a:solidFill>
              </a:rPr>
              <a:t>contenues dans le </a:t>
            </a:r>
            <a:r>
              <a:rPr lang="fr-FR" sz="1600" b="1" dirty="0">
                <a:solidFill>
                  <a:srgbClr val="8B2F0F"/>
                </a:solidFill>
              </a:rPr>
              <a:t>Message Royal</a:t>
            </a:r>
            <a:r>
              <a:rPr lang="fr-FR" sz="1600" dirty="0">
                <a:solidFill>
                  <a:srgbClr val="8B2F0F"/>
                </a:solidFill>
              </a:rPr>
              <a:t> </a:t>
            </a:r>
            <a:r>
              <a:rPr lang="fr-FR" sz="1600" dirty="0">
                <a:solidFill>
                  <a:schemeClr val="tx1"/>
                </a:solidFill>
              </a:rPr>
              <a:t>adressé aux participants aux assises nationales sur ”la politique foncière de l’Etat et son rôle dans le développement économique et social”, tenues à Skhirat les 8 et 9 décembre 2015, portant sur </a:t>
            </a:r>
            <a:r>
              <a:rPr lang="fr-FR" sz="1600" b="1" dirty="0">
                <a:solidFill>
                  <a:srgbClr val="8B2F0F"/>
                </a:solidFill>
              </a:rPr>
              <a:t>l’accélération du processus de melkisation </a:t>
            </a:r>
            <a:r>
              <a:rPr lang="fr-FR" sz="1600" dirty="0">
                <a:solidFill>
                  <a:srgbClr val="8B2F0F"/>
                </a:solidFill>
              </a:rPr>
              <a:t>et  </a:t>
            </a:r>
            <a:r>
              <a:rPr lang="fr-FR" sz="1600" b="1" dirty="0">
                <a:solidFill>
                  <a:srgbClr val="8B2F0F"/>
                </a:solidFill>
              </a:rPr>
              <a:t>la</a:t>
            </a:r>
            <a:r>
              <a:rPr lang="fr-FR" sz="1600" dirty="0">
                <a:solidFill>
                  <a:srgbClr val="8B2F0F"/>
                </a:solidFill>
              </a:rPr>
              <a:t> </a:t>
            </a:r>
            <a:r>
              <a:rPr lang="fr-FR" sz="1600" b="1" dirty="0">
                <a:solidFill>
                  <a:srgbClr val="8B2F0F"/>
                </a:solidFill>
              </a:rPr>
              <a:t>gratuité des opérations de Melkisation.</a:t>
            </a:r>
          </a:p>
        </p:txBody>
      </p:sp>
      <p:sp>
        <p:nvSpPr>
          <p:cNvPr id="15" name="Rectangle à coins arrondis 14"/>
          <p:cNvSpPr/>
          <p:nvPr/>
        </p:nvSpPr>
        <p:spPr>
          <a:xfrm>
            <a:off x="150188" y="4560604"/>
            <a:ext cx="8488465" cy="2169847"/>
          </a:xfrm>
          <a:prstGeom prst="roundRect">
            <a:avLst/>
          </a:prstGeom>
          <a:noFill/>
          <a:ln w="952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just"/>
            <a:r>
              <a:rPr lang="fr-FR" sz="1600" dirty="0">
                <a:solidFill>
                  <a:schemeClr val="tx1"/>
                </a:solidFill>
              </a:rPr>
              <a:t>Récemment, </a:t>
            </a:r>
            <a:r>
              <a:rPr lang="fr-FR" sz="1600" b="1" dirty="0">
                <a:solidFill>
                  <a:srgbClr val="8B2F0F"/>
                </a:solidFill>
              </a:rPr>
              <a:t>le Discours Royal </a:t>
            </a:r>
            <a:r>
              <a:rPr lang="fr-FR" sz="1600" dirty="0">
                <a:solidFill>
                  <a:schemeClr val="tx1"/>
                </a:solidFill>
              </a:rPr>
              <a:t>prononcé à l’occasion de l’ouverture de la session parlementaire d’automne a insisté sur</a:t>
            </a:r>
            <a:r>
              <a:rPr lang="fr-FR" sz="1600" b="1" dirty="0">
                <a:solidFill>
                  <a:schemeClr val="tx1"/>
                </a:solidFill>
              </a:rPr>
              <a:t> </a:t>
            </a:r>
            <a:r>
              <a:rPr lang="fr-FR" sz="1600" dirty="0">
                <a:solidFill>
                  <a:schemeClr val="tx1"/>
                </a:solidFill>
              </a:rPr>
              <a:t>l’importance du </a:t>
            </a:r>
            <a:r>
              <a:rPr lang="fr-FR" sz="1600" b="1" dirty="0">
                <a:solidFill>
                  <a:srgbClr val="8B2F0F"/>
                </a:solidFill>
              </a:rPr>
              <a:t>développement rural </a:t>
            </a:r>
            <a:r>
              <a:rPr lang="fr-MA" sz="1600" dirty="0">
                <a:solidFill>
                  <a:schemeClr val="tx1"/>
                </a:solidFill>
              </a:rPr>
              <a:t>pour assurer de meilleures conditions de vie à la population. A cette occasion, le Souverain a souligné que la mobilisation des terres agricoles appartenant aux </a:t>
            </a:r>
            <a:r>
              <a:rPr lang="fr-MA" sz="1600" b="1" dirty="0">
                <a:solidFill>
                  <a:schemeClr val="tx1"/>
                </a:solidFill>
              </a:rPr>
              <a:t>collectivités ethniques </a:t>
            </a:r>
            <a:r>
              <a:rPr lang="fr-MA" sz="1600" dirty="0">
                <a:solidFill>
                  <a:schemeClr val="tx1"/>
                </a:solidFill>
              </a:rPr>
              <a:t>pour la réalisation de </a:t>
            </a:r>
            <a:r>
              <a:rPr lang="fr-MA" sz="1600" b="1" dirty="0">
                <a:solidFill>
                  <a:schemeClr val="tx1"/>
                </a:solidFill>
              </a:rPr>
              <a:t>projets d’investissement agricole</a:t>
            </a:r>
            <a:r>
              <a:rPr lang="fr-MA" sz="1600" dirty="0">
                <a:solidFill>
                  <a:schemeClr val="tx1"/>
                </a:solidFill>
              </a:rPr>
              <a:t> constitue un levier fort pour améliorer globalement le niveau de vie socio-économique </a:t>
            </a:r>
            <a:r>
              <a:rPr lang="fr-FR" sz="1600" dirty="0">
                <a:solidFill>
                  <a:schemeClr val="tx1"/>
                </a:solidFill>
              </a:rPr>
              <a:t>et plus particulièrement celui des ayants droits</a:t>
            </a:r>
            <a:r>
              <a:rPr lang="fr-MA" sz="1600" dirty="0">
                <a:solidFill>
                  <a:schemeClr val="tx1"/>
                </a:solidFill>
              </a:rPr>
              <a:t>, indiquant que cette mesure permettrait </a:t>
            </a:r>
            <a:r>
              <a:rPr lang="fr-MA" sz="1600" b="1" dirty="0">
                <a:solidFill>
                  <a:schemeClr val="tx1"/>
                </a:solidFill>
              </a:rPr>
              <a:t>la mobilisation d’un million d’hectares supplémentaires des terres collectives situées dans les zones Bour. </a:t>
            </a:r>
          </a:p>
        </p:txBody>
      </p:sp>
      <p:sp>
        <p:nvSpPr>
          <p:cNvPr id="16" name="Rectangle à coins arrondis 15"/>
          <p:cNvSpPr/>
          <p:nvPr/>
        </p:nvSpPr>
        <p:spPr>
          <a:xfrm>
            <a:off x="8954618" y="4560604"/>
            <a:ext cx="2821858" cy="1500606"/>
          </a:xfrm>
          <a:prstGeom prst="roundRect">
            <a:avLst/>
          </a:prstGeom>
          <a:noFill/>
          <a:ln w="952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just"/>
            <a:r>
              <a:rPr lang="fr-FR" sz="1600" dirty="0">
                <a:solidFill>
                  <a:schemeClr val="tx1"/>
                </a:solidFill>
              </a:rPr>
              <a:t>Les objectifs du projet convergent également avec ceux de la stratégie agricole nationale, le </a:t>
            </a:r>
            <a:r>
              <a:rPr lang="fr-FR" b="1" dirty="0">
                <a:solidFill>
                  <a:schemeClr val="accent5">
                    <a:lumMod val="75000"/>
                  </a:schemeClr>
                </a:solidFill>
              </a:rPr>
              <a:t>Plan Maroc Vert</a:t>
            </a:r>
            <a:r>
              <a:rPr lang="fr-FR" sz="1600" dirty="0">
                <a:solidFill>
                  <a:schemeClr val="tx1"/>
                </a:solidFill>
              </a:rPr>
              <a:t>.</a:t>
            </a:r>
          </a:p>
        </p:txBody>
      </p:sp>
      <p:pic>
        <p:nvPicPr>
          <p:cNvPr id="17" name="Imag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90992" y="3286136"/>
            <a:ext cx="1762125" cy="1116103"/>
          </a:xfrm>
          <a:prstGeom prst="rect">
            <a:avLst/>
          </a:prstGeom>
        </p:spPr>
      </p:pic>
      <p:pic>
        <p:nvPicPr>
          <p:cNvPr id="8" name="Image 7"/>
          <p:cNvPicPr preferRelativeResize="0">
            <a:picLocks/>
          </p:cNvPicPr>
          <p:nvPr/>
        </p:nvPicPr>
        <p:blipFill>
          <a:blip r:embed="rId7"/>
          <a:stretch>
            <a:fillRect/>
          </a:stretch>
        </p:blipFill>
        <p:spPr>
          <a:xfrm>
            <a:off x="3880569" y="1026574"/>
            <a:ext cx="3600000" cy="1670768"/>
          </a:xfrm>
          <a:prstGeom prst="rect">
            <a:avLst/>
          </a:prstGeom>
          <a:ln w="3175">
            <a:solidFill>
              <a:srgbClr val="002060"/>
            </a:solidFill>
          </a:ln>
        </p:spPr>
      </p:pic>
      <p:pic>
        <p:nvPicPr>
          <p:cNvPr id="18" name="Image 22"/>
          <p:cNvPicPr>
            <a:picLocks noChangeAspect="1"/>
          </p:cNvPicPr>
          <p:nvPr/>
        </p:nvPicPr>
        <p:blipFill rotWithShape="1">
          <a:blip r:embed="rId8" cstate="print">
            <a:extLst>
              <a:ext uri="{28A0092B-C50C-407E-A947-70E740481C1C}">
                <a14:useLocalDpi xmlns:a14="http://schemas.microsoft.com/office/drawing/2010/main" val="0"/>
              </a:ext>
            </a:extLst>
          </a:blip>
          <a:srcRect t="47975" r="51942"/>
          <a:stretch/>
        </p:blipFill>
        <p:spPr>
          <a:xfrm>
            <a:off x="271146" y="178755"/>
            <a:ext cx="1808240" cy="79684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pSp>
        <p:nvGrpSpPr>
          <p:cNvPr id="19" name="Group 37"/>
          <p:cNvGrpSpPr/>
          <p:nvPr/>
        </p:nvGrpSpPr>
        <p:grpSpPr>
          <a:xfrm flipH="1">
            <a:off x="3107460" y="127567"/>
            <a:ext cx="6492653" cy="706514"/>
            <a:chOff x="1506827" y="650383"/>
            <a:chExt cx="9195513" cy="2215166"/>
          </a:xfrm>
          <a:noFill/>
        </p:grpSpPr>
        <p:sp>
          <p:nvSpPr>
            <p:cNvPr id="20" name="Freeform 39"/>
            <p:cNvSpPr/>
            <p:nvPr/>
          </p:nvSpPr>
          <p:spPr>
            <a:xfrm>
              <a:off x="1506827" y="650383"/>
              <a:ext cx="9195513" cy="2215166"/>
            </a:xfrm>
            <a:custGeom>
              <a:avLst/>
              <a:gdLst>
                <a:gd name="connsiteX0" fmla="*/ 1107583 w 9195515"/>
                <a:gd name="connsiteY0" fmla="*/ 0 h 2215166"/>
                <a:gd name="connsiteX1" fmla="*/ 1890762 w 9195515"/>
                <a:gd name="connsiteY1" fmla="*/ 324404 h 2215166"/>
                <a:gd name="connsiteX2" fmla="*/ 1893527 w 9195515"/>
                <a:gd name="connsiteY2" fmla="*/ 327755 h 2215166"/>
                <a:gd name="connsiteX3" fmla="*/ 1910318 w 9195515"/>
                <a:gd name="connsiteY3" fmla="*/ 342637 h 2215166"/>
                <a:gd name="connsiteX4" fmla="*/ 2636331 w 9195515"/>
                <a:gd name="connsiteY4" fmla="*/ 969406 h 2215166"/>
                <a:gd name="connsiteX5" fmla="*/ 3387497 w 9195515"/>
                <a:gd name="connsiteY5" fmla="*/ 252262 h 2215166"/>
                <a:gd name="connsiteX6" fmla="*/ 3431297 w 9195515"/>
                <a:gd name="connsiteY6" fmla="*/ 219439 h 2215166"/>
                <a:gd name="connsiteX7" fmla="*/ 3503543 w 9195515"/>
                <a:gd name="connsiteY7" fmla="*/ 159831 h 2215166"/>
                <a:gd name="connsiteX8" fmla="*/ 4026793 w 9195515"/>
                <a:gd name="connsiteY8" fmla="*/ 0 h 2215166"/>
                <a:gd name="connsiteX9" fmla="*/ 8259652 w 9195515"/>
                <a:gd name="connsiteY9" fmla="*/ 0 h 2215166"/>
                <a:gd name="connsiteX10" fmla="*/ 9195515 w 9195515"/>
                <a:gd name="connsiteY10" fmla="*/ 935863 h 2215166"/>
                <a:gd name="connsiteX11" fmla="*/ 9195515 w 9195515"/>
                <a:gd name="connsiteY11" fmla="*/ 1279303 h 2215166"/>
                <a:gd name="connsiteX12" fmla="*/ 8259652 w 9195515"/>
                <a:gd name="connsiteY12" fmla="*/ 2215166 h 2215166"/>
                <a:gd name="connsiteX13" fmla="*/ 4026793 w 9195515"/>
                <a:gd name="connsiteY13" fmla="*/ 2215166 h 2215166"/>
                <a:gd name="connsiteX14" fmla="*/ 3503543 w 9195515"/>
                <a:gd name="connsiteY14" fmla="*/ 2055335 h 2215166"/>
                <a:gd name="connsiteX15" fmla="*/ 3461153 w 9195515"/>
                <a:gd name="connsiteY15" fmla="*/ 2020360 h 2215166"/>
                <a:gd name="connsiteX16" fmla="*/ 3387438 w 9195515"/>
                <a:gd name="connsiteY16" fmla="*/ 1972233 h 2215166"/>
                <a:gd name="connsiteX17" fmla="*/ 2662533 w 9195515"/>
                <a:gd name="connsiteY17" fmla="*/ 1275952 h 2215166"/>
                <a:gd name="connsiteX18" fmla="*/ 1944356 w 9195515"/>
                <a:gd name="connsiteY18" fmla="*/ 1835839 h 2215166"/>
                <a:gd name="connsiteX19" fmla="*/ 1906250 w 9195515"/>
                <a:gd name="connsiteY19" fmla="*/ 1871991 h 2215166"/>
                <a:gd name="connsiteX20" fmla="*/ 1890762 w 9195515"/>
                <a:gd name="connsiteY20" fmla="*/ 1890762 h 2215166"/>
                <a:gd name="connsiteX21" fmla="*/ 1107583 w 9195515"/>
                <a:gd name="connsiteY21" fmla="*/ 2215166 h 2215166"/>
                <a:gd name="connsiteX22" fmla="*/ 0 w 9195515"/>
                <a:gd name="connsiteY22" fmla="*/ 1107583 h 2215166"/>
                <a:gd name="connsiteX23" fmla="*/ 1107583 w 9195515"/>
                <a:gd name="connsiteY23" fmla="*/ 0 h 221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95515" h="2215166">
                  <a:moveTo>
                    <a:pt x="1107583" y="0"/>
                  </a:moveTo>
                  <a:cubicBezTo>
                    <a:pt x="1413434" y="0"/>
                    <a:pt x="1690329" y="123971"/>
                    <a:pt x="1890762" y="324404"/>
                  </a:cubicBezTo>
                  <a:lnTo>
                    <a:pt x="1893527" y="327755"/>
                  </a:lnTo>
                  <a:lnTo>
                    <a:pt x="1910318" y="342637"/>
                  </a:lnTo>
                  <a:cubicBezTo>
                    <a:pt x="2138377" y="564106"/>
                    <a:pt x="2341280" y="975490"/>
                    <a:pt x="2636331" y="969406"/>
                  </a:cubicBezTo>
                  <a:cubicBezTo>
                    <a:pt x="2882207" y="964336"/>
                    <a:pt x="3086413" y="507771"/>
                    <a:pt x="3387497" y="252262"/>
                  </a:cubicBezTo>
                  <a:lnTo>
                    <a:pt x="3431297" y="219439"/>
                  </a:lnTo>
                  <a:lnTo>
                    <a:pt x="3503543" y="159831"/>
                  </a:lnTo>
                  <a:cubicBezTo>
                    <a:pt x="3652908" y="58922"/>
                    <a:pt x="3832970" y="0"/>
                    <a:pt x="4026793" y="0"/>
                  </a:cubicBezTo>
                  <a:lnTo>
                    <a:pt x="8259652" y="0"/>
                  </a:lnTo>
                  <a:cubicBezTo>
                    <a:pt x="8776515" y="0"/>
                    <a:pt x="9195515" y="419000"/>
                    <a:pt x="9195515" y="935863"/>
                  </a:cubicBezTo>
                  <a:lnTo>
                    <a:pt x="9195515" y="1279303"/>
                  </a:lnTo>
                  <a:cubicBezTo>
                    <a:pt x="9195515" y="1796166"/>
                    <a:pt x="8776515" y="2215166"/>
                    <a:pt x="8259652" y="2215166"/>
                  </a:cubicBezTo>
                  <a:lnTo>
                    <a:pt x="4026793" y="2215166"/>
                  </a:lnTo>
                  <a:cubicBezTo>
                    <a:pt x="3832970" y="2215166"/>
                    <a:pt x="3652908" y="2156244"/>
                    <a:pt x="3503543" y="2055335"/>
                  </a:cubicBezTo>
                  <a:lnTo>
                    <a:pt x="3461153" y="2020360"/>
                  </a:lnTo>
                  <a:lnTo>
                    <a:pt x="3387438" y="1972233"/>
                  </a:lnTo>
                  <a:cubicBezTo>
                    <a:pt x="3110503" y="1753314"/>
                    <a:pt x="2916085" y="1275952"/>
                    <a:pt x="2662533" y="1275952"/>
                  </a:cubicBezTo>
                  <a:cubicBezTo>
                    <a:pt x="2437153" y="1275952"/>
                    <a:pt x="2164147" y="1616555"/>
                    <a:pt x="1944356" y="1835839"/>
                  </a:cubicBezTo>
                  <a:lnTo>
                    <a:pt x="1906250" y="1871991"/>
                  </a:lnTo>
                  <a:lnTo>
                    <a:pt x="1890762" y="1890762"/>
                  </a:lnTo>
                  <a:cubicBezTo>
                    <a:pt x="1690329" y="2091196"/>
                    <a:pt x="1413434" y="2215166"/>
                    <a:pt x="1107583" y="2215166"/>
                  </a:cubicBezTo>
                  <a:cubicBezTo>
                    <a:pt x="495882" y="2215166"/>
                    <a:pt x="0" y="1719284"/>
                    <a:pt x="0" y="1107583"/>
                  </a:cubicBezTo>
                  <a:cubicBezTo>
                    <a:pt x="0" y="495882"/>
                    <a:pt x="495882" y="0"/>
                    <a:pt x="1107583" y="0"/>
                  </a:cubicBezTo>
                  <a:close/>
                </a:path>
              </a:pathLst>
            </a:cu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prstClr val="white"/>
                </a:solidFill>
                <a:effectLst/>
                <a:uLnTx/>
                <a:uFillTx/>
                <a:latin typeface="Calibri" panose="020F0502020204030204" pitchFamily="34" charset="0"/>
                <a:ea typeface="Open Sans" panose="020B0606030504020204" pitchFamily="34" charset="0"/>
                <a:cs typeface="Open Sans" panose="020B0606030504020204" pitchFamily="34" charset="0"/>
              </a:endParaRPr>
            </a:p>
          </p:txBody>
        </p:sp>
        <p:sp>
          <p:nvSpPr>
            <p:cNvPr id="21" name="Oval 40"/>
            <p:cNvSpPr/>
            <p:nvPr/>
          </p:nvSpPr>
          <p:spPr>
            <a:xfrm>
              <a:off x="1661374" y="804929"/>
              <a:ext cx="1906074" cy="1906074"/>
            </a:xfrm>
            <a:prstGeom prst="ellipse">
              <a:avLst/>
            </a:prstGeom>
            <a:grpFill/>
            <a:ln w="952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schemeClr val="tx1"/>
                  </a:solidFill>
                  <a:effectLst/>
                  <a:uLnTx/>
                  <a:uFillTx/>
                  <a:latin typeface="Calibri" panose="020F0502020204030204" pitchFamily="34" charset="0"/>
                  <a:ea typeface="Open Sans" panose="020B0606030504020204" pitchFamily="34" charset="0"/>
                  <a:cs typeface="Open Sans" panose="020B0606030504020204" pitchFamily="34" charset="0"/>
                </a:rPr>
                <a:t>03</a:t>
              </a:r>
            </a:p>
          </p:txBody>
        </p:sp>
      </p:grpSp>
      <p:sp>
        <p:nvSpPr>
          <p:cNvPr id="22" name="Rectangle 21"/>
          <p:cNvSpPr/>
          <p:nvPr/>
        </p:nvSpPr>
        <p:spPr>
          <a:xfrm>
            <a:off x="3234813" y="104719"/>
            <a:ext cx="4361259" cy="6916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MA" b="1" dirty="0">
                <a:solidFill>
                  <a:schemeClr val="tx1"/>
                </a:solidFill>
              </a:rPr>
              <a:t>Ancrage du projet                                         dans les politiques de l’Etat</a:t>
            </a:r>
          </a:p>
        </p:txBody>
      </p:sp>
    </p:spTree>
    <p:extLst>
      <p:ext uri="{BB962C8B-B14F-4D97-AF65-F5344CB8AC3E}">
        <p14:creationId xmlns:p14="http://schemas.microsoft.com/office/powerpoint/2010/main" val="79614631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2206</TotalTime>
  <Words>2353</Words>
  <Application>Microsoft Office PowerPoint</Application>
  <PresentationFormat>Grand écran</PresentationFormat>
  <Paragraphs>369</Paragraphs>
  <Slides>30</Slides>
  <Notes>14</Notes>
  <HiddenSlides>0</HiddenSlides>
  <MMClips>0</MMClips>
  <ScaleCrop>false</ScaleCrop>
  <HeadingPairs>
    <vt:vector size="6" baseType="variant">
      <vt:variant>
        <vt:lpstr>Polices utilisées</vt:lpstr>
      </vt:variant>
      <vt:variant>
        <vt:i4>12</vt:i4>
      </vt:variant>
      <vt:variant>
        <vt:lpstr>Thème</vt:lpstr>
      </vt:variant>
      <vt:variant>
        <vt:i4>3</vt:i4>
      </vt:variant>
      <vt:variant>
        <vt:lpstr>Titres des diapositives</vt:lpstr>
      </vt:variant>
      <vt:variant>
        <vt:i4>30</vt:i4>
      </vt:variant>
    </vt:vector>
  </HeadingPairs>
  <TitlesOfParts>
    <vt:vector size="45" baseType="lpstr">
      <vt:lpstr>SimSun</vt:lpstr>
      <vt:lpstr>Arial</vt:lpstr>
      <vt:lpstr>Berlin Sans FB Demi</vt:lpstr>
      <vt:lpstr>Calibri</vt:lpstr>
      <vt:lpstr>Calibri Light</vt:lpstr>
      <vt:lpstr>Corbel</vt:lpstr>
      <vt:lpstr>Open Sans</vt:lpstr>
      <vt:lpstr>Roboto</vt:lpstr>
      <vt:lpstr>Sakkal Majalla</vt:lpstr>
      <vt:lpstr>Times New Roman</vt:lpstr>
      <vt:lpstr>Trebuchet MS</vt:lpstr>
      <vt:lpstr>Wingdings</vt:lpstr>
      <vt:lpstr>1_Custom Design - Showeet</vt:lpstr>
      <vt:lpstr>Office Theme</vt:lpstr>
      <vt:lpstr>TITLES</vt:lpstr>
      <vt:lpstr>Deuxième programme de coopération  entre le Gouvernement du Royaume du Maroc  et Millennium Challenge Corporation -Compact II-</vt:lpstr>
      <vt:lpstr>Présentation PowerPoint</vt:lpstr>
      <vt:lpstr>Plan du volet technique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Hamza EL HASSOUNI</cp:lastModifiedBy>
  <cp:revision>208</cp:revision>
  <dcterms:created xsi:type="dcterms:W3CDTF">2018-11-07T12:00:03Z</dcterms:created>
  <dcterms:modified xsi:type="dcterms:W3CDTF">2018-11-19T10:43:58Z</dcterms:modified>
</cp:coreProperties>
</file>