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 id="2147483747" r:id="rId3"/>
    <p:sldMasterId id="2147483760" r:id="rId4"/>
    <p:sldMasterId id="2147483764" r:id="rId5"/>
  </p:sldMasterIdLst>
  <p:notesMasterIdLst>
    <p:notesMasterId r:id="rId40"/>
  </p:notesMasterIdLst>
  <p:sldIdLst>
    <p:sldId id="303" r:id="rId6"/>
    <p:sldId id="626" r:id="rId7"/>
    <p:sldId id="627" r:id="rId8"/>
    <p:sldId id="318" r:id="rId9"/>
    <p:sldId id="319" r:id="rId10"/>
    <p:sldId id="320" r:id="rId11"/>
    <p:sldId id="321" r:id="rId12"/>
    <p:sldId id="272" r:id="rId13"/>
    <p:sldId id="703" r:id="rId14"/>
    <p:sldId id="373" r:id="rId15"/>
    <p:sldId id="415" r:id="rId16"/>
    <p:sldId id="413" r:id="rId17"/>
    <p:sldId id="375" r:id="rId18"/>
    <p:sldId id="682" r:id="rId19"/>
    <p:sldId id="700" r:id="rId20"/>
    <p:sldId id="701" r:id="rId21"/>
    <p:sldId id="702" r:id="rId22"/>
    <p:sldId id="407" r:id="rId23"/>
    <p:sldId id="558" r:id="rId24"/>
    <p:sldId id="559" r:id="rId25"/>
    <p:sldId id="560" r:id="rId26"/>
    <p:sldId id="520" r:id="rId27"/>
    <p:sldId id="521" r:id="rId28"/>
    <p:sldId id="561" r:id="rId29"/>
    <p:sldId id="562" r:id="rId30"/>
    <p:sldId id="563" r:id="rId31"/>
    <p:sldId id="565" r:id="rId32"/>
    <p:sldId id="530" r:id="rId33"/>
    <p:sldId id="374" r:id="rId34"/>
    <p:sldId id="653" r:id="rId35"/>
    <p:sldId id="699" r:id="rId36"/>
    <p:sldId id="655" r:id="rId37"/>
    <p:sldId id="403" r:id="rId38"/>
    <p:sldId id="372" r:id="rId39"/>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cmAuthor>
  <p:cmAuthor id="2" name="Said Haj Haddouch" initials="SHH" lastIdx="0"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FFFFFF"/>
    <a:srgbClr val="8B2F0F"/>
    <a:srgbClr val="3333CC"/>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50" autoAdjust="0"/>
    <p:restoredTop sz="93792" autoAdjust="0"/>
  </p:normalViewPr>
  <p:slideViewPr>
    <p:cSldViewPr snapToGrid="0">
      <p:cViewPr>
        <p:scale>
          <a:sx n="79" d="100"/>
          <a:sy n="79" d="100"/>
        </p:scale>
        <p:origin x="-282" y="72"/>
      </p:cViewPr>
      <p:guideLst>
        <p:guide orient="horz" pos="2160"/>
        <p:guide pos="3840"/>
      </p:guideLst>
    </p:cSldViewPr>
  </p:slideViewPr>
  <p:notesTextViewPr>
    <p:cViewPr>
      <p:scale>
        <a:sx n="1" d="1"/>
        <a:sy n="1" d="1"/>
      </p:scale>
      <p:origin x="0" y="0"/>
    </p:cViewPr>
  </p:notesTextViewPr>
  <p:sorterViewPr>
    <p:cViewPr>
      <p:scale>
        <a:sx n="100" d="100"/>
        <a:sy n="100" d="100"/>
      </p:scale>
      <p:origin x="0" y="-2152"/>
    </p:cViewPr>
  </p:sorterViewPr>
  <p:notesViewPr>
    <p:cSldViewPr snapToGrid="0">
      <p:cViewPr>
        <p:scale>
          <a:sx n="124" d="100"/>
          <a:sy n="124" d="100"/>
        </p:scale>
        <p:origin x="1060" y="-5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BA25AB0-BA7C-42CE-B3F5-6BCAA75D25EA}" type="datetimeFigureOut">
              <a:rPr lang="fr-MA" smtClean="0"/>
              <a:t>23/12/2020</a:t>
            </a:fld>
            <a:endParaRPr lang="fr-M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B17F98D-AB3C-4143-8E94-332B1FCB73A3}" type="slidenum">
              <a:rPr lang="fr-MA" smtClean="0"/>
              <a:t>‹N°›</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82688"/>
            <a:ext cx="5667375" cy="31877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15</a:t>
            </a:fld>
            <a:endParaRPr lang="fr-MA"/>
          </a:p>
        </p:txBody>
      </p:sp>
    </p:spTree>
    <p:extLst>
      <p:ext uri="{BB962C8B-B14F-4D97-AF65-F5344CB8AC3E}">
        <p14:creationId xmlns:p14="http://schemas.microsoft.com/office/powerpoint/2010/main" val="3384087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19</a:t>
            </a:fld>
            <a:endParaRPr lang="fr-MA"/>
          </a:p>
        </p:txBody>
      </p:sp>
    </p:spTree>
    <p:extLst>
      <p:ext uri="{BB962C8B-B14F-4D97-AF65-F5344CB8AC3E}">
        <p14:creationId xmlns:p14="http://schemas.microsoft.com/office/powerpoint/2010/main" val="3465671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22</a:t>
            </a:fld>
            <a:endParaRPr lang="fr-MA"/>
          </a:p>
        </p:txBody>
      </p:sp>
    </p:spTree>
    <p:extLst>
      <p:ext uri="{BB962C8B-B14F-4D97-AF65-F5344CB8AC3E}">
        <p14:creationId xmlns:p14="http://schemas.microsoft.com/office/powerpoint/2010/main" val="1751886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28</a:t>
            </a:fld>
            <a:endParaRPr lang="fr-MA"/>
          </a:p>
        </p:txBody>
      </p:sp>
    </p:spTree>
    <p:extLst>
      <p:ext uri="{BB962C8B-B14F-4D97-AF65-F5344CB8AC3E}">
        <p14:creationId xmlns:p14="http://schemas.microsoft.com/office/powerpoint/2010/main" val="1124491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9383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7695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‹N°›</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12/23/2020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‹N°›</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3864017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12/23/2020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9964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‹N°›</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64DE79-268F-4C1A-8933-263129D2AF90}" type="datetimeFigureOut">
              <a:rPr lang="en-US" smtClean="0"/>
              <a:t>12/23/2020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xmlns="" id="{F171329F-B78C-4AF9-B3B1-BD709DEFB53D}"/>
              </a:ext>
            </a:extLst>
          </p:cNvPr>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hlinkClick r:id="rId2"/>
            <a:extLst>
              <a:ext uri="{FF2B5EF4-FFF2-40B4-BE49-F238E27FC236}">
                <a16:creationId xmlns:a16="http://schemas.microsoft.com/office/drawing/2014/main" xmlns="" id="{4E8BA45A-3CA3-435C-9FBC-9783C7ED6A72}"/>
              </a:ext>
            </a:extLst>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9779066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00587374"/>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756415"/>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42518493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PowerPoint SmartArt Graphics - The complete ready-to-use collection</a:t>
            </a:r>
          </a:p>
        </p:txBody>
      </p:sp>
      <p:sp>
        <p:nvSpPr>
          <p:cNvPr id="9" name="Slide Number Placeholder 8"/>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34577674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PowerPoint SmartArt Graphics - The complete ready-to-use collection</a:t>
            </a:r>
          </a:p>
        </p:txBody>
      </p:sp>
      <p:sp>
        <p:nvSpPr>
          <p:cNvPr id="5" name="Slide Number Placeholder 4"/>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57599235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459A9-BF71-4869-8140-0A694E4B773B}" type="datetime1">
              <a:rPr lang="en-US" smtClean="0"/>
              <a:t>12/23/2020</a:t>
            </a:fld>
            <a:endParaRPr lang="en-US"/>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6F15528-21DE-4FAA-801E-634DDDAF4B2B}" type="slidenum">
              <a:rPr lang="fr-FR" smtClean="0"/>
              <a:t>‹N°›</a:t>
            </a:fld>
            <a:endParaRPr lang="fr-FR"/>
          </a:p>
        </p:txBody>
      </p:sp>
    </p:spTree>
    <p:extLst>
      <p:ext uri="{BB962C8B-B14F-4D97-AF65-F5344CB8AC3E}">
        <p14:creationId xmlns:p14="http://schemas.microsoft.com/office/powerpoint/2010/main" val="26077220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1132697587"/>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52828"/>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19483482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‹N°›</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665152"/>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524862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497065"/>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363607733"/>
      </p:ext>
    </p:extLst>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Diapositive de titre">
    <p:bg>
      <p:bgPr>
        <a:solidFill>
          <a:schemeClr val="bg1">
            <a:lumMod val="95000"/>
          </a:schemeClr>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xmlns="" id="{E7E01617-EF19-DC4E-A132-EB0DE07BB942}"/>
              </a:ext>
            </a:extLst>
          </p:cNvPr>
          <p:cNvSpPr>
            <a:spLocks noGrp="1"/>
          </p:cNvSpPr>
          <p:nvPr>
            <p:ph type="title"/>
          </p:nvPr>
        </p:nvSpPr>
        <p:spPr>
          <a:xfrm>
            <a:off x="838200" y="323085"/>
            <a:ext cx="10515600" cy="580806"/>
          </a:xfrm>
          <a:prstGeom prst="rect">
            <a:avLst/>
          </a:prstGeom>
        </p:spPr>
        <p:txBody>
          <a:bodyPr>
            <a:normAutofit/>
          </a:bodyPr>
          <a:lstStyle>
            <a:lvl1pPr algn="ctr">
              <a:defRPr sz="3200"/>
            </a:lvl1pPr>
          </a:lstStyle>
          <a:p>
            <a:r>
              <a:rPr lang="fr-FR"/>
              <a:t>Modifiez le style du titre</a:t>
            </a:r>
            <a:endParaRPr lang="en-US"/>
          </a:p>
        </p:txBody>
      </p:sp>
      <p:sp>
        <p:nvSpPr>
          <p:cNvPr id="9" name="Block Arc 8">
            <a:extLst>
              <a:ext uri="{FF2B5EF4-FFF2-40B4-BE49-F238E27FC236}">
                <a16:creationId xmlns:a16="http://schemas.microsoft.com/office/drawing/2014/main" xmlns="" id="{C5BF38EF-96F0-E840-9920-CE402EBE9E72}"/>
              </a:ext>
            </a:extLst>
          </p:cNvPr>
          <p:cNvSpPr/>
          <p:nvPr userDrawn="1"/>
        </p:nvSpPr>
        <p:spPr>
          <a:xfrm>
            <a:off x="393701" y="2555644"/>
            <a:ext cx="2578099" cy="2713542"/>
          </a:xfrm>
          <a:prstGeom prst="blockArc">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Oval 9">
            <a:extLst>
              <a:ext uri="{FF2B5EF4-FFF2-40B4-BE49-F238E27FC236}">
                <a16:creationId xmlns:a16="http://schemas.microsoft.com/office/drawing/2014/main" xmlns="" id="{060AA612-243F-E64D-9941-82A45D827B7B}"/>
              </a:ext>
            </a:extLst>
          </p:cNvPr>
          <p:cNvSpPr/>
          <p:nvPr userDrawn="1"/>
        </p:nvSpPr>
        <p:spPr>
          <a:xfrm>
            <a:off x="770733" y="2921000"/>
            <a:ext cx="1826978" cy="182697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Block Arc 18">
            <a:extLst>
              <a:ext uri="{FF2B5EF4-FFF2-40B4-BE49-F238E27FC236}">
                <a16:creationId xmlns:a16="http://schemas.microsoft.com/office/drawing/2014/main" xmlns="" id="{8956BECE-6ED5-7741-BA2D-98657AD10468}"/>
              </a:ext>
            </a:extLst>
          </p:cNvPr>
          <p:cNvSpPr/>
          <p:nvPr userDrawn="1"/>
        </p:nvSpPr>
        <p:spPr>
          <a:xfrm rot="10800000">
            <a:off x="2597711" y="2555644"/>
            <a:ext cx="2578099" cy="2713542"/>
          </a:xfrm>
          <a:prstGeom prst="blockArc">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Oval 19">
            <a:extLst>
              <a:ext uri="{FF2B5EF4-FFF2-40B4-BE49-F238E27FC236}">
                <a16:creationId xmlns:a16="http://schemas.microsoft.com/office/drawing/2014/main" xmlns="" id="{8889D48E-98B3-D14B-9AFF-17FE3256FB10}"/>
              </a:ext>
            </a:extLst>
          </p:cNvPr>
          <p:cNvSpPr/>
          <p:nvPr userDrawn="1"/>
        </p:nvSpPr>
        <p:spPr>
          <a:xfrm rot="10800000">
            <a:off x="2971800" y="2998926"/>
            <a:ext cx="1826978" cy="182697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Block Arc 20">
            <a:extLst>
              <a:ext uri="{FF2B5EF4-FFF2-40B4-BE49-F238E27FC236}">
                <a16:creationId xmlns:a16="http://schemas.microsoft.com/office/drawing/2014/main" xmlns="" id="{16FDE7D3-4CF9-5C4E-932B-160E466CBD08}"/>
              </a:ext>
            </a:extLst>
          </p:cNvPr>
          <p:cNvSpPr/>
          <p:nvPr userDrawn="1"/>
        </p:nvSpPr>
        <p:spPr>
          <a:xfrm>
            <a:off x="4798777" y="2555644"/>
            <a:ext cx="2578099" cy="2713542"/>
          </a:xfrm>
          <a:prstGeom prst="blockArc">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Oval 21">
            <a:extLst>
              <a:ext uri="{FF2B5EF4-FFF2-40B4-BE49-F238E27FC236}">
                <a16:creationId xmlns:a16="http://schemas.microsoft.com/office/drawing/2014/main" xmlns="" id="{8EC39EB9-63D8-7C40-99FB-8A086D00EEED}"/>
              </a:ext>
            </a:extLst>
          </p:cNvPr>
          <p:cNvSpPr/>
          <p:nvPr userDrawn="1"/>
        </p:nvSpPr>
        <p:spPr>
          <a:xfrm>
            <a:off x="5175809" y="2921000"/>
            <a:ext cx="1826978" cy="182697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Block Arc 22">
            <a:extLst>
              <a:ext uri="{FF2B5EF4-FFF2-40B4-BE49-F238E27FC236}">
                <a16:creationId xmlns:a16="http://schemas.microsoft.com/office/drawing/2014/main" xmlns="" id="{C1061FF9-BB40-034C-B2D9-2FAFC3ACA25B}"/>
              </a:ext>
            </a:extLst>
          </p:cNvPr>
          <p:cNvSpPr/>
          <p:nvPr userDrawn="1"/>
        </p:nvSpPr>
        <p:spPr>
          <a:xfrm rot="10800000">
            <a:off x="7002787" y="2555644"/>
            <a:ext cx="2578099" cy="2713542"/>
          </a:xfrm>
          <a:prstGeom prst="blockArc">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Oval 23">
            <a:extLst>
              <a:ext uri="{FF2B5EF4-FFF2-40B4-BE49-F238E27FC236}">
                <a16:creationId xmlns:a16="http://schemas.microsoft.com/office/drawing/2014/main" xmlns="" id="{BA2B2D42-B66A-4F4D-8F16-282A8C69BA08}"/>
              </a:ext>
            </a:extLst>
          </p:cNvPr>
          <p:cNvSpPr/>
          <p:nvPr userDrawn="1"/>
        </p:nvSpPr>
        <p:spPr>
          <a:xfrm rot="10800000">
            <a:off x="7376876" y="2998926"/>
            <a:ext cx="1826978" cy="182697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Block Arc 24">
            <a:extLst>
              <a:ext uri="{FF2B5EF4-FFF2-40B4-BE49-F238E27FC236}">
                <a16:creationId xmlns:a16="http://schemas.microsoft.com/office/drawing/2014/main" xmlns="" id="{3217943B-9636-4A49-8908-BD3EC7B5B706}"/>
              </a:ext>
            </a:extLst>
          </p:cNvPr>
          <p:cNvSpPr/>
          <p:nvPr userDrawn="1"/>
        </p:nvSpPr>
        <p:spPr>
          <a:xfrm>
            <a:off x="9203853" y="2555644"/>
            <a:ext cx="2578099" cy="2713542"/>
          </a:xfrm>
          <a:prstGeom prst="blockArc">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Oval 25">
            <a:extLst>
              <a:ext uri="{FF2B5EF4-FFF2-40B4-BE49-F238E27FC236}">
                <a16:creationId xmlns:a16="http://schemas.microsoft.com/office/drawing/2014/main" xmlns="" id="{4737DFDB-EAC3-D342-9FD0-235E7E64CE04}"/>
              </a:ext>
            </a:extLst>
          </p:cNvPr>
          <p:cNvSpPr/>
          <p:nvPr userDrawn="1"/>
        </p:nvSpPr>
        <p:spPr>
          <a:xfrm>
            <a:off x="9580885" y="2921000"/>
            <a:ext cx="1826978" cy="182697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Block Arc 28">
            <a:extLst>
              <a:ext uri="{FF2B5EF4-FFF2-40B4-BE49-F238E27FC236}">
                <a16:creationId xmlns:a16="http://schemas.microsoft.com/office/drawing/2014/main" xmlns="" id="{DB9F16A2-2EA8-4349-A0C6-D483FCE766B5}"/>
              </a:ext>
            </a:extLst>
          </p:cNvPr>
          <p:cNvSpPr/>
          <p:nvPr userDrawn="1"/>
        </p:nvSpPr>
        <p:spPr>
          <a:xfrm rot="10800000">
            <a:off x="11407863" y="2555644"/>
            <a:ext cx="2578099" cy="2713542"/>
          </a:xfrm>
          <a:prstGeom prst="blockArc">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Oval 29">
            <a:extLst>
              <a:ext uri="{FF2B5EF4-FFF2-40B4-BE49-F238E27FC236}">
                <a16:creationId xmlns:a16="http://schemas.microsoft.com/office/drawing/2014/main" xmlns="" id="{4B767515-6FFF-6C45-A841-22D921720A97}"/>
              </a:ext>
            </a:extLst>
          </p:cNvPr>
          <p:cNvSpPr/>
          <p:nvPr userDrawn="1"/>
        </p:nvSpPr>
        <p:spPr>
          <a:xfrm rot="10800000">
            <a:off x="11781952" y="2998926"/>
            <a:ext cx="1826978" cy="182697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Block Arc 30">
            <a:extLst>
              <a:ext uri="{FF2B5EF4-FFF2-40B4-BE49-F238E27FC236}">
                <a16:creationId xmlns:a16="http://schemas.microsoft.com/office/drawing/2014/main" xmlns="" id="{F6F3A917-9530-C943-AB93-2D763ABD2C2E}"/>
              </a:ext>
            </a:extLst>
          </p:cNvPr>
          <p:cNvSpPr/>
          <p:nvPr userDrawn="1"/>
        </p:nvSpPr>
        <p:spPr>
          <a:xfrm rot="10800000">
            <a:off x="-1807367" y="2555644"/>
            <a:ext cx="2578099" cy="2713542"/>
          </a:xfrm>
          <a:prstGeom prst="blockArc">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Oval 31">
            <a:extLst>
              <a:ext uri="{FF2B5EF4-FFF2-40B4-BE49-F238E27FC236}">
                <a16:creationId xmlns:a16="http://schemas.microsoft.com/office/drawing/2014/main" xmlns="" id="{67378E8A-4692-F843-94CC-106C138EDF3F}"/>
              </a:ext>
            </a:extLst>
          </p:cNvPr>
          <p:cNvSpPr/>
          <p:nvPr userDrawn="1"/>
        </p:nvSpPr>
        <p:spPr>
          <a:xfrm rot="10800000">
            <a:off x="-1433278" y="2998926"/>
            <a:ext cx="1826978" cy="182697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xmlns="" id="{C21EB8AE-A81C-BA4A-AED6-4A281FF778D1}"/>
              </a:ext>
            </a:extLst>
          </p:cNvPr>
          <p:cNvSpPr/>
          <p:nvPr userDrawn="1"/>
        </p:nvSpPr>
        <p:spPr>
          <a:xfrm rot="10800000">
            <a:off x="892234" y="3042502"/>
            <a:ext cx="1583974" cy="15839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xmlns="" id="{C975F9A5-4A1D-074F-8D79-53E206A421B4}"/>
              </a:ext>
            </a:extLst>
          </p:cNvPr>
          <p:cNvSpPr/>
          <p:nvPr userDrawn="1"/>
        </p:nvSpPr>
        <p:spPr>
          <a:xfrm rot="10800000">
            <a:off x="1008282" y="3164002"/>
            <a:ext cx="1331505" cy="133150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xmlns="" id="{D9302536-82FA-7E48-818D-CBFA17DDAEB4}"/>
              </a:ext>
            </a:extLst>
          </p:cNvPr>
          <p:cNvSpPr/>
          <p:nvPr userDrawn="1"/>
        </p:nvSpPr>
        <p:spPr>
          <a:xfrm rot="10800000">
            <a:off x="3093301" y="3120428"/>
            <a:ext cx="1583974" cy="158397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xmlns="" id="{712A6741-6C21-8C42-9FF1-FE316AD4D19F}"/>
              </a:ext>
            </a:extLst>
          </p:cNvPr>
          <p:cNvSpPr/>
          <p:nvPr userDrawn="1"/>
        </p:nvSpPr>
        <p:spPr>
          <a:xfrm rot="10800000">
            <a:off x="5304013" y="3037767"/>
            <a:ext cx="1583974" cy="15839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xmlns="" id="{96CC1217-5A9D-6142-8487-0845F6286B14}"/>
              </a:ext>
            </a:extLst>
          </p:cNvPr>
          <p:cNvSpPr/>
          <p:nvPr userDrawn="1"/>
        </p:nvSpPr>
        <p:spPr>
          <a:xfrm rot="10800000">
            <a:off x="7505078" y="3120428"/>
            <a:ext cx="1583974" cy="15839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xmlns="" id="{FDE9CA0B-74AB-354F-A466-2259609683D1}"/>
              </a:ext>
            </a:extLst>
          </p:cNvPr>
          <p:cNvSpPr/>
          <p:nvPr userDrawn="1"/>
        </p:nvSpPr>
        <p:spPr>
          <a:xfrm rot="10800000">
            <a:off x="9695686" y="3037767"/>
            <a:ext cx="1583974" cy="15839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xmlns="" id="{4C7815C5-D168-2348-A2C8-3340E530FDB1}"/>
              </a:ext>
            </a:extLst>
          </p:cNvPr>
          <p:cNvSpPr/>
          <p:nvPr userDrawn="1"/>
        </p:nvSpPr>
        <p:spPr>
          <a:xfrm rot="10800000">
            <a:off x="3219534" y="3246662"/>
            <a:ext cx="1331505" cy="133150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xmlns="" id="{6A14DF22-4001-0A42-ABFD-1E742DDA9151}"/>
              </a:ext>
            </a:extLst>
          </p:cNvPr>
          <p:cNvSpPr/>
          <p:nvPr userDrawn="1"/>
        </p:nvSpPr>
        <p:spPr>
          <a:xfrm rot="10800000">
            <a:off x="5423546" y="3164000"/>
            <a:ext cx="1331505" cy="133150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xmlns="" id="{2D8A94DD-278D-094D-95C5-52BD411E9D54}"/>
              </a:ext>
            </a:extLst>
          </p:cNvPr>
          <p:cNvSpPr/>
          <p:nvPr userDrawn="1"/>
        </p:nvSpPr>
        <p:spPr>
          <a:xfrm rot="10800000">
            <a:off x="7631122" y="3246661"/>
            <a:ext cx="1331505" cy="133150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xmlns="" id="{37455E0B-CF3D-6B4B-8BCF-44F9698EB4A4}"/>
              </a:ext>
            </a:extLst>
          </p:cNvPr>
          <p:cNvSpPr/>
          <p:nvPr userDrawn="1"/>
        </p:nvSpPr>
        <p:spPr>
          <a:xfrm rot="10800000">
            <a:off x="9819403" y="3163999"/>
            <a:ext cx="1331505" cy="133150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xmlns="" id="{6BC4089C-7D6C-864F-9121-49CA31A90FE5}"/>
              </a:ext>
            </a:extLst>
          </p:cNvPr>
          <p:cNvSpPr/>
          <p:nvPr userDrawn="1"/>
        </p:nvSpPr>
        <p:spPr>
          <a:xfrm>
            <a:off x="1623709" y="4583449"/>
            <a:ext cx="121024" cy="5720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xmlns="" id="{5109E847-574F-494D-8FAE-427F8CAE97CF}"/>
              </a:ext>
            </a:extLst>
          </p:cNvPr>
          <p:cNvSpPr/>
          <p:nvPr userDrawn="1"/>
        </p:nvSpPr>
        <p:spPr>
          <a:xfrm>
            <a:off x="3824774" y="2548369"/>
            <a:ext cx="121024" cy="5720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xmlns="" id="{99D8C32D-0B0D-DF4A-B371-511B230BD211}"/>
              </a:ext>
            </a:extLst>
          </p:cNvPr>
          <p:cNvSpPr/>
          <p:nvPr userDrawn="1"/>
        </p:nvSpPr>
        <p:spPr>
          <a:xfrm>
            <a:off x="6035487" y="4621738"/>
            <a:ext cx="121024" cy="5720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xmlns="" id="{57415378-1541-3E4B-9E62-70FE844DEE7C}"/>
              </a:ext>
            </a:extLst>
          </p:cNvPr>
          <p:cNvSpPr/>
          <p:nvPr userDrawn="1"/>
        </p:nvSpPr>
        <p:spPr>
          <a:xfrm>
            <a:off x="8229853" y="2555644"/>
            <a:ext cx="121024" cy="5720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xmlns="" id="{54F9DE7B-8949-EB4A-B888-D15EABCF5294}"/>
              </a:ext>
            </a:extLst>
          </p:cNvPr>
          <p:cNvSpPr/>
          <p:nvPr userDrawn="1"/>
        </p:nvSpPr>
        <p:spPr>
          <a:xfrm>
            <a:off x="10427162" y="4621738"/>
            <a:ext cx="121024" cy="5720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Content Placeholder 52">
            <a:extLst>
              <a:ext uri="{FF2B5EF4-FFF2-40B4-BE49-F238E27FC236}">
                <a16:creationId xmlns:a16="http://schemas.microsoft.com/office/drawing/2014/main" xmlns="" id="{CA33E921-0B0C-224C-8C48-CE135C53E9EA}"/>
              </a:ext>
            </a:extLst>
          </p:cNvPr>
          <p:cNvSpPr>
            <a:spLocks noGrp="1"/>
          </p:cNvSpPr>
          <p:nvPr>
            <p:ph sz="quarter" idx="11" hasCustomPrompt="1"/>
          </p:nvPr>
        </p:nvSpPr>
        <p:spPr>
          <a:xfrm>
            <a:off x="3186063" y="3382913"/>
            <a:ext cx="1360488" cy="1317625"/>
          </a:xfrm>
          <a:prstGeom prst="rect">
            <a:avLst/>
          </a:prstGeom>
        </p:spPr>
        <p:txBody>
          <a:bodyPr>
            <a:normAutofit/>
          </a:bodyPr>
          <a:lstStyle>
            <a:lvl1pPr marL="0" indent="0" algn="ctr">
              <a:buNone/>
              <a:defRPr sz="7200" b="1">
                <a:solidFill>
                  <a:schemeClr val="accent3"/>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sz="7200" b="1" dirty="0"/>
              <a:t>2</a:t>
            </a:r>
            <a:endParaRPr lang="en-US" dirty="0"/>
          </a:p>
        </p:txBody>
      </p:sp>
      <p:sp>
        <p:nvSpPr>
          <p:cNvPr id="54" name="Content Placeholder 52">
            <a:extLst>
              <a:ext uri="{FF2B5EF4-FFF2-40B4-BE49-F238E27FC236}">
                <a16:creationId xmlns:a16="http://schemas.microsoft.com/office/drawing/2014/main" xmlns="" id="{9C158DD2-4D7B-6A4F-8B62-13F838E9D72E}"/>
              </a:ext>
            </a:extLst>
          </p:cNvPr>
          <p:cNvSpPr>
            <a:spLocks noGrp="1"/>
          </p:cNvSpPr>
          <p:nvPr>
            <p:ph sz="quarter" idx="12" hasCustomPrompt="1"/>
          </p:nvPr>
        </p:nvSpPr>
        <p:spPr>
          <a:xfrm>
            <a:off x="5407582" y="3304113"/>
            <a:ext cx="1360488" cy="1317625"/>
          </a:xfrm>
          <a:prstGeom prst="rect">
            <a:avLst/>
          </a:prstGeom>
        </p:spPr>
        <p:txBody>
          <a:bodyPr>
            <a:normAutofit/>
          </a:bodyPr>
          <a:lstStyle>
            <a:lvl1pPr marL="0" indent="0" algn="ctr">
              <a:buNone/>
              <a:defRPr sz="7200" b="1">
                <a:solidFill>
                  <a:schemeClr val="accent6"/>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sz="7200" b="1" dirty="0"/>
              <a:t>3</a:t>
            </a:r>
            <a:endParaRPr lang="en-US" dirty="0"/>
          </a:p>
        </p:txBody>
      </p:sp>
      <p:sp>
        <p:nvSpPr>
          <p:cNvPr id="55" name="Content Placeholder 52">
            <a:extLst>
              <a:ext uri="{FF2B5EF4-FFF2-40B4-BE49-F238E27FC236}">
                <a16:creationId xmlns:a16="http://schemas.microsoft.com/office/drawing/2014/main" xmlns="" id="{C2493382-3806-5542-B579-E9926181ABDE}"/>
              </a:ext>
            </a:extLst>
          </p:cNvPr>
          <p:cNvSpPr>
            <a:spLocks noGrp="1"/>
          </p:cNvSpPr>
          <p:nvPr>
            <p:ph sz="quarter" idx="13" hasCustomPrompt="1"/>
          </p:nvPr>
        </p:nvSpPr>
        <p:spPr>
          <a:xfrm>
            <a:off x="1012553" y="3302231"/>
            <a:ext cx="1360488" cy="1317625"/>
          </a:xfrm>
          <a:prstGeom prst="rect">
            <a:avLst/>
          </a:prstGeom>
        </p:spPr>
        <p:txBody>
          <a:bodyPr>
            <a:normAutofit/>
          </a:bodyPr>
          <a:lstStyle>
            <a:lvl1pPr marL="0" indent="0" algn="ctr">
              <a:buNone/>
              <a:defRPr sz="7200" b="1">
                <a:solidFill>
                  <a:schemeClr val="accent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sz="7200" b="1" dirty="0"/>
              <a:t>1</a:t>
            </a:r>
            <a:endParaRPr lang="en-US" dirty="0"/>
          </a:p>
        </p:txBody>
      </p:sp>
      <p:sp>
        <p:nvSpPr>
          <p:cNvPr id="56" name="Content Placeholder 52">
            <a:extLst>
              <a:ext uri="{FF2B5EF4-FFF2-40B4-BE49-F238E27FC236}">
                <a16:creationId xmlns:a16="http://schemas.microsoft.com/office/drawing/2014/main" xmlns="" id="{A78F5654-5911-2848-8E46-87D900C62C27}"/>
              </a:ext>
            </a:extLst>
          </p:cNvPr>
          <p:cNvSpPr>
            <a:spLocks noGrp="1"/>
          </p:cNvSpPr>
          <p:nvPr>
            <p:ph sz="quarter" idx="14" hasCustomPrompt="1"/>
          </p:nvPr>
        </p:nvSpPr>
        <p:spPr>
          <a:xfrm>
            <a:off x="7610121" y="3430353"/>
            <a:ext cx="1360488" cy="1317625"/>
          </a:xfrm>
          <a:prstGeom prst="rect">
            <a:avLst/>
          </a:prstGeom>
        </p:spPr>
        <p:txBody>
          <a:bodyPr>
            <a:normAutofit/>
          </a:bodyPr>
          <a:lstStyle>
            <a:lvl1pPr marL="0" indent="0" algn="ctr">
              <a:buNone/>
              <a:defRPr sz="7200" b="1">
                <a:solidFill>
                  <a:schemeClr val="accent4"/>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sz="7200" b="1" dirty="0"/>
              <a:t>4</a:t>
            </a:r>
            <a:endParaRPr lang="en-US" dirty="0"/>
          </a:p>
        </p:txBody>
      </p:sp>
      <p:sp>
        <p:nvSpPr>
          <p:cNvPr id="57" name="Content Placeholder 52">
            <a:extLst>
              <a:ext uri="{FF2B5EF4-FFF2-40B4-BE49-F238E27FC236}">
                <a16:creationId xmlns:a16="http://schemas.microsoft.com/office/drawing/2014/main" xmlns="" id="{B79E60AB-45C3-AE44-8411-D271F991F2F4}"/>
              </a:ext>
            </a:extLst>
          </p:cNvPr>
          <p:cNvSpPr>
            <a:spLocks noGrp="1"/>
          </p:cNvSpPr>
          <p:nvPr>
            <p:ph sz="quarter" idx="15" hasCustomPrompt="1"/>
          </p:nvPr>
        </p:nvSpPr>
        <p:spPr>
          <a:xfrm>
            <a:off x="9814130" y="3297135"/>
            <a:ext cx="1360488" cy="1317625"/>
          </a:xfrm>
          <a:prstGeom prst="rect">
            <a:avLst/>
          </a:prstGeom>
        </p:spPr>
        <p:txBody>
          <a:bodyPr>
            <a:normAutofit/>
          </a:bodyPr>
          <a:lstStyle>
            <a:lvl1pPr marL="0" indent="0" algn="ctr">
              <a:buNone/>
              <a:defRPr sz="7200" b="1">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sz="7200" b="1" dirty="0"/>
              <a:t>5</a:t>
            </a:r>
            <a:endParaRPr lang="en-US" dirty="0"/>
          </a:p>
        </p:txBody>
      </p:sp>
      <p:sp>
        <p:nvSpPr>
          <p:cNvPr id="58" name="Oval 57">
            <a:extLst>
              <a:ext uri="{FF2B5EF4-FFF2-40B4-BE49-F238E27FC236}">
                <a16:creationId xmlns:a16="http://schemas.microsoft.com/office/drawing/2014/main" xmlns="" id="{CBF621AF-C719-BE47-8E64-EA0C75027FD8}"/>
              </a:ext>
            </a:extLst>
          </p:cNvPr>
          <p:cNvSpPr/>
          <p:nvPr userDrawn="1"/>
        </p:nvSpPr>
        <p:spPr>
          <a:xfrm rot="10800000">
            <a:off x="1526274" y="5120291"/>
            <a:ext cx="312952" cy="3129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xmlns="" id="{555621BC-6E19-FC48-A5BC-3E5CE2172F30}"/>
              </a:ext>
            </a:extLst>
          </p:cNvPr>
          <p:cNvSpPr/>
          <p:nvPr userDrawn="1"/>
        </p:nvSpPr>
        <p:spPr>
          <a:xfrm rot="10800000">
            <a:off x="3728810" y="2381306"/>
            <a:ext cx="312952" cy="31295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xmlns="" id="{549487CD-5979-724E-AAEF-949D213D7838}"/>
              </a:ext>
            </a:extLst>
          </p:cNvPr>
          <p:cNvSpPr/>
          <p:nvPr userDrawn="1"/>
        </p:nvSpPr>
        <p:spPr>
          <a:xfrm rot="10800000">
            <a:off x="5931350" y="5112710"/>
            <a:ext cx="312952" cy="31295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xmlns="" id="{65E18E7D-655E-894C-B86F-F8E4EAA84B05}"/>
              </a:ext>
            </a:extLst>
          </p:cNvPr>
          <p:cNvSpPr/>
          <p:nvPr userDrawn="1"/>
        </p:nvSpPr>
        <p:spPr>
          <a:xfrm rot="10800000">
            <a:off x="8133886" y="2374356"/>
            <a:ext cx="312952" cy="3129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xmlns="" id="{225ECBA9-4BE6-0B40-97DC-51EEB827044D}"/>
              </a:ext>
            </a:extLst>
          </p:cNvPr>
          <p:cNvSpPr/>
          <p:nvPr userDrawn="1"/>
        </p:nvSpPr>
        <p:spPr>
          <a:xfrm rot="10800000">
            <a:off x="10328679" y="5112710"/>
            <a:ext cx="312952" cy="3129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Content Placeholder 63">
            <a:extLst>
              <a:ext uri="{FF2B5EF4-FFF2-40B4-BE49-F238E27FC236}">
                <a16:creationId xmlns:a16="http://schemas.microsoft.com/office/drawing/2014/main" xmlns="" id="{FBE92319-F5F0-424F-8062-F96ABE6F42EC}"/>
              </a:ext>
            </a:extLst>
          </p:cNvPr>
          <p:cNvSpPr>
            <a:spLocks noGrp="1"/>
          </p:cNvSpPr>
          <p:nvPr>
            <p:ph sz="quarter" idx="16"/>
          </p:nvPr>
        </p:nvSpPr>
        <p:spPr>
          <a:xfrm>
            <a:off x="323865" y="5443524"/>
            <a:ext cx="2700338" cy="1190625"/>
          </a:xfrm>
          <a:prstGeom prst="rect">
            <a:avLst/>
          </a:prstGeom>
        </p:spPr>
        <p:txBody>
          <a:bodyPr>
            <a:noAutofit/>
          </a:bodyPr>
          <a:lstStyle>
            <a:lvl1pPr marL="0" indent="0">
              <a:buNone/>
              <a:defRPr sz="2000">
                <a:solidFill>
                  <a:schemeClr val="tx1"/>
                </a:solidFill>
              </a:defRPr>
            </a:lvl1pPr>
            <a:lvl2pPr marL="457200" indent="0">
              <a:buNone/>
              <a:defRPr sz="2000">
                <a:solidFill>
                  <a:schemeClr val="tx1"/>
                </a:solidFill>
              </a:defRPr>
            </a:lvl2pPr>
            <a:lvl3pPr marL="914400" indent="0">
              <a:buNone/>
              <a:defRPr sz="2000">
                <a:solidFill>
                  <a:schemeClr val="tx1"/>
                </a:solidFill>
              </a:defRPr>
            </a:lvl3pPr>
            <a:lvl4pPr marL="1371600" indent="0">
              <a:buNone/>
              <a:defRPr sz="2000">
                <a:solidFill>
                  <a:schemeClr val="tx1"/>
                </a:solidFill>
              </a:defRPr>
            </a:lvl4pPr>
            <a:lvl5pPr marL="1828800" indent="0">
              <a:buNone/>
              <a:defRPr sz="2000">
                <a:solidFill>
                  <a:schemeClr val="tx1"/>
                </a:solidFill>
              </a:defRPr>
            </a:lvl5pPr>
          </a:lstStyle>
          <a:p>
            <a:pPr lvl="0"/>
            <a:r>
              <a:rPr lang="fr-FR"/>
              <a:t>Modifier les styles du texte du masque</a:t>
            </a:r>
          </a:p>
        </p:txBody>
      </p:sp>
      <p:sp>
        <p:nvSpPr>
          <p:cNvPr id="65" name="Content Placeholder 63">
            <a:extLst>
              <a:ext uri="{FF2B5EF4-FFF2-40B4-BE49-F238E27FC236}">
                <a16:creationId xmlns:a16="http://schemas.microsoft.com/office/drawing/2014/main" xmlns="" id="{91E61772-AA40-884C-A532-81FB71DB2090}"/>
              </a:ext>
            </a:extLst>
          </p:cNvPr>
          <p:cNvSpPr>
            <a:spLocks noGrp="1"/>
          </p:cNvSpPr>
          <p:nvPr>
            <p:ph sz="quarter" idx="17"/>
          </p:nvPr>
        </p:nvSpPr>
        <p:spPr>
          <a:xfrm>
            <a:off x="2603674" y="1158262"/>
            <a:ext cx="2700338" cy="1190625"/>
          </a:xfrm>
          <a:prstGeom prst="rect">
            <a:avLst/>
          </a:prstGeom>
        </p:spPr>
        <p:txBody>
          <a:bodyPr>
            <a:noAutofit/>
          </a:bodyPr>
          <a:lstStyle>
            <a:lvl1pPr marL="0" indent="0">
              <a:buNone/>
              <a:defRPr sz="2000">
                <a:solidFill>
                  <a:schemeClr val="tx1"/>
                </a:solidFill>
              </a:defRPr>
            </a:lvl1pPr>
            <a:lvl2pPr marL="457200" indent="0">
              <a:buNone/>
              <a:defRPr sz="2000">
                <a:solidFill>
                  <a:schemeClr val="tx1"/>
                </a:solidFill>
              </a:defRPr>
            </a:lvl2pPr>
            <a:lvl3pPr marL="914400" indent="0">
              <a:buNone/>
              <a:defRPr sz="2000">
                <a:solidFill>
                  <a:schemeClr val="tx1"/>
                </a:solidFill>
              </a:defRPr>
            </a:lvl3pPr>
            <a:lvl4pPr marL="1371600" indent="0">
              <a:buNone/>
              <a:defRPr sz="2000">
                <a:solidFill>
                  <a:schemeClr val="tx1"/>
                </a:solidFill>
              </a:defRPr>
            </a:lvl4pPr>
            <a:lvl5pPr marL="1828800" indent="0">
              <a:buNone/>
              <a:defRPr sz="2000">
                <a:solidFill>
                  <a:schemeClr val="tx1"/>
                </a:solidFill>
              </a:defRPr>
            </a:lvl5pPr>
          </a:lstStyle>
          <a:p>
            <a:pPr lvl="0"/>
            <a:r>
              <a:rPr lang="fr-FR"/>
              <a:t>Modifier les styles du texte du masque</a:t>
            </a:r>
          </a:p>
        </p:txBody>
      </p:sp>
      <p:sp>
        <p:nvSpPr>
          <p:cNvPr id="66" name="Content Placeholder 63">
            <a:extLst>
              <a:ext uri="{FF2B5EF4-FFF2-40B4-BE49-F238E27FC236}">
                <a16:creationId xmlns:a16="http://schemas.microsoft.com/office/drawing/2014/main" xmlns="" id="{7963C0BC-0A6F-FD4F-AFE7-A6B018521208}"/>
              </a:ext>
            </a:extLst>
          </p:cNvPr>
          <p:cNvSpPr>
            <a:spLocks noGrp="1"/>
          </p:cNvSpPr>
          <p:nvPr>
            <p:ph sz="quarter" idx="18"/>
          </p:nvPr>
        </p:nvSpPr>
        <p:spPr>
          <a:xfrm>
            <a:off x="6940193" y="1158262"/>
            <a:ext cx="2700338" cy="1190625"/>
          </a:xfrm>
          <a:prstGeom prst="rect">
            <a:avLst/>
          </a:prstGeom>
        </p:spPr>
        <p:txBody>
          <a:bodyPr>
            <a:noAutofit/>
          </a:bodyPr>
          <a:lstStyle>
            <a:lvl1pPr marL="0" indent="0">
              <a:buNone/>
              <a:defRPr sz="2000">
                <a:solidFill>
                  <a:schemeClr val="tx1"/>
                </a:solidFill>
              </a:defRPr>
            </a:lvl1pPr>
            <a:lvl2pPr marL="457200" indent="0">
              <a:buNone/>
              <a:defRPr sz="2000">
                <a:solidFill>
                  <a:schemeClr val="tx1"/>
                </a:solidFill>
              </a:defRPr>
            </a:lvl2pPr>
            <a:lvl3pPr marL="914400" indent="0">
              <a:buNone/>
              <a:defRPr sz="2000">
                <a:solidFill>
                  <a:schemeClr val="tx1"/>
                </a:solidFill>
              </a:defRPr>
            </a:lvl3pPr>
            <a:lvl4pPr marL="1371600" indent="0">
              <a:buNone/>
              <a:defRPr sz="2000">
                <a:solidFill>
                  <a:schemeClr val="tx1"/>
                </a:solidFill>
              </a:defRPr>
            </a:lvl4pPr>
            <a:lvl5pPr marL="1828800" indent="0">
              <a:buNone/>
              <a:defRPr sz="2000">
                <a:solidFill>
                  <a:schemeClr val="tx1"/>
                </a:solidFill>
              </a:defRPr>
            </a:lvl5pPr>
          </a:lstStyle>
          <a:p>
            <a:pPr lvl="0"/>
            <a:r>
              <a:rPr lang="fr-FR"/>
              <a:t>Modifier les styles du texte du masque</a:t>
            </a:r>
          </a:p>
        </p:txBody>
      </p:sp>
      <p:sp>
        <p:nvSpPr>
          <p:cNvPr id="67" name="Content Placeholder 63">
            <a:extLst>
              <a:ext uri="{FF2B5EF4-FFF2-40B4-BE49-F238E27FC236}">
                <a16:creationId xmlns:a16="http://schemas.microsoft.com/office/drawing/2014/main" xmlns="" id="{15AED734-E88F-F946-8763-9D05E7D69EC8}"/>
              </a:ext>
            </a:extLst>
          </p:cNvPr>
          <p:cNvSpPr>
            <a:spLocks noGrp="1"/>
          </p:cNvSpPr>
          <p:nvPr>
            <p:ph sz="quarter" idx="19"/>
          </p:nvPr>
        </p:nvSpPr>
        <p:spPr>
          <a:xfrm>
            <a:off x="4676538" y="5440825"/>
            <a:ext cx="2700338" cy="1190625"/>
          </a:xfrm>
          <a:prstGeom prst="rect">
            <a:avLst/>
          </a:prstGeom>
        </p:spPr>
        <p:txBody>
          <a:bodyPr>
            <a:noAutofit/>
          </a:bodyPr>
          <a:lstStyle>
            <a:lvl1pPr marL="0" indent="0">
              <a:buNone/>
              <a:defRPr sz="2000">
                <a:solidFill>
                  <a:schemeClr val="tx1"/>
                </a:solidFill>
              </a:defRPr>
            </a:lvl1pPr>
            <a:lvl2pPr marL="457200" indent="0">
              <a:buNone/>
              <a:defRPr sz="2000">
                <a:solidFill>
                  <a:schemeClr val="tx1"/>
                </a:solidFill>
              </a:defRPr>
            </a:lvl2pPr>
            <a:lvl3pPr marL="914400" indent="0">
              <a:buNone/>
              <a:defRPr sz="2000">
                <a:solidFill>
                  <a:schemeClr val="tx1"/>
                </a:solidFill>
              </a:defRPr>
            </a:lvl3pPr>
            <a:lvl4pPr marL="1371600" indent="0">
              <a:buNone/>
              <a:defRPr sz="2000">
                <a:solidFill>
                  <a:schemeClr val="tx1"/>
                </a:solidFill>
              </a:defRPr>
            </a:lvl4pPr>
            <a:lvl5pPr marL="1828800" indent="0">
              <a:buNone/>
              <a:defRPr sz="2000">
                <a:solidFill>
                  <a:schemeClr val="tx1"/>
                </a:solidFill>
              </a:defRPr>
            </a:lvl5pPr>
          </a:lstStyle>
          <a:p>
            <a:pPr lvl="0"/>
            <a:r>
              <a:rPr lang="fr-FR"/>
              <a:t>Modifier les styles du texte du masque</a:t>
            </a:r>
          </a:p>
        </p:txBody>
      </p:sp>
      <p:sp>
        <p:nvSpPr>
          <p:cNvPr id="68" name="Content Placeholder 63">
            <a:extLst>
              <a:ext uri="{FF2B5EF4-FFF2-40B4-BE49-F238E27FC236}">
                <a16:creationId xmlns:a16="http://schemas.microsoft.com/office/drawing/2014/main" xmlns="" id="{DB527739-0298-0B46-84A5-3609CED01245}"/>
              </a:ext>
            </a:extLst>
          </p:cNvPr>
          <p:cNvSpPr>
            <a:spLocks noGrp="1"/>
          </p:cNvSpPr>
          <p:nvPr>
            <p:ph sz="quarter" idx="20"/>
          </p:nvPr>
        </p:nvSpPr>
        <p:spPr>
          <a:xfrm>
            <a:off x="9029211" y="5425937"/>
            <a:ext cx="2700338" cy="1190625"/>
          </a:xfrm>
          <a:prstGeom prst="rect">
            <a:avLst/>
          </a:prstGeom>
        </p:spPr>
        <p:txBody>
          <a:bodyPr>
            <a:noAutofit/>
          </a:bodyPr>
          <a:lstStyle>
            <a:lvl1pPr marL="0" indent="0">
              <a:buNone/>
              <a:defRPr sz="2000">
                <a:solidFill>
                  <a:schemeClr val="tx1"/>
                </a:solidFill>
              </a:defRPr>
            </a:lvl1pPr>
            <a:lvl2pPr marL="457200" indent="0">
              <a:buNone/>
              <a:defRPr sz="2000">
                <a:solidFill>
                  <a:schemeClr val="tx1"/>
                </a:solidFill>
              </a:defRPr>
            </a:lvl2pPr>
            <a:lvl3pPr marL="914400" indent="0">
              <a:buNone/>
              <a:defRPr sz="2000">
                <a:solidFill>
                  <a:schemeClr val="tx1"/>
                </a:solidFill>
              </a:defRPr>
            </a:lvl3pPr>
            <a:lvl4pPr marL="1371600" indent="0">
              <a:buNone/>
              <a:defRPr sz="2000">
                <a:solidFill>
                  <a:schemeClr val="tx1"/>
                </a:solidFill>
              </a:defRPr>
            </a:lvl4pPr>
            <a:lvl5pPr marL="1828800" indent="0">
              <a:buNone/>
              <a:defRPr sz="2000">
                <a:solidFill>
                  <a:schemeClr val="tx1"/>
                </a:solidFill>
              </a:defRPr>
            </a:lvl5pPr>
          </a:lstStyle>
          <a:p>
            <a:pPr lvl="0"/>
            <a:r>
              <a:rPr lang="fr-FR"/>
              <a:t>Modifier les styles du texte du masque</a:t>
            </a:r>
          </a:p>
        </p:txBody>
      </p:sp>
      <p:sp>
        <p:nvSpPr>
          <p:cNvPr id="69" name="Oval 68">
            <a:extLst>
              <a:ext uri="{FF2B5EF4-FFF2-40B4-BE49-F238E27FC236}">
                <a16:creationId xmlns:a16="http://schemas.microsoft.com/office/drawing/2014/main" xmlns="" id="{F71C8F37-1573-EA4D-A74F-D8DAFA8150AC}"/>
              </a:ext>
            </a:extLst>
          </p:cNvPr>
          <p:cNvSpPr/>
          <p:nvPr userDrawn="1"/>
        </p:nvSpPr>
        <p:spPr>
          <a:xfrm rot="10800000" flipV="1">
            <a:off x="1593972" y="5185996"/>
            <a:ext cx="181542" cy="18154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xmlns="" id="{D809D9FA-62A4-424A-BDC3-A487A38C5B6C}"/>
              </a:ext>
            </a:extLst>
          </p:cNvPr>
          <p:cNvSpPr/>
          <p:nvPr userDrawn="1"/>
        </p:nvSpPr>
        <p:spPr>
          <a:xfrm rot="10800000" flipV="1">
            <a:off x="5996702" y="5185996"/>
            <a:ext cx="181542" cy="18154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xmlns="" id="{16B4F832-A5A2-5640-98EC-27F2766AFC93}"/>
              </a:ext>
            </a:extLst>
          </p:cNvPr>
          <p:cNvSpPr/>
          <p:nvPr userDrawn="1"/>
        </p:nvSpPr>
        <p:spPr>
          <a:xfrm rot="10800000" flipV="1">
            <a:off x="10395454" y="5182452"/>
            <a:ext cx="181542" cy="18154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xmlns="" id="{94534D1F-F705-7E4B-9ACE-9AF7C6DF8C1B}"/>
              </a:ext>
            </a:extLst>
          </p:cNvPr>
          <p:cNvSpPr/>
          <p:nvPr userDrawn="1"/>
        </p:nvSpPr>
        <p:spPr>
          <a:xfrm rot="10800000" flipV="1">
            <a:off x="3795674" y="2447011"/>
            <a:ext cx="181542" cy="18154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xmlns="" id="{47E93BB6-E572-DC42-AF92-1D70E363D914}"/>
              </a:ext>
            </a:extLst>
          </p:cNvPr>
          <p:cNvSpPr/>
          <p:nvPr userDrawn="1"/>
        </p:nvSpPr>
        <p:spPr>
          <a:xfrm rot="10800000" flipV="1">
            <a:off x="8199591" y="2439404"/>
            <a:ext cx="181542" cy="18154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749453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40861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435690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Contents slide layout">
    <p:bg>
      <p:bgPr>
        <a:solidFill>
          <a:schemeClr val="accent2"/>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tIns="91440"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3523664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_Contents slide layout">
    <p:bg>
      <p:bgPr>
        <a:solidFill>
          <a:schemeClr val="bg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tIns="91440" anchor="ctr"/>
          <a:lstStyle>
            <a:lvl1pPr marL="0" indent="0" algn="ctr">
              <a:buNone/>
              <a:defRPr sz="5400" b="0" baseline="0">
                <a:solidFill>
                  <a:schemeClr val="tx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6553532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_Contents slide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6416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Image slide layout">
    <p:bg>
      <p:bgPr>
        <a:solidFill>
          <a:schemeClr val="bg1"/>
        </a:solidFill>
        <a:effectLst/>
      </p:bgPr>
    </p:bg>
    <p:spTree>
      <p:nvGrpSpPr>
        <p:cNvPr id="1" name=""/>
        <p:cNvGrpSpPr/>
        <p:nvPr/>
      </p:nvGrpSpPr>
      <p:grpSpPr>
        <a:xfrm>
          <a:off x="0" y="0"/>
          <a:ext cx="0" cy="0"/>
          <a:chOff x="0" y="0"/>
          <a:chExt cx="0" cy="0"/>
        </a:xfrm>
      </p:grpSpPr>
      <p:sp>
        <p:nvSpPr>
          <p:cNvPr id="3" name="Frame 2">
            <a:extLst>
              <a:ext uri="{FF2B5EF4-FFF2-40B4-BE49-F238E27FC236}">
                <a16:creationId xmlns:a16="http://schemas.microsoft.com/office/drawing/2014/main" xmlns="" id="{11A067AA-F6AF-4715-9F07-7BE30046CBF0}"/>
              </a:ext>
            </a:extLst>
          </p:cNvPr>
          <p:cNvSpPr/>
          <p:nvPr userDrawn="1"/>
        </p:nvSpPr>
        <p:spPr>
          <a:xfrm>
            <a:off x="642938" y="514350"/>
            <a:ext cx="10906125" cy="2990850"/>
          </a:xfrm>
          <a:prstGeom prst="frame">
            <a:avLst>
              <a:gd name="adj1" fmla="val 255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1096806" y="2310178"/>
            <a:ext cx="2084544" cy="2313844"/>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
        <p:nvSpPr>
          <p:cNvPr id="5" name="그림 개체 틀 2">
            <a:extLst>
              <a:ext uri="{FF2B5EF4-FFF2-40B4-BE49-F238E27FC236}">
                <a16:creationId xmlns:a16="http://schemas.microsoft.com/office/drawing/2014/main" xmlns="" id="{D5DB206C-7370-448F-B4C9-4059BADCA645}"/>
              </a:ext>
            </a:extLst>
          </p:cNvPr>
          <p:cNvSpPr>
            <a:spLocks noGrp="1"/>
          </p:cNvSpPr>
          <p:nvPr>
            <p:ph type="pic" sz="quarter" idx="11" hasCustomPrompt="1"/>
          </p:nvPr>
        </p:nvSpPr>
        <p:spPr>
          <a:xfrm>
            <a:off x="3735231" y="2310178"/>
            <a:ext cx="2084544" cy="2313844"/>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
        <p:nvSpPr>
          <p:cNvPr id="6" name="그림 개체 틀 2">
            <a:extLst>
              <a:ext uri="{FF2B5EF4-FFF2-40B4-BE49-F238E27FC236}">
                <a16:creationId xmlns:a16="http://schemas.microsoft.com/office/drawing/2014/main" xmlns="" id="{7383E1CB-8D0E-4180-8C52-C5F4A24ED3F0}"/>
              </a:ext>
            </a:extLst>
          </p:cNvPr>
          <p:cNvSpPr>
            <a:spLocks noGrp="1"/>
          </p:cNvSpPr>
          <p:nvPr>
            <p:ph type="pic" sz="quarter" idx="12" hasCustomPrompt="1"/>
          </p:nvPr>
        </p:nvSpPr>
        <p:spPr>
          <a:xfrm>
            <a:off x="6373656" y="2310178"/>
            <a:ext cx="2084544" cy="2313844"/>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
        <p:nvSpPr>
          <p:cNvPr id="7" name="그림 개체 틀 2">
            <a:extLst>
              <a:ext uri="{FF2B5EF4-FFF2-40B4-BE49-F238E27FC236}">
                <a16:creationId xmlns:a16="http://schemas.microsoft.com/office/drawing/2014/main" xmlns="" id="{33F4681A-0E5C-4D94-B5F0-6A175DBC6CD4}"/>
              </a:ext>
            </a:extLst>
          </p:cNvPr>
          <p:cNvSpPr>
            <a:spLocks noGrp="1"/>
          </p:cNvSpPr>
          <p:nvPr>
            <p:ph type="pic" sz="quarter" idx="13" hasCustomPrompt="1"/>
          </p:nvPr>
        </p:nvSpPr>
        <p:spPr>
          <a:xfrm>
            <a:off x="9012081" y="2310178"/>
            <a:ext cx="2084544" cy="2313844"/>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1349037984"/>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Image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0" y="0"/>
            <a:ext cx="5638800" cy="6858000"/>
          </a:xfrm>
          <a:prstGeom prst="rect">
            <a:avLst/>
          </a:prstGeom>
          <a:solidFill>
            <a:schemeClr val="bg1">
              <a:lumMod val="95000"/>
            </a:schemeClr>
          </a:solidFill>
          <a:ln w="152400">
            <a:noFill/>
          </a:ln>
          <a:effectLst/>
        </p:spPr>
        <p:txBody>
          <a:bodyPr lIns="365760" anchor="ctr"/>
          <a:lstStyle>
            <a:lvl1pPr marL="0" indent="0" algn="l">
              <a:buFontTx/>
              <a:buNone/>
              <a:defRPr sz="1400">
                <a:solidFill>
                  <a:schemeClr val="tx1">
                    <a:lumMod val="75000"/>
                    <a:lumOff val="25000"/>
                  </a:schemeClr>
                </a:solidFill>
              </a:defRPr>
            </a:lvl1pPr>
          </a:lstStyle>
          <a:p>
            <a:r>
              <a:rPr lang="en-US" altLang="ko-KR" dirty="0"/>
              <a:t>Place Your Picture Here And Sand Back</a:t>
            </a:r>
            <a:endParaRPr lang="ko-KR" altLang="en-US" dirty="0"/>
          </a:p>
        </p:txBody>
      </p:sp>
      <p:sp>
        <p:nvSpPr>
          <p:cNvPr id="7" name="그림 개체 틀 2">
            <a:extLst>
              <a:ext uri="{FF2B5EF4-FFF2-40B4-BE49-F238E27FC236}">
                <a16:creationId xmlns:a16="http://schemas.microsoft.com/office/drawing/2014/main" xmlns="" id="{6033F2F0-7D0F-4B5D-8E37-7C30E5A5D26E}"/>
              </a:ext>
            </a:extLst>
          </p:cNvPr>
          <p:cNvSpPr>
            <a:spLocks noGrp="1"/>
          </p:cNvSpPr>
          <p:nvPr>
            <p:ph type="pic" sz="quarter" idx="11" hasCustomPrompt="1"/>
          </p:nvPr>
        </p:nvSpPr>
        <p:spPr>
          <a:xfrm>
            <a:off x="7548561" y="477308"/>
            <a:ext cx="2897717" cy="2731837"/>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
        <p:nvSpPr>
          <p:cNvPr id="8" name="그림 개체 틀 2">
            <a:extLst>
              <a:ext uri="{FF2B5EF4-FFF2-40B4-BE49-F238E27FC236}">
                <a16:creationId xmlns:a16="http://schemas.microsoft.com/office/drawing/2014/main" xmlns="" id="{40B2EF10-A0C4-401E-8AA6-CF7463C59568}"/>
              </a:ext>
            </a:extLst>
          </p:cNvPr>
          <p:cNvSpPr>
            <a:spLocks noGrp="1"/>
          </p:cNvSpPr>
          <p:nvPr>
            <p:ph type="pic" sz="quarter" idx="12" hasCustomPrompt="1"/>
          </p:nvPr>
        </p:nvSpPr>
        <p:spPr>
          <a:xfrm>
            <a:off x="7548561" y="3648856"/>
            <a:ext cx="2897717" cy="2731837"/>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26887507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_Image slide layout">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1EB83EC1-AF10-4FD7-8089-F03DAD6397E7}"/>
              </a:ext>
            </a:extLst>
          </p:cNvPr>
          <p:cNvSpPr/>
          <p:nvPr userDrawn="1"/>
        </p:nvSpPr>
        <p:spPr>
          <a:xfrm>
            <a:off x="0" y="0"/>
            <a:ext cx="12192000" cy="23810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1453561" y="479835"/>
            <a:ext cx="1823793" cy="2598344"/>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5" name="그림 개체 틀 2">
            <a:extLst>
              <a:ext uri="{FF2B5EF4-FFF2-40B4-BE49-F238E27FC236}">
                <a16:creationId xmlns:a16="http://schemas.microsoft.com/office/drawing/2014/main" xmlns="" id="{32DE4F21-2D03-408A-A113-1ECBBBFDE8D6}"/>
              </a:ext>
            </a:extLst>
          </p:cNvPr>
          <p:cNvSpPr>
            <a:spLocks noGrp="1"/>
          </p:cNvSpPr>
          <p:nvPr>
            <p:ph type="pic" sz="quarter" idx="11" hasCustomPrompt="1"/>
          </p:nvPr>
        </p:nvSpPr>
        <p:spPr>
          <a:xfrm>
            <a:off x="8067429" y="479834"/>
            <a:ext cx="3611542" cy="5898334"/>
          </a:xfrm>
          <a:prstGeom prst="rect">
            <a:avLst/>
          </a:prstGeom>
          <a:solidFill>
            <a:schemeClr val="bg1">
              <a:lumMod val="95000"/>
            </a:schemeClr>
          </a:solidFill>
          <a:ln w="152400">
            <a:noFill/>
          </a:ln>
          <a:effectLst/>
        </p:spPr>
        <p:txBody>
          <a:bodyPr anchor="ctr"/>
          <a:lstStyle>
            <a:lvl1pPr marL="0" indent="0" algn="ctr">
              <a:buFontTx/>
              <a:buNone/>
              <a:defRPr sz="1400">
                <a:solidFill>
                  <a:schemeClr val="tx1">
                    <a:lumMod val="75000"/>
                    <a:lumOff val="25000"/>
                  </a:schemeClr>
                </a:solidFill>
              </a:defRPr>
            </a:lvl1pPr>
          </a:lstStyle>
          <a:p>
            <a:r>
              <a:rPr lang="en-US" altLang="ko-KR" dirty="0"/>
              <a:t>Place Your Picture Here </a:t>
            </a:r>
          </a:p>
          <a:p>
            <a:r>
              <a:rPr lang="en-US" altLang="ko-KR" dirty="0"/>
              <a:t>And Sand Back</a:t>
            </a:r>
            <a:endParaRPr lang="ko-KR" altLang="en-US" dirty="0"/>
          </a:p>
        </p:txBody>
      </p:sp>
      <p:sp>
        <p:nvSpPr>
          <p:cNvPr id="6" name="그림 개체 틀 2">
            <a:extLst>
              <a:ext uri="{FF2B5EF4-FFF2-40B4-BE49-F238E27FC236}">
                <a16:creationId xmlns:a16="http://schemas.microsoft.com/office/drawing/2014/main" xmlns="" id="{A62276F5-0236-424B-9645-A889FC412855}"/>
              </a:ext>
            </a:extLst>
          </p:cNvPr>
          <p:cNvSpPr>
            <a:spLocks noGrp="1"/>
          </p:cNvSpPr>
          <p:nvPr>
            <p:ph type="pic" sz="quarter" idx="12" hasCustomPrompt="1"/>
          </p:nvPr>
        </p:nvSpPr>
        <p:spPr>
          <a:xfrm>
            <a:off x="3658183" y="479835"/>
            <a:ext cx="1823793" cy="2598344"/>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7" name="그림 개체 틀 2">
            <a:extLst>
              <a:ext uri="{FF2B5EF4-FFF2-40B4-BE49-F238E27FC236}">
                <a16:creationId xmlns:a16="http://schemas.microsoft.com/office/drawing/2014/main" xmlns="" id="{B703617E-9CA4-425B-945B-4B73794CE227}"/>
              </a:ext>
            </a:extLst>
          </p:cNvPr>
          <p:cNvSpPr>
            <a:spLocks noGrp="1"/>
          </p:cNvSpPr>
          <p:nvPr>
            <p:ph type="pic" sz="quarter" idx="13" hasCustomPrompt="1"/>
          </p:nvPr>
        </p:nvSpPr>
        <p:spPr>
          <a:xfrm>
            <a:off x="5862805" y="479835"/>
            <a:ext cx="1823793" cy="2598344"/>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95445930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Image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3638550" y="3543300"/>
            <a:ext cx="2743200" cy="2743200"/>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 and sand back</a:t>
            </a:r>
            <a:endParaRPr lang="ko-KR" altLang="en-US" dirty="0"/>
          </a:p>
        </p:txBody>
      </p:sp>
      <p:sp>
        <p:nvSpPr>
          <p:cNvPr id="5" name="그림 개체 틀 2">
            <a:extLst>
              <a:ext uri="{FF2B5EF4-FFF2-40B4-BE49-F238E27FC236}">
                <a16:creationId xmlns:a16="http://schemas.microsoft.com/office/drawing/2014/main" xmlns="" id="{EA5E7C78-B7FD-4905-970D-675E6D396175}"/>
              </a:ext>
            </a:extLst>
          </p:cNvPr>
          <p:cNvSpPr>
            <a:spLocks noGrp="1"/>
          </p:cNvSpPr>
          <p:nvPr>
            <p:ph type="pic" sz="quarter" idx="11" hasCustomPrompt="1"/>
          </p:nvPr>
        </p:nvSpPr>
        <p:spPr>
          <a:xfrm>
            <a:off x="3638550" y="569180"/>
            <a:ext cx="2743200" cy="2743200"/>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 and sand back</a:t>
            </a:r>
            <a:endParaRPr lang="ko-KR" altLang="en-US" dirty="0"/>
          </a:p>
        </p:txBody>
      </p:sp>
      <p:sp>
        <p:nvSpPr>
          <p:cNvPr id="6" name="그림 개체 틀 2">
            <a:extLst>
              <a:ext uri="{FF2B5EF4-FFF2-40B4-BE49-F238E27FC236}">
                <a16:creationId xmlns:a16="http://schemas.microsoft.com/office/drawing/2014/main" xmlns="" id="{01CFBF6C-8D5A-4D48-ACE1-2D979A60A21D}"/>
              </a:ext>
            </a:extLst>
          </p:cNvPr>
          <p:cNvSpPr>
            <a:spLocks noGrp="1"/>
          </p:cNvSpPr>
          <p:nvPr>
            <p:ph type="pic" sz="quarter" idx="12" hasCustomPrompt="1"/>
          </p:nvPr>
        </p:nvSpPr>
        <p:spPr>
          <a:xfrm>
            <a:off x="657225" y="3543300"/>
            <a:ext cx="2743200" cy="2743200"/>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 and sand back</a:t>
            </a:r>
            <a:endParaRPr lang="ko-KR" altLang="en-US" dirty="0"/>
          </a:p>
        </p:txBody>
      </p:sp>
      <p:sp>
        <p:nvSpPr>
          <p:cNvPr id="8" name="Rectangle 7">
            <a:extLst>
              <a:ext uri="{FF2B5EF4-FFF2-40B4-BE49-F238E27FC236}">
                <a16:creationId xmlns:a16="http://schemas.microsoft.com/office/drawing/2014/main" xmlns="" id="{2F26D5AB-D725-405F-B143-0753C3C45DCD}"/>
              </a:ext>
            </a:extLst>
          </p:cNvPr>
          <p:cNvSpPr/>
          <p:nvPr userDrawn="1"/>
        </p:nvSpPr>
        <p:spPr>
          <a:xfrm>
            <a:off x="-1" y="0"/>
            <a:ext cx="3400425" cy="33123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6499580"/>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_Image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0" y="0"/>
            <a:ext cx="12192000" cy="6858000"/>
          </a:xfrm>
          <a:prstGeom prst="rect">
            <a:avLst/>
          </a:prstGeom>
          <a:solidFill>
            <a:schemeClr val="bg1">
              <a:lumMod val="95000"/>
            </a:schemeClr>
          </a:solidFill>
          <a:ln w="152400">
            <a:noFill/>
          </a:ln>
          <a:effectLst/>
        </p:spPr>
        <p:txBody>
          <a:bodyPr lIns="3383280" rIns="0" anchor="ctr"/>
          <a:lstStyle>
            <a:lvl1pPr marL="0" indent="0" algn="ctr">
              <a:buFontTx/>
              <a:buNone/>
              <a:defRPr sz="2000">
                <a:solidFill>
                  <a:schemeClr val="tx1">
                    <a:lumMod val="75000"/>
                    <a:lumOff val="25000"/>
                  </a:schemeClr>
                </a:solidFill>
              </a:defRPr>
            </a:lvl1pPr>
          </a:lstStyle>
          <a:p>
            <a:r>
              <a:rPr lang="en-US" altLang="ko-KR" dirty="0"/>
              <a:t>Place Your Picture Here And Sand to Back</a:t>
            </a:r>
            <a:endParaRPr lang="ko-KR" altLang="en-US" dirty="0"/>
          </a:p>
        </p:txBody>
      </p:sp>
    </p:spTree>
    <p:extLst>
      <p:ext uri="{BB962C8B-B14F-4D97-AF65-F5344CB8AC3E}">
        <p14:creationId xmlns:p14="http://schemas.microsoft.com/office/powerpoint/2010/main" val="275796712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5_Image slide layout">
    <p:bg>
      <p:bgPr>
        <a:solidFill>
          <a:schemeClr val="bg1"/>
        </a:solidFill>
        <a:effectLst/>
      </p:bgPr>
    </p:bg>
    <p:spTree>
      <p:nvGrpSpPr>
        <p:cNvPr id="1" name=""/>
        <p:cNvGrpSpPr/>
        <p:nvPr/>
      </p:nvGrpSpPr>
      <p:grpSpPr>
        <a:xfrm>
          <a:off x="0" y="0"/>
          <a:ext cx="0" cy="0"/>
          <a:chOff x="0" y="0"/>
          <a:chExt cx="0" cy="0"/>
        </a:xfrm>
      </p:grpSpPr>
      <p:sp>
        <p:nvSpPr>
          <p:cNvPr id="5" name="액자 12">
            <a:extLst>
              <a:ext uri="{FF2B5EF4-FFF2-40B4-BE49-F238E27FC236}">
                <a16:creationId xmlns:a16="http://schemas.microsoft.com/office/drawing/2014/main" xmlns="" id="{95EDCEF7-DD83-4CD4-BE92-A97D74011033}"/>
              </a:ext>
            </a:extLst>
          </p:cNvPr>
          <p:cNvSpPr/>
          <p:nvPr userDrawn="1"/>
        </p:nvSpPr>
        <p:spPr>
          <a:xfrm>
            <a:off x="547181" y="1761846"/>
            <a:ext cx="11097638" cy="3334311"/>
          </a:xfrm>
          <a:prstGeom prst="frame">
            <a:avLst>
              <a:gd name="adj1" fmla="val 2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910352" y="569068"/>
            <a:ext cx="3661647" cy="5719864"/>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27667493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_Image slide layout">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4B358CF5-5043-4D3B-92BD-59549782EBBE}"/>
              </a:ext>
            </a:extLst>
          </p:cNvPr>
          <p:cNvSpPr/>
          <p:nvPr userDrawn="1"/>
        </p:nvSpPr>
        <p:spPr>
          <a:xfrm>
            <a:off x="7515225" y="0"/>
            <a:ext cx="467677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aphic 14">
            <a:extLst>
              <a:ext uri="{FF2B5EF4-FFF2-40B4-BE49-F238E27FC236}">
                <a16:creationId xmlns:a16="http://schemas.microsoft.com/office/drawing/2014/main" xmlns="" id="{B59EE49C-3795-40A6-B206-565A372E5530}"/>
              </a:ext>
            </a:extLst>
          </p:cNvPr>
          <p:cNvGrpSpPr/>
          <p:nvPr userDrawn="1"/>
        </p:nvGrpSpPr>
        <p:grpSpPr>
          <a:xfrm>
            <a:off x="5720146" y="1420664"/>
            <a:ext cx="5589803" cy="4396475"/>
            <a:chOff x="2444748" y="555045"/>
            <a:chExt cx="7282048" cy="5727454"/>
          </a:xfrm>
        </p:grpSpPr>
        <p:sp>
          <p:nvSpPr>
            <p:cNvPr id="6" name="Freeform: Shape 5">
              <a:extLst>
                <a:ext uri="{FF2B5EF4-FFF2-40B4-BE49-F238E27FC236}">
                  <a16:creationId xmlns:a16="http://schemas.microsoft.com/office/drawing/2014/main" xmlns="" id="{716E008B-9F44-493C-B58F-ABFC0E7190A5}"/>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solidFill>
              <a:schemeClr val="bg1">
                <a:lumMod val="65000"/>
              </a:schemeClr>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0C1A2B49-6603-4C93-BCDA-8893B608D8C1}"/>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chemeClr val="bg1">
                <a:lumMod val="75000"/>
              </a:schemeClr>
            </a:solidFill>
            <a:ln w="9525"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xmlns="" id="{8C70C51E-C968-4707-899F-DE217D80997C}"/>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chemeClr val="bg1">
                <a:lumMod val="65000"/>
              </a:schemeClr>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F6BA87E5-BDD3-47B0-8C9F-EDFB6B811129}"/>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chemeClr val="tx1">
                <a:lumMod val="85000"/>
                <a:lumOff val="15000"/>
              </a:schemeClr>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BC9C68AE-3F02-48D5-A299-9B7311EC8D90}"/>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bg1">
                <a:lumMod val="50000"/>
              </a:schemeClr>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4CBE3651-AB4C-4F00-BF52-0A24EF2A62AD}"/>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85000"/>
              </a:schemeClr>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D3E653C6-4F74-473F-9309-2D2D43F090C8}"/>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29CA35F9-CDD6-4937-8C98-04018E459C31}"/>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5856077" y="1628103"/>
            <a:ext cx="5317941" cy="3012880"/>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14" name="Text Placeholder 9">
            <a:extLst>
              <a:ext uri="{FF2B5EF4-FFF2-40B4-BE49-F238E27FC236}">
                <a16:creationId xmlns:a16="http://schemas.microsoft.com/office/drawing/2014/main" xmlns="" id="{5CCE937E-8E2A-4179-91E4-730975E59298}"/>
              </a:ext>
            </a:extLst>
          </p:cNvPr>
          <p:cNvSpPr>
            <a:spLocks noGrp="1"/>
          </p:cNvSpPr>
          <p:nvPr>
            <p:ph type="body" sz="quarter" idx="11" hasCustomPrompt="1"/>
          </p:nvPr>
        </p:nvSpPr>
        <p:spPr>
          <a:xfrm>
            <a:off x="771525" y="339509"/>
            <a:ext cx="6543675" cy="724247"/>
          </a:xfrm>
          <a:prstGeom prst="rect">
            <a:avLst/>
          </a:prstGeom>
        </p:spPr>
        <p:txBody>
          <a:bodyPr tIns="91440" anchor="ctr"/>
          <a:lstStyle>
            <a:lvl1pPr marL="0" indent="0" algn="l">
              <a:buNone/>
              <a:defRPr sz="5400" b="0" baseline="0">
                <a:solidFill>
                  <a:schemeClr val="tx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41183552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8_Image slide layout">
    <p:bg>
      <p:bgPr>
        <a:solidFill>
          <a:schemeClr val="bg1"/>
        </a:solidFill>
        <a:effectLst/>
      </p:bgPr>
    </p:bg>
    <p:spTree>
      <p:nvGrpSpPr>
        <p:cNvPr id="1" name=""/>
        <p:cNvGrpSpPr/>
        <p:nvPr/>
      </p:nvGrpSpPr>
      <p:grpSpPr>
        <a:xfrm>
          <a:off x="0" y="0"/>
          <a:ext cx="0" cy="0"/>
          <a:chOff x="0" y="0"/>
          <a:chExt cx="0" cy="0"/>
        </a:xfrm>
      </p:grpSpPr>
      <p:sp>
        <p:nvSpPr>
          <p:cNvPr id="9" name="Right Triangle 8">
            <a:extLst>
              <a:ext uri="{FF2B5EF4-FFF2-40B4-BE49-F238E27FC236}">
                <a16:creationId xmlns:a16="http://schemas.microsoft.com/office/drawing/2014/main" xmlns="" id="{A4D14B1E-79D5-4F7D-AEB4-4F537918FBAB}"/>
              </a:ext>
            </a:extLst>
          </p:cNvPr>
          <p:cNvSpPr/>
          <p:nvPr userDrawn="1"/>
        </p:nvSpPr>
        <p:spPr>
          <a:xfrm rot="5400000">
            <a:off x="795337" y="-795340"/>
            <a:ext cx="6257926" cy="7848605"/>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640914" y="600074"/>
            <a:ext cx="4052172" cy="5657852"/>
          </a:xfrm>
          <a:prstGeom prst="rect">
            <a:avLst/>
          </a:prstGeom>
          <a:solidFill>
            <a:schemeClr val="bg1">
              <a:lumMod val="95000"/>
            </a:schemeClr>
          </a:solidFill>
          <a:ln w="76200">
            <a:solidFill>
              <a:schemeClr val="bg1"/>
            </a:solidFill>
          </a:ln>
          <a:effectLst>
            <a:outerShdw blurRad="50800" dist="38100" dir="2700000" algn="tl" rotWithShape="0">
              <a:prstClr val="black">
                <a:alpha val="40000"/>
              </a:prstClr>
            </a:outerShdw>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7" name="그림 개체 틀 2">
            <a:extLst>
              <a:ext uri="{FF2B5EF4-FFF2-40B4-BE49-F238E27FC236}">
                <a16:creationId xmlns:a16="http://schemas.microsoft.com/office/drawing/2014/main" xmlns="" id="{145CBDFE-5F17-4329-876B-8EC9C2A40CEA}"/>
              </a:ext>
            </a:extLst>
          </p:cNvPr>
          <p:cNvSpPr>
            <a:spLocks noGrp="1"/>
          </p:cNvSpPr>
          <p:nvPr>
            <p:ph type="pic" sz="quarter" idx="11" hasCustomPrompt="1"/>
          </p:nvPr>
        </p:nvSpPr>
        <p:spPr>
          <a:xfrm>
            <a:off x="5175044" y="222886"/>
            <a:ext cx="2286000" cy="3017520"/>
          </a:xfrm>
          <a:prstGeom prst="rect">
            <a:avLst/>
          </a:prstGeom>
          <a:solidFill>
            <a:schemeClr val="bg1">
              <a:lumMod val="95000"/>
            </a:schemeClr>
          </a:solidFill>
          <a:ln w="76200">
            <a:solidFill>
              <a:schemeClr val="bg1"/>
            </a:solidFill>
          </a:ln>
          <a:effectLst>
            <a:outerShdw blurRad="50800" dist="38100" dir="2700000" algn="tl" rotWithShape="0">
              <a:prstClr val="black">
                <a:alpha val="40000"/>
              </a:prstClr>
            </a:outerShdw>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8" name="그림 개체 틀 2">
            <a:extLst>
              <a:ext uri="{FF2B5EF4-FFF2-40B4-BE49-F238E27FC236}">
                <a16:creationId xmlns:a16="http://schemas.microsoft.com/office/drawing/2014/main" xmlns="" id="{106B5A04-F323-4B06-B374-0EFFB99917B5}"/>
              </a:ext>
            </a:extLst>
          </p:cNvPr>
          <p:cNvSpPr>
            <a:spLocks noGrp="1"/>
          </p:cNvSpPr>
          <p:nvPr>
            <p:ph type="pic" sz="quarter" idx="12" hasCustomPrompt="1"/>
          </p:nvPr>
        </p:nvSpPr>
        <p:spPr>
          <a:xfrm>
            <a:off x="5175044" y="3624742"/>
            <a:ext cx="2286000" cy="3017520"/>
          </a:xfrm>
          <a:prstGeom prst="rect">
            <a:avLst/>
          </a:prstGeom>
          <a:solidFill>
            <a:schemeClr val="bg1">
              <a:lumMod val="95000"/>
            </a:schemeClr>
          </a:solidFill>
          <a:ln w="76200">
            <a:solidFill>
              <a:schemeClr val="bg1"/>
            </a:solidFill>
          </a:ln>
          <a:effectLst>
            <a:outerShdw blurRad="50800" dist="38100" dir="2700000" algn="tl" rotWithShape="0">
              <a:prstClr val="black">
                <a:alpha val="40000"/>
              </a:prstClr>
            </a:outerShdw>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64418264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9_Image slide layout">
    <p:bg>
      <p:bgPr>
        <a:solidFill>
          <a:schemeClr val="bg1"/>
        </a:solidFill>
        <a:effectLst/>
      </p:bgPr>
    </p:bg>
    <p:spTree>
      <p:nvGrpSpPr>
        <p:cNvPr id="1" name=""/>
        <p:cNvGrpSpPr/>
        <p:nvPr/>
      </p:nvGrpSpPr>
      <p:grpSpPr>
        <a:xfrm>
          <a:off x="0" y="0"/>
          <a:ext cx="0" cy="0"/>
          <a:chOff x="0" y="0"/>
          <a:chExt cx="0" cy="0"/>
        </a:xfrm>
      </p:grpSpPr>
      <p:sp>
        <p:nvSpPr>
          <p:cNvPr id="9" name="자유형: 도형 52">
            <a:extLst>
              <a:ext uri="{FF2B5EF4-FFF2-40B4-BE49-F238E27FC236}">
                <a16:creationId xmlns:a16="http://schemas.microsoft.com/office/drawing/2014/main" xmlns="" id="{A554242E-EDC9-4D56-ABE8-D3DFF0D037E9}"/>
              </a:ext>
            </a:extLst>
          </p:cNvPr>
          <p:cNvSpPr/>
          <p:nvPr userDrawn="1"/>
        </p:nvSpPr>
        <p:spPr>
          <a:xfrm>
            <a:off x="2" y="0"/>
            <a:ext cx="8582025" cy="6858000"/>
          </a:xfrm>
          <a:custGeom>
            <a:avLst/>
            <a:gdLst>
              <a:gd name="connsiteX0" fmla="*/ 5238766 w 8582025"/>
              <a:gd name="connsiteY0" fmla="*/ 0 h 6858000"/>
              <a:gd name="connsiteX1" fmla="*/ 8582025 w 8582025"/>
              <a:gd name="connsiteY1" fmla="*/ 0 h 6858000"/>
              <a:gd name="connsiteX2" fmla="*/ 1876410 w 8582025"/>
              <a:gd name="connsiteY2" fmla="*/ 6858000 h 6858000"/>
              <a:gd name="connsiteX3" fmla="*/ 0 w 8582025"/>
              <a:gd name="connsiteY3" fmla="*/ 6858000 h 6858000"/>
              <a:gd name="connsiteX4" fmla="*/ 0 w 8582025"/>
              <a:gd name="connsiteY4" fmla="*/ 5357817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82025" h="6858000">
                <a:moveTo>
                  <a:pt x="5238766" y="0"/>
                </a:moveTo>
                <a:lnTo>
                  <a:pt x="8582025" y="0"/>
                </a:lnTo>
                <a:lnTo>
                  <a:pt x="1876410" y="6858000"/>
                </a:lnTo>
                <a:lnTo>
                  <a:pt x="0" y="6858000"/>
                </a:lnTo>
                <a:lnTo>
                  <a:pt x="0" y="535781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그림 개체 틀 3">
            <a:extLst>
              <a:ext uri="{FF2B5EF4-FFF2-40B4-BE49-F238E27FC236}">
                <a16:creationId xmlns:a16="http://schemas.microsoft.com/office/drawing/2014/main" xmlns="" id="{A7B8BCFA-E22C-4FE8-9EC6-3B7DF58BF4E9}"/>
              </a:ext>
            </a:extLst>
          </p:cNvPr>
          <p:cNvSpPr>
            <a:spLocks noGrp="1"/>
          </p:cNvSpPr>
          <p:nvPr>
            <p:ph type="pic" sz="quarter" idx="10" hasCustomPrompt="1"/>
          </p:nvPr>
        </p:nvSpPr>
        <p:spPr>
          <a:xfrm>
            <a:off x="1517212" y="427698"/>
            <a:ext cx="3600000" cy="3600000"/>
          </a:xfrm>
          <a:prstGeom prst="diamond">
            <a:avLst/>
          </a:prstGeom>
          <a:solidFill>
            <a:schemeClr val="bg1">
              <a:lumMod val="95000"/>
            </a:schemeClr>
          </a:solidFill>
          <a:ln w="76200">
            <a:solidFill>
              <a:schemeClr val="bg1"/>
            </a:solidFill>
          </a:ln>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Place Your Picture Here And Sand to Back</a:t>
            </a:r>
            <a:endParaRPr lang="ko-KR" altLang="en-US" dirty="0"/>
          </a:p>
        </p:txBody>
      </p:sp>
      <p:sp>
        <p:nvSpPr>
          <p:cNvPr id="6" name="그림 개체 틀 3">
            <a:extLst>
              <a:ext uri="{FF2B5EF4-FFF2-40B4-BE49-F238E27FC236}">
                <a16:creationId xmlns:a16="http://schemas.microsoft.com/office/drawing/2014/main" xmlns="" id="{C661A5D8-A169-47BB-84F8-7CCF6E006163}"/>
              </a:ext>
            </a:extLst>
          </p:cNvPr>
          <p:cNvSpPr>
            <a:spLocks noGrp="1"/>
          </p:cNvSpPr>
          <p:nvPr>
            <p:ph type="pic" sz="quarter" idx="11" hasCustomPrompt="1"/>
          </p:nvPr>
        </p:nvSpPr>
        <p:spPr>
          <a:xfrm>
            <a:off x="1953610" y="2837035"/>
            <a:ext cx="3600000" cy="3600000"/>
          </a:xfrm>
          <a:prstGeom prst="diamond">
            <a:avLst/>
          </a:prstGeom>
          <a:solidFill>
            <a:schemeClr val="bg1">
              <a:lumMod val="95000"/>
            </a:schemeClr>
          </a:solidFill>
          <a:ln w="76200">
            <a:solidFill>
              <a:schemeClr val="bg1"/>
            </a:solidFill>
          </a:ln>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7" name="그림 개체 틀 3">
            <a:extLst>
              <a:ext uri="{FF2B5EF4-FFF2-40B4-BE49-F238E27FC236}">
                <a16:creationId xmlns:a16="http://schemas.microsoft.com/office/drawing/2014/main" xmlns="" id="{A32673E2-41F8-431C-946D-87DD76C5D04D}"/>
              </a:ext>
            </a:extLst>
          </p:cNvPr>
          <p:cNvSpPr>
            <a:spLocks noGrp="1"/>
          </p:cNvSpPr>
          <p:nvPr>
            <p:ph type="pic" sz="quarter" idx="12" hasCustomPrompt="1"/>
          </p:nvPr>
        </p:nvSpPr>
        <p:spPr>
          <a:xfrm>
            <a:off x="4407524" y="2251417"/>
            <a:ext cx="1980000" cy="1980000"/>
          </a:xfrm>
          <a:prstGeom prst="diamond">
            <a:avLst/>
          </a:prstGeom>
          <a:solidFill>
            <a:schemeClr val="bg1">
              <a:lumMod val="95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8" name="그림 개체 틀 3">
            <a:extLst>
              <a:ext uri="{FF2B5EF4-FFF2-40B4-BE49-F238E27FC236}">
                <a16:creationId xmlns:a16="http://schemas.microsoft.com/office/drawing/2014/main" xmlns="" id="{F2B14BC2-B3DB-437A-8C30-D2E802CB43E3}"/>
              </a:ext>
            </a:extLst>
          </p:cNvPr>
          <p:cNvSpPr>
            <a:spLocks noGrp="1"/>
          </p:cNvSpPr>
          <p:nvPr>
            <p:ph type="pic" sz="quarter" idx="13" hasCustomPrompt="1"/>
          </p:nvPr>
        </p:nvSpPr>
        <p:spPr>
          <a:xfrm>
            <a:off x="636104" y="2676913"/>
            <a:ext cx="1980000" cy="1980000"/>
          </a:xfrm>
          <a:prstGeom prst="diamond">
            <a:avLst/>
          </a:prstGeom>
          <a:solidFill>
            <a:schemeClr val="bg1">
              <a:lumMod val="95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Tree>
    <p:extLst>
      <p:ext uri="{BB962C8B-B14F-4D97-AF65-F5344CB8AC3E}">
        <p14:creationId xmlns:p14="http://schemas.microsoft.com/office/powerpoint/2010/main" val="98848905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0_Image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910353" y="1807430"/>
            <a:ext cx="2400000" cy="2664000"/>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pic>
        <p:nvPicPr>
          <p:cNvPr id="4" name="Picture 3">
            <a:extLst>
              <a:ext uri="{FF2B5EF4-FFF2-40B4-BE49-F238E27FC236}">
                <a16:creationId xmlns:a16="http://schemas.microsoft.com/office/drawing/2014/main" xmlns="" id="{39B7D4BC-8397-4297-9425-5B8BAEB381A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6952" y="2305190"/>
            <a:ext cx="4038095" cy="2247619"/>
          </a:xfrm>
          <a:prstGeom prst="rect">
            <a:avLst/>
          </a:prstGeom>
        </p:spPr>
      </p:pic>
    </p:spTree>
    <p:extLst>
      <p:ext uri="{BB962C8B-B14F-4D97-AF65-F5344CB8AC3E}">
        <p14:creationId xmlns:p14="http://schemas.microsoft.com/office/powerpoint/2010/main" val="3791792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1_Image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xmlns="" id="{A96BD7FA-E93A-4CE9-A7A1-0EC236E0A2FF}"/>
              </a:ext>
            </a:extLst>
          </p:cNvPr>
          <p:cNvSpPr>
            <a:spLocks noGrp="1"/>
          </p:cNvSpPr>
          <p:nvPr>
            <p:ph type="pic" sz="quarter" idx="10" hasCustomPrompt="1"/>
          </p:nvPr>
        </p:nvSpPr>
        <p:spPr>
          <a:xfrm>
            <a:off x="910353" y="1807430"/>
            <a:ext cx="2400000" cy="2664000"/>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pic>
        <p:nvPicPr>
          <p:cNvPr id="6" name="Picture 5">
            <a:extLst>
              <a:ext uri="{FF2B5EF4-FFF2-40B4-BE49-F238E27FC236}">
                <a16:creationId xmlns:a16="http://schemas.microsoft.com/office/drawing/2014/main" xmlns="" id="{67513D5B-5A42-4F30-9E94-6D9B89BC88D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48381" y="2276619"/>
            <a:ext cx="4095238" cy="2304762"/>
          </a:xfrm>
          <a:prstGeom prst="rect">
            <a:avLst/>
          </a:prstGeom>
        </p:spPr>
      </p:pic>
    </p:spTree>
    <p:extLst>
      <p:ext uri="{BB962C8B-B14F-4D97-AF65-F5344CB8AC3E}">
        <p14:creationId xmlns:p14="http://schemas.microsoft.com/office/powerpoint/2010/main" val="109319531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2_Image slide layout">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xmlns="" id="{63B04BAD-EED5-4C78-BC19-C3DD01D50231}"/>
              </a:ext>
            </a:extLst>
          </p:cNvPr>
          <p:cNvGrpSpPr/>
          <p:nvPr userDrawn="1"/>
        </p:nvGrpSpPr>
        <p:grpSpPr>
          <a:xfrm>
            <a:off x="729449" y="1780758"/>
            <a:ext cx="2449180" cy="4305530"/>
            <a:chOff x="445712" y="1449040"/>
            <a:chExt cx="2113018" cy="3924176"/>
          </a:xfrm>
        </p:grpSpPr>
        <p:sp>
          <p:nvSpPr>
            <p:cNvPr id="5" name="Rounded Rectangle 4">
              <a:extLst>
                <a:ext uri="{FF2B5EF4-FFF2-40B4-BE49-F238E27FC236}">
                  <a16:creationId xmlns:a16="http://schemas.microsoft.com/office/drawing/2014/main" xmlns="" id="{C7456AC7-1506-4AAF-A694-1BE710D5F58E}"/>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7" name="Rectangle 5">
              <a:extLst>
                <a:ext uri="{FF2B5EF4-FFF2-40B4-BE49-F238E27FC236}">
                  <a16:creationId xmlns:a16="http://schemas.microsoft.com/office/drawing/2014/main" xmlns="" id="{7D8BFCCB-25F4-4E85-B4F9-18DA5A0F31C0}"/>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8" name="Group 6">
              <a:extLst>
                <a:ext uri="{FF2B5EF4-FFF2-40B4-BE49-F238E27FC236}">
                  <a16:creationId xmlns:a16="http://schemas.microsoft.com/office/drawing/2014/main" xmlns="" id="{4DE5DB11-A2A8-48F9-9B25-703C78662BDE}"/>
                </a:ext>
              </a:extLst>
            </p:cNvPr>
            <p:cNvGrpSpPr/>
            <p:nvPr userDrawn="1"/>
          </p:nvGrpSpPr>
          <p:grpSpPr>
            <a:xfrm>
              <a:off x="1407705" y="5045834"/>
              <a:ext cx="211967" cy="211967"/>
              <a:chOff x="1549420" y="5712364"/>
              <a:chExt cx="312583" cy="312583"/>
            </a:xfrm>
          </p:grpSpPr>
          <p:sp>
            <p:nvSpPr>
              <p:cNvPr id="9" name="Oval 7">
                <a:extLst>
                  <a:ext uri="{FF2B5EF4-FFF2-40B4-BE49-F238E27FC236}">
                    <a16:creationId xmlns:a16="http://schemas.microsoft.com/office/drawing/2014/main" xmlns="" id="{A3616025-C842-4C0D-B7E3-48176315DDFA}"/>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0" name="Rounded Rectangle 8">
                <a:extLst>
                  <a:ext uri="{FF2B5EF4-FFF2-40B4-BE49-F238E27FC236}">
                    <a16:creationId xmlns:a16="http://schemas.microsoft.com/office/drawing/2014/main" xmlns="" id="{B2550ED7-04C5-4FFA-BCF1-8CB64B3F2DA9}"/>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11" name="Picture Placeholder 2">
            <a:extLst>
              <a:ext uri="{FF2B5EF4-FFF2-40B4-BE49-F238E27FC236}">
                <a16:creationId xmlns:a16="http://schemas.microsoft.com/office/drawing/2014/main" xmlns="" id="{0E6D54C7-03B4-4369-97FF-A3456A2A876D}"/>
              </a:ext>
            </a:extLst>
          </p:cNvPr>
          <p:cNvSpPr>
            <a:spLocks noGrp="1"/>
          </p:cNvSpPr>
          <p:nvPr>
            <p:ph type="pic" idx="15" hasCustomPrompt="1"/>
          </p:nvPr>
        </p:nvSpPr>
        <p:spPr>
          <a:xfrm>
            <a:off x="873465" y="2174930"/>
            <a:ext cx="2152765" cy="3348746"/>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2" name="Text Placeholder 9">
            <a:extLst>
              <a:ext uri="{FF2B5EF4-FFF2-40B4-BE49-F238E27FC236}">
                <a16:creationId xmlns:a16="http://schemas.microsoft.com/office/drawing/2014/main" xmlns="" id="{DD8FCDD3-D367-4581-96F6-BED1A5D7FC1A}"/>
              </a:ext>
            </a:extLst>
          </p:cNvPr>
          <p:cNvSpPr>
            <a:spLocks noGrp="1"/>
          </p:cNvSpPr>
          <p:nvPr>
            <p:ph type="body" sz="quarter" idx="10" hasCustomPrompt="1"/>
          </p:nvPr>
        </p:nvSpPr>
        <p:spPr>
          <a:xfrm>
            <a:off x="323529" y="339509"/>
            <a:ext cx="11573197" cy="724247"/>
          </a:xfrm>
          <a:prstGeom prst="rect">
            <a:avLst/>
          </a:prstGeom>
        </p:spPr>
        <p:txBody>
          <a:bodyPr tIns="91440" anchor="ctr"/>
          <a:lstStyle>
            <a:lvl1pPr marL="0" indent="0" algn="ctr">
              <a:buNone/>
              <a:defRPr sz="5400" b="0" baseline="0">
                <a:solidFill>
                  <a:schemeClr val="tx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874269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54.xml"/><Relationship Id="rId2" Type="http://schemas.openxmlformats.org/officeDocument/2006/relationships/slideLayout" Target="../slideLayouts/slideLayout53.xml"/><Relationship Id="rId1" Type="http://schemas.openxmlformats.org/officeDocument/2006/relationships/slideLayout" Target="../slideLayouts/slideLayout52.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theme" Target="../theme/theme5.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‹N°›</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 id="2147483706" r:id="rId12"/>
    <p:sldLayoutId id="214748370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xmlns="" id="{138F4F0F-00DC-4873-A943-701DA68B5942}"/>
              </a:ext>
            </a:extLst>
          </p:cNvPr>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8476817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6951932"/>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5635786"/>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 id="2147483781" r:id="rId17"/>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3" Type="http://schemas.openxmlformats.org/officeDocument/2006/relationships/hyperlink" Target="mailto:procurement@mcamorocco.ma" TargetMode="External"/><Relationship Id="rId2" Type="http://schemas.openxmlformats.org/officeDocument/2006/relationships/image" Target="../media/image10.png"/><Relationship Id="rId1" Type="http://schemas.openxmlformats.org/officeDocument/2006/relationships/slideLayout" Target="../slideLayouts/slideLayout46.xml"/><Relationship Id="rId6" Type="http://schemas.openxmlformats.org/officeDocument/2006/relationships/hyperlink" Target="https://us02web.zoom.us/j/88942470473?pwd=clBzWFJBbFVnTE1kblpmbzZWcThDUT09" TargetMode="External"/><Relationship Id="rId5" Type="http://schemas.openxmlformats.org/officeDocument/2006/relationships/hyperlink" Target="https://www.dropbox.com/request/RYFFR2GOATveqJiG3gsb" TargetMode="External"/><Relationship Id="rId4" Type="http://schemas.openxmlformats.org/officeDocument/2006/relationships/hyperlink" Target="http://www.mcamorocco.ma/fr/appels-d-offre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3" Type="http://schemas.openxmlformats.org/officeDocument/2006/relationships/hyperlink" Target="http://www.mcamorocco.ma/fr/systeme-de-contestation-bid-challenge-system-bcs" TargetMode="External"/><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51.xml"/><Relationship Id="rId6" Type="http://schemas.openxmlformats.org/officeDocument/2006/relationships/image" Target="../media/image18.png"/><Relationship Id="rId5" Type="http://schemas.microsoft.com/office/2007/relationships/hdphoto" Target="../media/hdphoto1.wdp"/><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3.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3.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982778"/>
            <a:ext cx="12192000" cy="8445517"/>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r>
              <a:rPr lang="fr-FR" sz="2539" b="1" dirty="0">
                <a:solidFill>
                  <a:schemeClr val="accent1">
                    <a:lumMod val="50000"/>
                  </a:schemeClr>
                </a:solidFill>
                <a:latin typeface="Corbel" panose="020B0503020204020204" pitchFamily="34" charset="0"/>
              </a:rPr>
              <a:t>Réunion de pré-soumission de l’appel d’offres n°</a:t>
            </a:r>
          </a:p>
          <a:p>
            <a:pPr algn="ctr"/>
            <a:r>
              <a:rPr lang="en-US" sz="2000" b="1" dirty="0">
                <a:solidFill>
                  <a:srgbClr val="FF0000"/>
                </a:solidFill>
                <a:latin typeface="Times New Roman" panose="02020603050405020304" pitchFamily="18" charset="0"/>
                <a:ea typeface="Times New Roman" panose="02020603050405020304" pitchFamily="18" charset="0"/>
              </a:rPr>
              <a:t>DAO/CB/MCA-M/PP-81/Compact </a:t>
            </a:r>
          </a:p>
          <a:p>
            <a:pPr algn="ctr"/>
            <a:r>
              <a:rPr lang="fr-FR" b="1" dirty="0">
                <a:latin typeface="Corbel" panose="020B0503020204020204" pitchFamily="34" charset="0"/>
              </a:rPr>
              <a:t>Méthode: </a:t>
            </a:r>
            <a:r>
              <a:rPr lang="fr-FR" b="1" dirty="0" err="1">
                <a:latin typeface="Corbel" panose="020B0503020204020204" pitchFamily="34" charset="0"/>
              </a:rPr>
              <a:t>Competitive</a:t>
            </a:r>
            <a:r>
              <a:rPr lang="fr-FR" b="1" dirty="0">
                <a:latin typeface="Corbel" panose="020B0503020204020204" pitchFamily="34" charset="0"/>
              </a:rPr>
              <a:t> </a:t>
            </a:r>
            <a:r>
              <a:rPr lang="fr-FR" b="1" dirty="0" err="1">
                <a:latin typeface="Corbel" panose="020B0503020204020204" pitchFamily="34" charset="0"/>
              </a:rPr>
              <a:t>Bidding</a:t>
            </a:r>
            <a:endParaRPr lang="es-ES" sz="1814" b="1" dirty="0">
              <a:latin typeface="Corbel" panose="020B0503020204020204" pitchFamily="34" charset="0"/>
            </a:endParaRPr>
          </a:p>
          <a:p>
            <a:pPr algn="ctr"/>
            <a:r>
              <a:rPr lang="fr-FR" sz="2400" b="1" dirty="0">
                <a:latin typeface="Corbel" panose="020B0503020204020204" pitchFamily="34" charset="0"/>
              </a:rPr>
              <a:t>			</a:t>
            </a:r>
          </a:p>
          <a:p>
            <a:pPr algn="ctr"/>
            <a:r>
              <a:rPr lang="fr-FR" sz="2400" b="1" dirty="0">
                <a:solidFill>
                  <a:prstClr val="black"/>
                </a:solidFill>
                <a:latin typeface="Corbel" panose="020B0503020204020204" pitchFamily="34" charset="0"/>
              </a:rPr>
              <a:t>Contrat-cadre portant sur l’accompagnement de l’Agence MCA-Morocco dans la mise en œuvre de sa communication évènementielle </a:t>
            </a:r>
          </a:p>
          <a:p>
            <a:pPr algn="ctr"/>
            <a:r>
              <a:rPr lang="fr-FR" sz="2400" b="1" dirty="0">
                <a:latin typeface="Corbel" panose="020B0503020204020204" pitchFamily="34" charset="0"/>
              </a:rPr>
              <a:t> </a:t>
            </a:r>
            <a:endParaRPr lang="fr-FR" sz="2400" dirty="0">
              <a:latin typeface="Corbel" panose="020B0503020204020204" pitchFamily="34" charset="0"/>
            </a:endParaRPr>
          </a:p>
          <a:p>
            <a:pPr lvl="0" algn="ctr"/>
            <a:r>
              <a:rPr lang="fr-FR" sz="2400" b="1" dirty="0">
                <a:latin typeface="Corbel" panose="020B0503020204020204" pitchFamily="34" charset="0"/>
              </a:rPr>
              <a:t>							</a:t>
            </a:r>
          </a:p>
          <a:p>
            <a:pPr lvl="0" algn="ctr"/>
            <a:r>
              <a:rPr lang="fr-FR" sz="2400" b="1" dirty="0">
                <a:latin typeface="Corbel" panose="020B0503020204020204" pitchFamily="34" charset="0"/>
              </a:rPr>
              <a:t>Le 24 Décembre 2020</a:t>
            </a:r>
            <a:endParaRPr lang="fr-FR" sz="2800" b="1" kern="0" dirty="0">
              <a:latin typeface="Sakkal Majalla" panose="02000000000000000000" pitchFamily="2" charset="-78"/>
              <a:cs typeface="Sakkal Majalla" panose="02000000000000000000" pitchFamily="2" charset="-78"/>
            </a:endParaRPr>
          </a:p>
          <a:p>
            <a:pPr algn="ctr"/>
            <a:endParaRPr lang="fr-FR" sz="2400" dirty="0">
              <a:latin typeface="Corbel" panose="020B0503020204020204" pitchFamily="34" charset="0"/>
            </a:endParaRPr>
          </a:p>
          <a:p>
            <a:pPr algn="ctr"/>
            <a:r>
              <a:rPr lang="fr-FR" sz="3200" b="1" dirty="0">
                <a:latin typeface="Corbel" panose="020B0503020204020204" pitchFamily="34" charset="0"/>
              </a:rPr>
              <a:t> </a:t>
            </a:r>
          </a:p>
          <a:p>
            <a:pPr lvl="0" algn="ct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marL="342900" indent="-342900" algn="ctr">
              <a:buFont typeface="Wingdings" panose="05000000000000000000" pitchFamily="2" charset="2"/>
              <a:buChar char="§"/>
            </a:pP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10</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endParaRPr lang="en-US" sz="2000"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r>
              <a:rPr lang="fr-FR" sz="2000" b="1" kern="0" dirty="0">
                <a:cs typeface="Arial" panose="020B0604020202020204" pitchFamily="34" charset="0"/>
              </a:rPr>
              <a:t>.</a:t>
            </a:r>
          </a:p>
        </p:txBody>
      </p:sp>
    </p:spTree>
    <p:extLst>
      <p:ext uri="{BB962C8B-B14F-4D97-AF65-F5344CB8AC3E}">
        <p14:creationId xmlns:p14="http://schemas.microsoft.com/office/powerpoint/2010/main" val="49704038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93319"/>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compétitives appliquées d'une manière transparente ;</a:t>
            </a:r>
          </a:p>
          <a:p>
            <a:pPr marL="342900" indent="-342900" algn="just">
              <a:buClr>
                <a:schemeClr val="accent5">
                  <a:lumMod val="75000"/>
                </a:schemeClr>
              </a:buClr>
              <a:buFont typeface="Wingdings" panose="05000000000000000000" pitchFamily="2" charset="2"/>
              <a:buChar char="v"/>
            </a:pPr>
            <a:r>
              <a:rPr lang="fr-FR" altLang="fr-FR" sz="2000" dirty="0">
                <a:solidFill>
                  <a:schemeClr val="tx1"/>
                </a:solidFill>
                <a:latin typeface="Corbel" panose="020B0503020204020204" pitchFamily="34" charset="0"/>
              </a:rPr>
              <a:t>Externalisation des fonctions de Passation de marchés et fiduciaires à des Cabinets sélectionnés sur le plan international : gage de transparence ;</a:t>
            </a: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 sont basés sur des descriptions claires et précises des besoins (biens et services) établis au niveau des meilleurs standards internationaux ;</a:t>
            </a: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prestataires de services/fournisseurs qualifiés qui exécuteront les contrats conformément à leurs clauses, et en respectant les délais ;</a:t>
            </a: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000" kern="0" dirty="0">
              <a:solidFill>
                <a:schemeClr val="tx1"/>
              </a:solidFill>
              <a:latin typeface="Corbel" panose="020B050302020402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Principes de passation de marchés de la MCC</a:t>
            </a:r>
            <a:endParaRPr lang="fr-FR" sz="2800" dirty="0">
              <a:solidFill>
                <a:srgbClr val="C00000"/>
              </a:solidFill>
              <a:latin typeface="Corbel" panose="020B0503020204020204" pitchFamily="34" charset="0"/>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2163656" y="1762450"/>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Corbel" panose="020B050302020402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MCA-</a:t>
            </a:r>
            <a:r>
              <a:rPr lang="fr-FR" sz="2800" dirty="0" err="1">
                <a:solidFill>
                  <a:schemeClr val="tx1"/>
                </a:solidFill>
                <a:latin typeface="Corbel" panose="020B0503020204020204" pitchFamily="34" charset="0"/>
              </a:rPr>
              <a:t>Morocco</a:t>
            </a:r>
            <a:r>
              <a:rPr lang="fr-FR" sz="2800" dirty="0">
                <a:solidFill>
                  <a:schemeClr val="tx1"/>
                </a:solidFill>
                <a:latin typeface="Corbel" panose="020B0503020204020204" pitchFamily="34" charset="0"/>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Agent de Passation des Marchés – </a:t>
            </a:r>
            <a:r>
              <a:rPr lang="fr-FR" sz="2800" dirty="0" err="1">
                <a:solidFill>
                  <a:schemeClr val="tx1"/>
                </a:solidFill>
                <a:latin typeface="Corbel" panose="020B0503020204020204" pitchFamily="34" charset="0"/>
              </a:rPr>
              <a:t>Cardno</a:t>
            </a:r>
            <a:r>
              <a:rPr lang="fr-FR" sz="2800" dirty="0">
                <a:solidFill>
                  <a:schemeClr val="tx1"/>
                </a:solidFill>
                <a:latin typeface="Corbel" panose="020B0503020204020204" pitchFamily="34" charset="0"/>
              </a:rPr>
              <a:t> PA</a:t>
            </a:r>
            <a:r>
              <a:rPr lang="fr-FR" sz="3600" dirty="0">
                <a:solidFill>
                  <a:schemeClr val="tx1"/>
                </a:solidFill>
                <a:latin typeface="Corbel" panose="020B0503020204020204" pitchFamily="34" charset="0"/>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36317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a:solidFill>
                <a:schemeClr val="tx2"/>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Aucune préférence nationale</a:t>
            </a:r>
          </a:p>
          <a:p>
            <a:pPr>
              <a:buClr>
                <a:schemeClr val="accent5">
                  <a:lumMod val="75000"/>
                </a:schemeClr>
              </a:buClr>
            </a:pPr>
            <a:endParaRPr lang="fr-FR" altLang="fr-FR" sz="2800" kern="0" dirty="0">
              <a:solidFill>
                <a:schemeClr val="tx1"/>
              </a:solidFill>
              <a:latin typeface="Corbel" panose="020B0503020204020204" pitchFamily="34" charset="0"/>
            </a:endParaRPr>
          </a:p>
          <a:p>
            <a:pPr marL="504154" indent="-504154">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Pays Eligible: </a:t>
            </a:r>
            <a:r>
              <a:rPr lang="fr-FR" altLang="fr-FR" sz="2800" kern="0" dirty="0">
                <a:solidFill>
                  <a:schemeClr val="tx1"/>
                </a:solidFill>
                <a:latin typeface="Corbel" panose="020B0503020204020204" pitchFamily="34" charset="0"/>
              </a:rPr>
              <a:t>Pays objet de sanctions ou de restrictions en vertu des lois ou des  politiques des États-Unis: liste disponible dans le site de MCC</a:t>
            </a:r>
            <a:endParaRPr lang="fr-FR" altLang="fr-FR" sz="2800" strike="dblStrike" kern="0" dirty="0">
              <a:solidFill>
                <a:schemeClr val="tx1"/>
              </a:solidFill>
              <a:latin typeface="Corbel" panose="020B0503020204020204" pitchFamily="34" charset="0"/>
            </a:endParaRP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1119883" y="924674"/>
            <a:ext cx="10551560" cy="5542113"/>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2800" b="1" dirty="0">
              <a:solidFill>
                <a:srgbClr val="FFFFFF"/>
              </a:solidFill>
              <a:latin typeface="Corbel" panose="020B0503020204020204" pitchFamily="34" charset="0"/>
            </a:endParaRPr>
          </a:p>
          <a:p>
            <a:pPr algn="ctr"/>
            <a:endParaRPr lang="fr-FR" sz="2800" b="1" dirty="0">
              <a:solidFill>
                <a:srgbClr val="FFFFFF"/>
              </a:solidFill>
              <a:latin typeface="Corbel" panose="020B0503020204020204" pitchFamily="34" charset="0"/>
            </a:endParaRPr>
          </a:p>
          <a:p>
            <a:pPr algn="ctr"/>
            <a:endParaRPr lang="fr-FR" sz="2800" b="1" dirty="0">
              <a:solidFill>
                <a:srgbClr val="FFFFFF"/>
              </a:solidFill>
              <a:latin typeface="Corbel" panose="020B0503020204020204" pitchFamily="34" charset="0"/>
            </a:endParaRPr>
          </a:p>
          <a:p>
            <a:pPr algn="ctr"/>
            <a:r>
              <a:rPr lang="fr-FR" sz="2800" b="1" dirty="0">
                <a:solidFill>
                  <a:srgbClr val="FFFFFF"/>
                </a:solidFill>
                <a:latin typeface="Corbel" panose="020B0503020204020204" pitchFamily="34" charset="0"/>
              </a:rPr>
              <a:t>TYPE DE SOUMISSION: </a:t>
            </a:r>
          </a:p>
          <a:p>
            <a:pPr algn="ctr"/>
            <a:endParaRPr lang="fr-FR" sz="2800" b="1" dirty="0">
              <a:solidFill>
                <a:schemeClr val="tx1"/>
              </a:solidFill>
              <a:latin typeface="Corbel" panose="020B0503020204020204" pitchFamily="34" charset="0"/>
            </a:endParaRPr>
          </a:p>
          <a:p>
            <a:pPr algn="ctr"/>
            <a:r>
              <a:rPr lang="fr-FR" sz="2800" b="1" dirty="0">
                <a:solidFill>
                  <a:schemeClr val="tx1"/>
                </a:solidFill>
                <a:latin typeface="Corbel" panose="020B0503020204020204" pitchFamily="34" charset="0"/>
              </a:rPr>
              <a:t> par voie électronique</a:t>
            </a:r>
          </a:p>
          <a:p>
            <a:pPr algn="ctr"/>
            <a:r>
              <a:rPr lang="fr-FR" sz="2800" b="1" dirty="0">
                <a:solidFill>
                  <a:srgbClr val="FF0000"/>
                </a:solidFill>
                <a:latin typeface="Corbel" panose="020B0503020204020204" pitchFamily="34" charset="0"/>
              </a:rPr>
              <a:t>Les soumissions sous format papier ne seront pas acceptées.</a:t>
            </a:r>
          </a:p>
          <a:p>
            <a:pPr algn="ctr"/>
            <a:endParaRPr lang="fr-FR" sz="2800" b="1" dirty="0">
              <a:solidFill>
                <a:srgbClr val="FF0000"/>
              </a:solidFill>
              <a:latin typeface="Corbel" panose="020B0503020204020204" pitchFamily="34" charset="0"/>
            </a:endParaRPr>
          </a:p>
          <a:p>
            <a:pPr algn="ctr"/>
            <a:r>
              <a:rPr lang="fr-FR" sz="2800" b="1" dirty="0">
                <a:solidFill>
                  <a:srgbClr val="FF0000"/>
                </a:solidFill>
                <a:latin typeface="Corbel" panose="020B0503020204020204" pitchFamily="34" charset="0"/>
              </a:rPr>
              <a:t>N.B: La garantie d’offre originale doit être soumise en version physique.</a:t>
            </a:r>
          </a:p>
          <a:p>
            <a:pPr algn="ctr"/>
            <a:endParaRPr lang="fr-FR" sz="2800" b="1" dirty="0">
              <a:solidFill>
                <a:srgbClr val="FF0000"/>
              </a:solidFill>
              <a:latin typeface="Corbel" panose="020B0503020204020204" pitchFamily="34" charset="0"/>
            </a:endParaRPr>
          </a:p>
          <a:p>
            <a:pPr algn="ctr"/>
            <a:endParaRPr lang="fr-FR" sz="2800" b="1" dirty="0">
              <a:solidFill>
                <a:srgbClr val="FFFFFF"/>
              </a:solidFill>
              <a:latin typeface="Corbel" panose="020B0503020204020204" pitchFamily="34" charset="0"/>
            </a:endParaRPr>
          </a:p>
          <a:p>
            <a:pPr algn="ctr"/>
            <a:endParaRPr lang="fr-FR" sz="2800" b="1" dirty="0">
              <a:solidFill>
                <a:srgbClr val="FFFFFF"/>
              </a:solidFill>
              <a:latin typeface="Calibri" panose="020F0502020204030204" pitchFamily="34" charset="0"/>
            </a:endParaRPr>
          </a:p>
        </p:txBody>
      </p:sp>
      <p:sp>
        <p:nvSpPr>
          <p:cNvPr id="6" name="Slide Number Placeholder 1">
            <a:extLst>
              <a:ext uri="{FF2B5EF4-FFF2-40B4-BE49-F238E27FC236}">
                <a16:creationId xmlns:a16="http://schemas.microsoft.com/office/drawing/2014/main" xmlns="" id="{0106B3AA-D74B-4F87-8199-99C401E62345}"/>
              </a:ext>
            </a:extLst>
          </p:cNvPr>
          <p:cNvSpPr txBox="1">
            <a:spLocks/>
          </p:cNvSpPr>
          <p:nvPr/>
        </p:nvSpPr>
        <p:spPr>
          <a:xfrm>
            <a:off x="11152908" y="6466787"/>
            <a:ext cx="415419" cy="307777"/>
          </a:xfrm>
          <a:prstGeom prst="rect">
            <a:avLst/>
          </a:prstGeom>
        </p:spPr>
        <p:txBody>
          <a:bodyPr wrap="square" lIns="0" tIns="0" rIns="0" bIns="0">
            <a:spAutoFit/>
          </a:bodyPr>
          <a:lstStyle>
            <a:defPPr>
              <a:defRPr lang="fr-FR"/>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fr-FR" sz="2000"/>
              <a:pPr/>
              <a:t>14</a:t>
            </a:fld>
            <a:endParaRPr lang="fr-FR" sz="2000" dirty="0"/>
          </a:p>
        </p:txBody>
      </p:sp>
    </p:spTree>
    <p:extLst>
      <p:ext uri="{BB962C8B-B14F-4D97-AF65-F5344CB8AC3E}">
        <p14:creationId xmlns:p14="http://schemas.microsoft.com/office/powerpoint/2010/main" val="2812328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Composition du Dossier d’Appel d’Offres</a:t>
            </a:r>
          </a:p>
        </p:txBody>
      </p:sp>
      <p:sp>
        <p:nvSpPr>
          <p:cNvPr id="7" name="Chevron 6"/>
          <p:cNvSpPr/>
          <p:nvPr/>
        </p:nvSpPr>
        <p:spPr>
          <a:xfrm>
            <a:off x="2157401" y="990431"/>
            <a:ext cx="8208589" cy="803235"/>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999" b="1" dirty="0">
                <a:solidFill>
                  <a:srgbClr val="FFFFFF"/>
                </a:solidFill>
                <a:latin typeface="Corbel" panose="020B0503020204020204" pitchFamily="34" charset="0"/>
              </a:rPr>
              <a:t>Architecture du DAO PP-81</a:t>
            </a:r>
            <a:endParaRPr lang="fr-FR" sz="1999" b="1" dirty="0">
              <a:solidFill>
                <a:srgbClr val="FF0000"/>
              </a:solidFill>
              <a:latin typeface="Corbel" panose="020B0503020204020204" pitchFamily="34" charset="0"/>
            </a:endParaRPr>
          </a:p>
        </p:txBody>
      </p:sp>
      <p:sp>
        <p:nvSpPr>
          <p:cNvPr id="6" name="Rectangle 5">
            <a:extLst>
              <a:ext uri="{FF2B5EF4-FFF2-40B4-BE49-F238E27FC236}">
                <a16:creationId xmlns:a16="http://schemas.microsoft.com/office/drawing/2014/main" xmlns="" id="{6AA7475B-11E7-4F7D-87A0-836C4ADDC401}"/>
              </a:ext>
            </a:extLst>
          </p:cNvPr>
          <p:cNvSpPr/>
          <p:nvPr/>
        </p:nvSpPr>
        <p:spPr>
          <a:xfrm>
            <a:off x="2088303" y="2116134"/>
            <a:ext cx="7781572" cy="43098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E67843DA-E346-4CC8-9E15-EC074977DB7B}"/>
              </a:ext>
            </a:extLst>
          </p:cNvPr>
          <p:cNvSpPr/>
          <p:nvPr/>
        </p:nvSpPr>
        <p:spPr>
          <a:xfrm>
            <a:off x="2779285" y="2394263"/>
            <a:ext cx="6095040" cy="3161763"/>
          </a:xfrm>
          <a:prstGeom prst="rect">
            <a:avLst/>
          </a:prstGeom>
        </p:spPr>
        <p:txBody>
          <a:bodyPr>
            <a:spAutoFit/>
          </a:bodyPr>
          <a:lstStyle/>
          <a:p>
            <a:pPr marL="207294" indent="-207294">
              <a:lnSpc>
                <a:spcPct val="90000"/>
              </a:lnSpc>
              <a:spcBef>
                <a:spcPts val="907"/>
              </a:spcBef>
              <a:buFont typeface="Wingdings" panose="05000000000000000000" pitchFamily="2" charset="2"/>
              <a:buChar char="Ø"/>
            </a:pPr>
            <a:r>
              <a:rPr lang="en-US" sz="2539" dirty="0">
                <a:solidFill>
                  <a:srgbClr val="5B9BD5"/>
                </a:solidFill>
                <a:latin typeface="Corbel" panose="020B0503020204020204" pitchFamily="34" charset="0"/>
              </a:rPr>
              <a:t>1</a:t>
            </a:r>
            <a:r>
              <a:rPr lang="en-US" sz="2539" baseline="30000" dirty="0">
                <a:solidFill>
                  <a:srgbClr val="5B9BD5"/>
                </a:solidFill>
                <a:latin typeface="Corbel" panose="020B0503020204020204" pitchFamily="34" charset="0"/>
              </a:rPr>
              <a:t>ère</a:t>
            </a:r>
            <a:r>
              <a:rPr lang="en-US" sz="2539" dirty="0">
                <a:solidFill>
                  <a:srgbClr val="5B9BD5"/>
                </a:solidFill>
                <a:latin typeface="Corbel" panose="020B0503020204020204" pitchFamily="34" charset="0"/>
              </a:rPr>
              <a:t> </a:t>
            </a:r>
            <a:r>
              <a:rPr lang="fr-FR" sz="2539" dirty="0">
                <a:solidFill>
                  <a:srgbClr val="5B9BD5"/>
                </a:solidFill>
                <a:latin typeface="Corbel" panose="020B0503020204020204" pitchFamily="34" charset="0"/>
              </a:rPr>
              <a:t>Partie: Procédures d’appel d’offres et de sélection</a:t>
            </a:r>
          </a:p>
          <a:p>
            <a:pPr marL="621883" lvl="1" indent="-207294">
              <a:lnSpc>
                <a:spcPct val="90000"/>
              </a:lnSpc>
              <a:spcBef>
                <a:spcPts val="453"/>
              </a:spcBef>
              <a:buFont typeface="Arial" panose="020B0604020202020204" pitchFamily="34" charset="0"/>
              <a:buChar char="•"/>
            </a:pPr>
            <a:r>
              <a:rPr lang="fr-FR" sz="2176" b="1" dirty="0">
                <a:solidFill>
                  <a:prstClr val="black"/>
                </a:solidFill>
                <a:latin typeface="Corbel" panose="020B0503020204020204" pitchFamily="34" charset="0"/>
              </a:rPr>
              <a:t>Section I: Instructions aux Soumissionnaires (IS)</a:t>
            </a:r>
          </a:p>
          <a:p>
            <a:pPr marL="621883" lvl="1" indent="-207294">
              <a:lnSpc>
                <a:spcPct val="90000"/>
              </a:lnSpc>
              <a:spcBef>
                <a:spcPts val="453"/>
              </a:spcBef>
              <a:buFont typeface="Arial" panose="020B0604020202020204" pitchFamily="34" charset="0"/>
              <a:buChar char="•"/>
            </a:pPr>
            <a:r>
              <a:rPr lang="fr-FR" sz="2176" b="1" dirty="0">
                <a:solidFill>
                  <a:prstClr val="black"/>
                </a:solidFill>
                <a:latin typeface="Corbel" panose="020B0503020204020204" pitchFamily="34" charset="0"/>
              </a:rPr>
              <a:t>Section II: Données Particulières de l'Appel d'Offres (« DPAO »)</a:t>
            </a:r>
          </a:p>
          <a:p>
            <a:pPr marL="621883" lvl="1" indent="-207294">
              <a:lnSpc>
                <a:spcPct val="90000"/>
              </a:lnSpc>
              <a:spcBef>
                <a:spcPts val="453"/>
              </a:spcBef>
              <a:buFont typeface="Arial" panose="020B0604020202020204" pitchFamily="34" charset="0"/>
              <a:buChar char="•"/>
            </a:pPr>
            <a:r>
              <a:rPr lang="fr-FR" sz="2176" b="1" dirty="0">
                <a:solidFill>
                  <a:prstClr val="black"/>
                </a:solidFill>
                <a:latin typeface="Corbel" panose="020B0503020204020204" pitchFamily="34" charset="0"/>
              </a:rPr>
              <a:t>Section III: Qualification et Critères d’évaluation</a:t>
            </a:r>
          </a:p>
          <a:p>
            <a:pPr marL="621883" lvl="1" indent="-207294">
              <a:lnSpc>
                <a:spcPct val="90000"/>
              </a:lnSpc>
              <a:spcBef>
                <a:spcPts val="453"/>
              </a:spcBef>
              <a:buFont typeface="Arial" panose="020B0604020202020204" pitchFamily="34" charset="0"/>
              <a:buChar char="•"/>
            </a:pPr>
            <a:r>
              <a:rPr lang="fr-FR" sz="2176" b="1" dirty="0">
                <a:solidFill>
                  <a:prstClr val="black"/>
                </a:solidFill>
                <a:latin typeface="Corbel" panose="020B0503020204020204" pitchFamily="34" charset="0"/>
              </a:rPr>
              <a:t>Section IV: Modèles de formulaires d’Offre</a:t>
            </a:r>
          </a:p>
        </p:txBody>
      </p:sp>
    </p:spTree>
    <p:extLst>
      <p:ext uri="{BB962C8B-B14F-4D97-AF65-F5344CB8AC3E}">
        <p14:creationId xmlns:p14="http://schemas.microsoft.com/office/powerpoint/2010/main" val="3745555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16</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Composition du Dossier d’Appel d’Offres</a:t>
            </a:r>
          </a:p>
        </p:txBody>
      </p:sp>
      <p:sp>
        <p:nvSpPr>
          <p:cNvPr id="7" name="Chevron 6"/>
          <p:cNvSpPr/>
          <p:nvPr/>
        </p:nvSpPr>
        <p:spPr>
          <a:xfrm>
            <a:off x="2157401" y="990431"/>
            <a:ext cx="8208589" cy="803235"/>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999" b="1" dirty="0">
                <a:solidFill>
                  <a:srgbClr val="FFFFFF"/>
                </a:solidFill>
                <a:latin typeface="Corbel" panose="020B0503020204020204" pitchFamily="34" charset="0"/>
              </a:rPr>
              <a:t>Architecture du DAO PP-81</a:t>
            </a:r>
            <a:endParaRPr lang="fr-FR" sz="1999" b="1" dirty="0">
              <a:solidFill>
                <a:srgbClr val="FF0000"/>
              </a:solidFill>
              <a:latin typeface="Corbel" panose="020B0503020204020204" pitchFamily="34" charset="0"/>
            </a:endParaRPr>
          </a:p>
        </p:txBody>
      </p:sp>
      <p:sp>
        <p:nvSpPr>
          <p:cNvPr id="6" name="Rectangle 5">
            <a:extLst>
              <a:ext uri="{FF2B5EF4-FFF2-40B4-BE49-F238E27FC236}">
                <a16:creationId xmlns:a16="http://schemas.microsoft.com/office/drawing/2014/main" xmlns="" id="{6AA7475B-11E7-4F7D-87A0-836C4ADDC401}"/>
              </a:ext>
            </a:extLst>
          </p:cNvPr>
          <p:cNvSpPr/>
          <p:nvPr/>
        </p:nvSpPr>
        <p:spPr>
          <a:xfrm>
            <a:off x="2088303" y="2116134"/>
            <a:ext cx="7781572" cy="43098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E67843DA-E346-4CC8-9E15-EC074977DB7B}"/>
              </a:ext>
            </a:extLst>
          </p:cNvPr>
          <p:cNvSpPr/>
          <p:nvPr/>
        </p:nvSpPr>
        <p:spPr>
          <a:xfrm>
            <a:off x="2779285" y="2394264"/>
            <a:ext cx="6095040" cy="1110882"/>
          </a:xfrm>
          <a:prstGeom prst="rect">
            <a:avLst/>
          </a:prstGeom>
        </p:spPr>
        <p:txBody>
          <a:bodyPr>
            <a:spAutoFit/>
          </a:bodyPr>
          <a:lstStyle/>
          <a:p>
            <a:pPr marL="207294" indent="-207294">
              <a:lnSpc>
                <a:spcPct val="90000"/>
              </a:lnSpc>
              <a:spcBef>
                <a:spcPts val="907"/>
              </a:spcBef>
              <a:buFont typeface="Wingdings" panose="05000000000000000000" pitchFamily="2" charset="2"/>
              <a:buChar char="Ø"/>
              <a:defRPr/>
            </a:pPr>
            <a:r>
              <a:rPr lang="en-US" sz="2539" dirty="0">
                <a:solidFill>
                  <a:srgbClr val="5B9BD5"/>
                </a:solidFill>
                <a:latin typeface="Corbel" panose="020B0503020204020204" pitchFamily="34" charset="0"/>
              </a:rPr>
              <a:t>2ème </a:t>
            </a:r>
            <a:r>
              <a:rPr lang="fr-FR" sz="2539" dirty="0">
                <a:solidFill>
                  <a:srgbClr val="5B9BD5"/>
                </a:solidFill>
                <a:latin typeface="Corbel" panose="020B0503020204020204" pitchFamily="34" charset="0"/>
              </a:rPr>
              <a:t>Partie: Conditions de fourniture</a:t>
            </a:r>
          </a:p>
          <a:p>
            <a:pPr marL="621883" lvl="1" indent="-207294">
              <a:lnSpc>
                <a:spcPct val="90000"/>
              </a:lnSpc>
              <a:spcBef>
                <a:spcPts val="453"/>
              </a:spcBef>
              <a:buFont typeface="Arial" panose="020B0604020202020204" pitchFamily="34" charset="0"/>
              <a:buChar char="•"/>
              <a:defRPr/>
            </a:pPr>
            <a:r>
              <a:rPr lang="fr-FR" sz="2176" b="1" dirty="0">
                <a:solidFill>
                  <a:prstClr val="black"/>
                </a:solidFill>
                <a:latin typeface="Corbel" panose="020B0503020204020204" pitchFamily="34" charset="0"/>
              </a:rPr>
              <a:t>Section V: Spécification des Biens et Services Connexes</a:t>
            </a:r>
          </a:p>
        </p:txBody>
      </p:sp>
    </p:spTree>
    <p:extLst>
      <p:ext uri="{BB962C8B-B14F-4D97-AF65-F5344CB8AC3E}">
        <p14:creationId xmlns:p14="http://schemas.microsoft.com/office/powerpoint/2010/main" val="3019151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17</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Composition du Dossier d’Appel d’Offres</a:t>
            </a:r>
          </a:p>
        </p:txBody>
      </p:sp>
      <p:sp>
        <p:nvSpPr>
          <p:cNvPr id="7" name="Chevron 6"/>
          <p:cNvSpPr/>
          <p:nvPr/>
        </p:nvSpPr>
        <p:spPr>
          <a:xfrm>
            <a:off x="2157401" y="990431"/>
            <a:ext cx="8208589" cy="803235"/>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999" b="1" dirty="0">
                <a:solidFill>
                  <a:srgbClr val="FFFFFF"/>
                </a:solidFill>
                <a:latin typeface="Corbel" panose="020B0503020204020204" pitchFamily="34" charset="0"/>
              </a:rPr>
              <a:t>Architecture du DAO PP-81</a:t>
            </a:r>
            <a:endParaRPr lang="fr-FR" sz="1999" b="1" dirty="0">
              <a:solidFill>
                <a:srgbClr val="FF0000"/>
              </a:solidFill>
              <a:latin typeface="Corbel" panose="020B0503020204020204" pitchFamily="34" charset="0"/>
            </a:endParaRPr>
          </a:p>
        </p:txBody>
      </p:sp>
      <p:sp>
        <p:nvSpPr>
          <p:cNvPr id="6" name="Rectangle 5">
            <a:extLst>
              <a:ext uri="{FF2B5EF4-FFF2-40B4-BE49-F238E27FC236}">
                <a16:creationId xmlns:a16="http://schemas.microsoft.com/office/drawing/2014/main" xmlns="" id="{6AA7475B-11E7-4F7D-87A0-836C4ADDC401}"/>
              </a:ext>
            </a:extLst>
          </p:cNvPr>
          <p:cNvSpPr/>
          <p:nvPr/>
        </p:nvSpPr>
        <p:spPr>
          <a:xfrm>
            <a:off x="2088303" y="2116134"/>
            <a:ext cx="7781572" cy="43098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E67843DA-E346-4CC8-9E15-EC074977DB7B}"/>
              </a:ext>
            </a:extLst>
          </p:cNvPr>
          <p:cNvSpPr/>
          <p:nvPr/>
        </p:nvSpPr>
        <p:spPr>
          <a:xfrm>
            <a:off x="2779285" y="2394263"/>
            <a:ext cx="6095040" cy="3161763"/>
          </a:xfrm>
          <a:prstGeom prst="rect">
            <a:avLst/>
          </a:prstGeom>
        </p:spPr>
        <p:txBody>
          <a:bodyPr>
            <a:spAutoFit/>
          </a:bodyPr>
          <a:lstStyle/>
          <a:p>
            <a:pPr marL="207294" indent="-207294">
              <a:lnSpc>
                <a:spcPct val="90000"/>
              </a:lnSpc>
              <a:spcBef>
                <a:spcPts val="907"/>
              </a:spcBef>
              <a:buFont typeface="Wingdings" panose="05000000000000000000" pitchFamily="2" charset="2"/>
              <a:buChar char="Ø"/>
              <a:defRPr/>
            </a:pPr>
            <a:r>
              <a:rPr lang="en-US" sz="2539" dirty="0">
                <a:solidFill>
                  <a:srgbClr val="5B9BD5"/>
                </a:solidFill>
                <a:latin typeface="Corbel" panose="020B0503020204020204" pitchFamily="34" charset="0"/>
              </a:rPr>
              <a:t>3ème </a:t>
            </a:r>
            <a:r>
              <a:rPr lang="fr-FR" sz="2539" dirty="0">
                <a:solidFill>
                  <a:srgbClr val="5B9BD5"/>
                </a:solidFill>
                <a:latin typeface="Corbel" panose="020B0503020204020204" pitchFamily="34" charset="0"/>
              </a:rPr>
              <a:t>Partie: Conditions du contrat et formulaires contractuels</a:t>
            </a:r>
          </a:p>
          <a:p>
            <a:pPr marL="621883" lvl="1" indent="-207294">
              <a:lnSpc>
                <a:spcPct val="90000"/>
              </a:lnSpc>
              <a:spcBef>
                <a:spcPts val="453"/>
              </a:spcBef>
              <a:buFont typeface="Arial" panose="020B0604020202020204" pitchFamily="34" charset="0"/>
              <a:buChar char="•"/>
            </a:pPr>
            <a:r>
              <a:rPr lang="fr-FR" sz="2176" b="1" dirty="0">
                <a:solidFill>
                  <a:prstClr val="black"/>
                </a:solidFill>
                <a:latin typeface="Corbel" panose="020B0503020204020204" pitchFamily="34" charset="0"/>
              </a:rPr>
              <a:t>Section VI: Avis d’adjudication du Contrat et Accord Contractuel </a:t>
            </a:r>
          </a:p>
          <a:p>
            <a:pPr marL="621883" lvl="1" indent="-207294">
              <a:lnSpc>
                <a:spcPct val="90000"/>
              </a:lnSpc>
              <a:spcBef>
                <a:spcPts val="453"/>
              </a:spcBef>
              <a:buFont typeface="Arial" panose="020B0604020202020204" pitchFamily="34" charset="0"/>
              <a:buChar char="•"/>
            </a:pPr>
            <a:r>
              <a:rPr lang="fr-FR" sz="2176" b="1" dirty="0">
                <a:solidFill>
                  <a:prstClr val="black"/>
                </a:solidFill>
                <a:latin typeface="Corbel" panose="020B0503020204020204" pitchFamily="34" charset="0"/>
              </a:rPr>
              <a:t>Section VII: </a:t>
            </a:r>
            <a:r>
              <a:rPr lang="fr-FR" sz="2176" b="1" dirty="0">
                <a:latin typeface="Corbel" panose="020B0503020204020204" pitchFamily="34" charset="0"/>
                <a:ea typeface="Times New Roman" panose="02020603050405020304" pitchFamily="18" charset="0"/>
              </a:rPr>
              <a:t>Conditions Générales du Contrat (« CGC »)</a:t>
            </a:r>
          </a:p>
          <a:p>
            <a:pPr marL="621883" lvl="1" indent="-207294">
              <a:lnSpc>
                <a:spcPct val="90000"/>
              </a:lnSpc>
              <a:spcBef>
                <a:spcPts val="453"/>
              </a:spcBef>
              <a:buFont typeface="Arial" panose="020B0604020202020204" pitchFamily="34" charset="0"/>
              <a:buChar char="•"/>
            </a:pPr>
            <a:r>
              <a:rPr lang="fr-FR" sz="2176" b="1" dirty="0">
                <a:solidFill>
                  <a:prstClr val="black"/>
                </a:solidFill>
                <a:latin typeface="Corbel" panose="020B0503020204020204" pitchFamily="34" charset="0"/>
              </a:rPr>
              <a:t>Section VIII: </a:t>
            </a:r>
            <a:r>
              <a:rPr lang="fr-FR" sz="2176" b="1" dirty="0">
                <a:latin typeface="Corbel" panose="020B0503020204020204" pitchFamily="34" charset="0"/>
                <a:ea typeface="Times New Roman" panose="02020603050405020304" pitchFamily="18" charset="0"/>
              </a:rPr>
              <a:t>Conditions Particulières du Contrat (« CPC »)</a:t>
            </a:r>
          </a:p>
          <a:p>
            <a:pPr marL="621883" lvl="1" indent="-207294">
              <a:lnSpc>
                <a:spcPct val="90000"/>
              </a:lnSpc>
              <a:spcBef>
                <a:spcPts val="453"/>
              </a:spcBef>
              <a:buFont typeface="Arial" panose="020B0604020202020204" pitchFamily="34" charset="0"/>
              <a:buChar char="•"/>
            </a:pPr>
            <a:r>
              <a:rPr lang="fr-FR" sz="2176" b="1" dirty="0">
                <a:latin typeface="Corbel" panose="020B0503020204020204" pitchFamily="34" charset="0"/>
                <a:ea typeface="Times New Roman" panose="02020603050405020304" pitchFamily="18" charset="0"/>
              </a:rPr>
              <a:t>Section IX: Annexes au Contrat</a:t>
            </a:r>
          </a:p>
        </p:txBody>
      </p:sp>
    </p:spTree>
    <p:extLst>
      <p:ext uri="{BB962C8B-B14F-4D97-AF65-F5344CB8AC3E}">
        <p14:creationId xmlns:p14="http://schemas.microsoft.com/office/powerpoint/2010/main" val="8166764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Les dates repères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85000" lnSpcReduction="2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dirty="0">
              <a:latin typeface="Times New Roman" panose="02020603050405020304" pitchFamily="18"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ea typeface="Times New Roman" panose="02020603050405020304" pitchFamily="18" charset="0"/>
              </a:rPr>
              <a:t>Des clarifications peuvent être demandées par courriel dans un délai ne dépassant pas </a:t>
            </a:r>
            <a:r>
              <a:rPr lang="fr-FR" sz="2000" dirty="0">
                <a:solidFill>
                  <a:srgbClr val="FF0000"/>
                </a:solidFill>
                <a:latin typeface="Corbel" panose="020B0503020204020204" pitchFamily="34" charset="0"/>
                <a:ea typeface="Times New Roman" panose="02020603050405020304" pitchFamily="18" charset="0"/>
              </a:rPr>
              <a:t>le 28 Décembre 2020 </a:t>
            </a:r>
            <a:r>
              <a:rPr lang="fr-FR" sz="2000" dirty="0">
                <a:latin typeface="Corbel" panose="020B0503020204020204" pitchFamily="34" charset="0"/>
                <a:ea typeface="Times New Roman" panose="02020603050405020304" pitchFamily="18" charset="0"/>
              </a:rPr>
              <a:t>via </a:t>
            </a:r>
            <a:r>
              <a:rPr lang="fr-FR" sz="2000" dirty="0">
                <a:solidFill>
                  <a:schemeClr val="accent5"/>
                </a:solidFill>
                <a:latin typeface="Corbel" panose="020B0503020204020204" pitchFamily="34" charset="0"/>
                <a:ea typeface="Times New Roman" panose="02020603050405020304" pitchFamily="18" charset="0"/>
                <a:hlinkClick r:id="rId3">
                  <a:extLst>
                    <a:ext uri="{A12FA001-AC4F-418D-AE19-62706E023703}">
                      <ahyp:hlinkClr xmlns:ahyp="http://schemas.microsoft.com/office/drawing/2018/hyperlinkcolor" xmlns="" val="tx"/>
                    </a:ext>
                  </a:extLst>
                </a:hlinkClick>
              </a:rPr>
              <a:t>procurement@mcamorocco.ma</a:t>
            </a:r>
            <a:r>
              <a:rPr lang="fr-FR" sz="2000" dirty="0">
                <a:solidFill>
                  <a:schemeClr val="accent5"/>
                </a:solidFill>
                <a:latin typeface="Corbel" panose="020B0503020204020204" pitchFamily="34" charset="0"/>
                <a:ea typeface="Times New Roman" panose="02020603050405020304" pitchFamily="18" charset="0"/>
              </a:rPr>
              <a:t> </a:t>
            </a:r>
            <a:endParaRPr lang="fr-FR" sz="2000" kern="0" dirty="0">
              <a:solidFill>
                <a:schemeClr val="accent5"/>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ea typeface="Times New Roman" panose="02020603050405020304" pitchFamily="18" charset="0"/>
              </a:rPr>
              <a:t>L’Agence MCA-Morocco fournira des réponses à toutes les entreprises/sociétés ayant manifesté leur intérêt dans un délai ne dépassant pas</a:t>
            </a:r>
            <a:r>
              <a:rPr lang="fr-FR" sz="2000" dirty="0">
                <a:latin typeface="Corbel" panose="020B0503020204020204" pitchFamily="34" charset="0"/>
                <a:ea typeface="Times New Roman" panose="02020603050405020304" pitchFamily="18" charset="0"/>
              </a:rPr>
              <a:t> </a:t>
            </a:r>
            <a:r>
              <a:rPr lang="fr-FR" sz="2000" dirty="0">
                <a:solidFill>
                  <a:srgbClr val="FF0000"/>
                </a:solidFill>
                <a:latin typeface="Corbel" panose="020B0503020204020204" pitchFamily="34" charset="0"/>
                <a:ea typeface="Times New Roman" panose="02020603050405020304" pitchFamily="18" charset="0"/>
              </a:rPr>
              <a:t>le </a:t>
            </a:r>
            <a:r>
              <a:rPr lang="fr-FR" sz="2000" dirty="0">
                <a:solidFill>
                  <a:srgbClr val="FF0000"/>
                </a:solidFill>
                <a:latin typeface="Corbel" panose="020B0503020204020204" pitchFamily="34" charset="0"/>
              </a:rPr>
              <a:t>04 janvier 2021</a:t>
            </a:r>
            <a:r>
              <a:rPr lang="fr-FR" sz="2000" dirty="0">
                <a:latin typeface="Corbel" panose="020B0503020204020204" pitchFamily="34" charset="0"/>
                <a:ea typeface="Times New Roman" panose="02020603050405020304" pitchFamily="18" charset="0"/>
              </a:rPr>
              <a:t>. </a:t>
            </a:r>
            <a:r>
              <a:rPr lang="fr-FR" sz="2000" dirty="0">
                <a:solidFill>
                  <a:schemeClr val="tx1"/>
                </a:solidFill>
                <a:latin typeface="Corbel" panose="020B0503020204020204" pitchFamily="34" charset="0"/>
                <a:ea typeface="Times New Roman" panose="02020603050405020304" pitchFamily="18" charset="0"/>
              </a:rPr>
              <a:t>Les réponses seront également postées sur le site de MCA-Morocco</a:t>
            </a:r>
            <a:r>
              <a:rPr lang="fr-FR" sz="2000" dirty="0">
                <a:latin typeface="Corbel" panose="020B0503020204020204" pitchFamily="34" charset="0"/>
                <a:ea typeface="Times New Roman" panose="02020603050405020304" pitchFamily="18" charset="0"/>
              </a:rPr>
              <a:t> </a:t>
            </a:r>
            <a:r>
              <a:rPr lang="fr-FR" sz="2000" dirty="0">
                <a:solidFill>
                  <a:schemeClr val="accent5"/>
                </a:solidFill>
                <a:latin typeface="Corbel" panose="020B0503020204020204" pitchFamily="34" charset="0"/>
                <a:ea typeface="Times New Roman" panose="02020603050405020304" pitchFamily="18" charset="0"/>
                <a:hlinkClick r:id="rId4">
                  <a:extLst>
                    <a:ext uri="{A12FA001-AC4F-418D-AE19-62706E023703}">
                      <ahyp:hlinkClr xmlns:ahyp="http://schemas.microsoft.com/office/drawing/2018/hyperlinkcolor" xmlns="" val="tx"/>
                    </a:ext>
                  </a:extLst>
                </a:hlinkClick>
              </a:rPr>
              <a:t>http://www.mcamorocco.ma/fr/appels-d-offres</a:t>
            </a:r>
            <a:r>
              <a:rPr lang="fr-FR" sz="2000" dirty="0">
                <a:solidFill>
                  <a:schemeClr val="accent5"/>
                </a:solidFill>
                <a:latin typeface="Corbel" panose="020B0503020204020204" pitchFamily="34" charset="0"/>
                <a:ea typeface="Times New Roman" panose="02020603050405020304" pitchFamily="18" charset="0"/>
              </a:rPr>
              <a:t> </a:t>
            </a:r>
            <a:endParaRPr lang="fr-FR" sz="2000" kern="0" dirty="0">
              <a:solidFill>
                <a:schemeClr val="accent5"/>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ea typeface="Times New Roman" panose="02020603050405020304" pitchFamily="18" charset="0"/>
              </a:rPr>
              <a:t>La date limite de dépôt des offres est le </a:t>
            </a:r>
            <a:r>
              <a:rPr lang="fr-FR" sz="2100" dirty="0">
                <a:solidFill>
                  <a:srgbClr val="FF0000"/>
                </a:solidFill>
                <a:latin typeface="Corbel" panose="020B0503020204020204" pitchFamily="34" charset="0"/>
              </a:rPr>
              <a:t>12 janvier 2021 à 15h00mn  </a:t>
            </a:r>
            <a:r>
              <a:rPr lang="fr-FR" sz="2100" dirty="0">
                <a:solidFill>
                  <a:schemeClr val="tx1"/>
                </a:solidFill>
                <a:latin typeface="Corbel" panose="020B0503020204020204" pitchFamily="34" charset="0"/>
              </a:rPr>
              <a:t>(heure locale de Rabat, Maroc) via le lien Dropbox</a:t>
            </a:r>
            <a:r>
              <a:rPr lang="fr-FR" sz="2000" dirty="0">
                <a:solidFill>
                  <a:schemeClr val="tx1"/>
                </a:solidFill>
                <a:latin typeface="Corbel" panose="020B0503020204020204" pitchFamily="34" charset="0"/>
              </a:rPr>
              <a:t>: </a:t>
            </a:r>
            <a:r>
              <a:rPr lang="fr-MA" sz="2000" dirty="0">
                <a:solidFill>
                  <a:schemeClr val="accent5"/>
                </a:solidFill>
                <a:latin typeface="Corbel" panose="020B0503020204020204" pitchFamily="34" charset="0"/>
                <a:hlinkClick r:id="rId5">
                  <a:extLst>
                    <a:ext uri="{A12FA001-AC4F-418D-AE19-62706E023703}">
                      <ahyp:hlinkClr xmlns:ahyp="http://schemas.microsoft.com/office/drawing/2018/hyperlinkcolor" xmlns="" val="tx"/>
                    </a:ext>
                  </a:extLst>
                </a:hlinkClick>
              </a:rPr>
              <a:t>https://www.dropbox.com/request/RYFFR2GOATveqJiG3gsb</a:t>
            </a:r>
            <a:r>
              <a:rPr lang="fr-FR" sz="2000" dirty="0">
                <a:solidFill>
                  <a:schemeClr val="accent5"/>
                </a:solidFill>
                <a:latin typeface="Corbel" panose="020B0503020204020204" pitchFamily="34" charset="0"/>
              </a:rPr>
              <a:t> </a:t>
            </a:r>
          </a:p>
          <a:p>
            <a:pPr algn="just">
              <a:buClr>
                <a:schemeClr val="accent5">
                  <a:lumMod val="75000"/>
                </a:schemeClr>
              </a:buClr>
            </a:pPr>
            <a:endParaRPr lang="fr-FR" sz="2000" dirty="0">
              <a:latin typeface="Corbel" panose="020B0503020204020204" pitchFamily="34" charset="0"/>
              <a:ea typeface="Times New Roman" panose="02020603050405020304" pitchFamily="18" charset="0"/>
            </a:endParaRPr>
          </a:p>
          <a:p>
            <a:r>
              <a:rPr lang="fr-FR" sz="2000" dirty="0">
                <a:solidFill>
                  <a:schemeClr val="tx1"/>
                </a:solidFill>
                <a:latin typeface="Corbel" panose="020B0503020204020204" pitchFamily="34" charset="0"/>
                <a:ea typeface="Times New Roman" panose="02020603050405020304" pitchFamily="18" charset="0"/>
              </a:rPr>
              <a:t>L’ouverture des offres se déroulera exclusivement en ligne (webinaire) sur la plateforme zoom</a:t>
            </a:r>
            <a:r>
              <a:rPr lang="fr-FR" sz="2000" dirty="0">
                <a:latin typeface="Corbel" panose="020B0503020204020204" pitchFamily="34" charset="0"/>
                <a:ea typeface="Times New Roman" panose="02020603050405020304" pitchFamily="18" charset="0"/>
              </a:rPr>
              <a:t>: </a:t>
            </a:r>
            <a:r>
              <a:rPr lang="fr-FR" sz="2100" dirty="0">
                <a:solidFill>
                  <a:schemeClr val="accent5"/>
                </a:solidFill>
                <a:latin typeface="Corbel" panose="020B0503020204020204" pitchFamily="34" charset="0"/>
                <a:hlinkClick r:id="rId6">
                  <a:extLst>
                    <a:ext uri="{A12FA001-AC4F-418D-AE19-62706E023703}">
                      <ahyp:hlinkClr xmlns:ahyp="http://schemas.microsoft.com/office/drawing/2018/hyperlinkcolor" xmlns="" val="tx"/>
                    </a:ext>
                  </a:extLst>
                </a:hlinkClick>
              </a:rPr>
              <a:t>https://us02web.zoom.us/j/88942470473?pwd=clBzWFJBbFVnTE1kblpmbzZWcThDUT09</a:t>
            </a:r>
            <a:r>
              <a:rPr lang="fr-FR" sz="2100" dirty="0">
                <a:solidFill>
                  <a:schemeClr val="accent5"/>
                </a:solidFill>
                <a:latin typeface="Corbel" panose="020B0503020204020204" pitchFamily="34" charset="0"/>
              </a:rPr>
              <a:t> </a:t>
            </a:r>
            <a:r>
              <a:rPr lang="fr-FR" sz="2100" dirty="0">
                <a:solidFill>
                  <a:schemeClr val="tx1"/>
                </a:solidFill>
                <a:latin typeface="Corbel" panose="020B0503020204020204" pitchFamily="34" charset="0"/>
              </a:rPr>
              <a:t>Code d’accès : 045792 </a:t>
            </a:r>
            <a:r>
              <a:rPr lang="fr-FR" sz="2100" dirty="0">
                <a:latin typeface="Corbel" panose="020B0503020204020204" pitchFamily="34" charset="0"/>
              </a:rPr>
              <a:t>, le </a:t>
            </a:r>
            <a:r>
              <a:rPr lang="fr-FR" sz="2100" dirty="0">
                <a:solidFill>
                  <a:srgbClr val="FF0000"/>
                </a:solidFill>
                <a:latin typeface="Corbel" panose="020B0503020204020204" pitchFamily="34" charset="0"/>
              </a:rPr>
              <a:t>12 janvier 2020 à 16h00mn </a:t>
            </a:r>
            <a:r>
              <a:rPr lang="fr-FR" sz="2100" dirty="0">
                <a:solidFill>
                  <a:schemeClr val="tx1"/>
                </a:solidFill>
                <a:latin typeface="Corbel" panose="020B0503020204020204" pitchFamily="34" charset="0"/>
              </a:rPr>
              <a:t> (heure de Rabat, Maroc). </a:t>
            </a:r>
            <a:endParaRPr lang="fr-MA" sz="21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endParaRPr lang="fr-FR" sz="2000" dirty="0">
              <a:latin typeface="Corbel" panose="020B0503020204020204" pitchFamily="34"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La date du taux de change, aux fins d’évaluation, est le 1er jour ouvrable précédant les  28 jours avant la date de l’ouverture des offres</a:t>
            </a:r>
            <a:r>
              <a:rPr lang="fr-FR" sz="2000" dirty="0">
                <a:latin typeface="Corbel" panose="020B0503020204020204" pitchFamily="34" charset="0"/>
              </a:rPr>
              <a:t>.</a:t>
            </a:r>
          </a:p>
          <a:p>
            <a:pPr marL="342900" indent="-342900" algn="just">
              <a:buClr>
                <a:schemeClr val="accent5">
                  <a:lumMod val="75000"/>
                </a:schemeClr>
              </a:buClr>
              <a:buFont typeface="Wingdings" panose="05000000000000000000" pitchFamily="2" charset="2"/>
              <a:buChar char="v"/>
            </a:pPr>
            <a:endParaRPr lang="fr-FR" sz="2000" dirty="0">
              <a:latin typeface="Corbel" panose="020B0503020204020204" pitchFamily="34" charset="0"/>
              <a:ea typeface="Times New Roman" panose="02020603050405020304" pitchFamily="18" charset="0"/>
            </a:endParaRPr>
          </a:p>
          <a:p>
            <a:pPr algn="just">
              <a:buClr>
                <a:schemeClr val="accent5">
                  <a:lumMod val="75000"/>
                </a:schemeClr>
              </a:buClr>
            </a:pPr>
            <a:endParaRPr lang="fr-FR" sz="2000" kern="0" dirty="0">
              <a:solidFill>
                <a:schemeClr val="tx1"/>
              </a:solidFill>
              <a:latin typeface="Corbel" panose="020B0503020204020204" pitchFamily="34" charset="0"/>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19</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Elaboration des offres</a:t>
            </a:r>
          </a:p>
        </p:txBody>
      </p:sp>
      <p:sp>
        <p:nvSpPr>
          <p:cNvPr id="6" name="Rectangle 5">
            <a:extLst>
              <a:ext uri="{FF2B5EF4-FFF2-40B4-BE49-F238E27FC236}">
                <a16:creationId xmlns:a16="http://schemas.microsoft.com/office/drawing/2014/main" xmlns="" id="{6AA7475B-11E7-4F7D-87A0-836C4ADDC401}"/>
              </a:ext>
            </a:extLst>
          </p:cNvPr>
          <p:cNvSpPr/>
          <p:nvPr/>
        </p:nvSpPr>
        <p:spPr>
          <a:xfrm>
            <a:off x="638839" y="1287374"/>
            <a:ext cx="10985020" cy="525665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A8111470-6E98-4282-8AFF-7308508300EA}"/>
              </a:ext>
            </a:extLst>
          </p:cNvPr>
          <p:cNvSpPr/>
          <p:nvPr/>
        </p:nvSpPr>
        <p:spPr>
          <a:xfrm>
            <a:off x="638840" y="1287373"/>
            <a:ext cx="10626060" cy="5016758"/>
          </a:xfrm>
          <a:prstGeom prst="rect">
            <a:avLst/>
          </a:prstGeom>
        </p:spPr>
        <p:txBody>
          <a:bodyPr wrap="square">
            <a:spAutoFit/>
          </a:bodyPr>
          <a:lstStyle/>
          <a:p>
            <a:pPr>
              <a:spcBef>
                <a:spcPts val="272"/>
              </a:spcBef>
              <a:spcAft>
                <a:spcPts val="272"/>
              </a:spcAft>
              <a:tabLst>
                <a:tab pos="570060" algn="l"/>
                <a:tab pos="570060" algn="l"/>
                <a:tab pos="624187" algn="l"/>
              </a:tabLst>
            </a:pPr>
            <a:r>
              <a:rPr lang="fr-FR" sz="1900" b="1" dirty="0">
                <a:latin typeface="Corbel" panose="020B0503020204020204" pitchFamily="34" charset="0"/>
                <a:ea typeface="SimSun" panose="02010600030101010101" pitchFamily="2" charset="-122"/>
              </a:rPr>
              <a:t>L’offre comprendra :</a:t>
            </a:r>
          </a:p>
          <a:p>
            <a:pPr marL="414589" indent="-414589">
              <a:spcBef>
                <a:spcPts val="272"/>
              </a:spcBef>
              <a:spcAft>
                <a:spcPts val="272"/>
              </a:spcAft>
              <a:buFont typeface="+mj-lt"/>
              <a:buAutoNum type="arabicPeriod"/>
              <a:tabLst>
                <a:tab pos="570060" algn="l"/>
                <a:tab pos="570060" algn="l"/>
                <a:tab pos="624187" algn="l"/>
              </a:tabLst>
            </a:pPr>
            <a:r>
              <a:rPr lang="fr-FR" sz="1900" b="1" dirty="0">
                <a:latin typeface="Corbel" panose="020B0503020204020204" pitchFamily="34" charset="0"/>
                <a:ea typeface="SimSun" panose="02010600030101010101" pitchFamily="2" charset="-122"/>
              </a:rPr>
              <a:t>BSF1 Formulaires de soumission des Offres:  La lettre de soumission signée par la personne habilitée;</a:t>
            </a:r>
          </a:p>
          <a:p>
            <a:pPr marL="414589" indent="-414589">
              <a:spcBef>
                <a:spcPts val="272"/>
              </a:spcBef>
              <a:spcAft>
                <a:spcPts val="272"/>
              </a:spcAft>
              <a:buFont typeface="+mj-lt"/>
              <a:buAutoNum type="arabicPeriod"/>
              <a:tabLst>
                <a:tab pos="570060" algn="l"/>
                <a:tab pos="570060" algn="l"/>
                <a:tab pos="624187" algn="l"/>
              </a:tabLst>
            </a:pPr>
            <a:r>
              <a:rPr lang="fr-FR" sz="1900" b="1" dirty="0">
                <a:latin typeface="Corbel" panose="020B0503020204020204" pitchFamily="34" charset="0"/>
                <a:ea typeface="SimSun" panose="02010600030101010101" pitchFamily="2" charset="-122"/>
              </a:rPr>
              <a:t>BSF 1.1: Formulaire de certification d’entreprise publique (pour chacun des associés de la coentreprise, le cas échéant);</a:t>
            </a:r>
          </a:p>
          <a:p>
            <a:pPr marL="414589" indent="-414589">
              <a:spcBef>
                <a:spcPts val="272"/>
              </a:spcBef>
              <a:spcAft>
                <a:spcPts val="272"/>
              </a:spcAft>
              <a:buFont typeface="+mj-lt"/>
              <a:buAutoNum type="arabicPeriod"/>
              <a:tabLst>
                <a:tab pos="570060" algn="l"/>
                <a:tab pos="570060" algn="l"/>
                <a:tab pos="624187" algn="l"/>
              </a:tabLst>
            </a:pPr>
            <a:r>
              <a:rPr lang="fr-FR" sz="1900" b="1" dirty="0">
                <a:latin typeface="Corbel" panose="020B0503020204020204" pitchFamily="34" charset="0"/>
                <a:ea typeface="SimSun" panose="02010600030101010101" pitchFamily="2" charset="-122"/>
              </a:rPr>
              <a:t>BSF2: Bordereau des prix des Biens;</a:t>
            </a:r>
          </a:p>
          <a:p>
            <a:pPr marL="414589" indent="-414589">
              <a:spcBef>
                <a:spcPts val="272"/>
              </a:spcBef>
              <a:spcAft>
                <a:spcPts val="272"/>
              </a:spcAft>
              <a:buFont typeface="+mj-lt"/>
              <a:buAutoNum type="arabicPeriod"/>
              <a:tabLst>
                <a:tab pos="570060" algn="l"/>
                <a:tab pos="570060" algn="l"/>
                <a:tab pos="624187" algn="l"/>
              </a:tabLst>
            </a:pPr>
            <a:r>
              <a:rPr lang="fr-FR" sz="1900" b="1" dirty="0">
                <a:latin typeface="Corbel" panose="020B0503020204020204" pitchFamily="34" charset="0"/>
                <a:ea typeface="SimSun" panose="02010600030101010101" pitchFamily="2" charset="-122"/>
              </a:rPr>
              <a:t>BSF3: Bordereau des prix et Calendrier d’achèvement pour les Services connexes (</a:t>
            </a:r>
            <a:r>
              <a:rPr lang="fr-FR" sz="1900" b="1" dirty="0">
                <a:solidFill>
                  <a:srgbClr val="FF0000"/>
                </a:solidFill>
                <a:latin typeface="Corbel" panose="020B0503020204020204" pitchFamily="34" charset="0"/>
                <a:ea typeface="SimSun" panose="02010600030101010101" pitchFamily="2" charset="-122"/>
              </a:rPr>
              <a:t>non applicable</a:t>
            </a:r>
            <a:r>
              <a:rPr lang="fr-FR" sz="1900" b="1" dirty="0">
                <a:latin typeface="Corbel" panose="020B0503020204020204" pitchFamily="34" charset="0"/>
                <a:ea typeface="SimSun" panose="02010600030101010101" pitchFamily="2" charset="-122"/>
              </a:rPr>
              <a:t>)</a:t>
            </a:r>
          </a:p>
          <a:p>
            <a:pPr marL="414589" indent="-414589">
              <a:spcBef>
                <a:spcPts val="272"/>
              </a:spcBef>
              <a:spcAft>
                <a:spcPts val="272"/>
              </a:spcAft>
              <a:buFont typeface="+mj-lt"/>
              <a:buAutoNum type="arabicPeriod"/>
              <a:tabLst>
                <a:tab pos="570060" algn="l"/>
                <a:tab pos="570060" algn="l"/>
                <a:tab pos="624187" algn="l"/>
              </a:tabLst>
            </a:pPr>
            <a:r>
              <a:rPr lang="fr-FR" sz="1900" b="1" dirty="0">
                <a:latin typeface="Corbel" panose="020B0503020204020204" pitchFamily="34" charset="0"/>
                <a:ea typeface="SimSun" panose="02010600030101010101" pitchFamily="2" charset="-122"/>
              </a:rPr>
              <a:t>BSF4: Formulaire d’informations sur le Soumissionnaire, acte constitutif ou certificat de constitution (statut), lettre d’intention de constituer une coentreprise ou de conclure un contrat de coentreprise, procuration du signataire autorisé à signer pour et au nom du soumissionnaire</a:t>
            </a:r>
          </a:p>
          <a:p>
            <a:pPr marL="414589" indent="-414589">
              <a:spcBef>
                <a:spcPts val="272"/>
              </a:spcBef>
              <a:spcAft>
                <a:spcPts val="272"/>
              </a:spcAft>
              <a:buFont typeface="+mj-lt"/>
              <a:buAutoNum type="arabicPeriod"/>
              <a:tabLst>
                <a:tab pos="570060" algn="l"/>
                <a:tab pos="570060" algn="l"/>
                <a:tab pos="624187" algn="l"/>
              </a:tabLst>
            </a:pPr>
            <a:r>
              <a:rPr lang="fr-FR" sz="1900" b="1" dirty="0">
                <a:latin typeface="Corbel" panose="020B0503020204020204" pitchFamily="34" charset="0"/>
                <a:ea typeface="SimSun" panose="02010600030101010101" pitchFamily="2" charset="-122"/>
              </a:rPr>
              <a:t>BSF5: Formulaire d’informations relatives aux associés d’une coentreprise, acte constitutif ou certificat de constitution (statut), lettre d’intention de constituer une coentreprise ou de conclure un contrat de coentreprise, procuration du signataire autorisé à signer pour et au nom du soumissionnaire</a:t>
            </a:r>
          </a:p>
          <a:p>
            <a:pPr marL="414589" indent="-414589">
              <a:spcBef>
                <a:spcPts val="272"/>
              </a:spcBef>
              <a:spcAft>
                <a:spcPts val="272"/>
              </a:spcAft>
              <a:buFont typeface="+mj-lt"/>
              <a:buAutoNum type="arabicPeriod"/>
              <a:tabLst>
                <a:tab pos="570060" algn="l"/>
                <a:tab pos="570060" algn="l"/>
                <a:tab pos="624187" algn="l"/>
              </a:tabLst>
            </a:pPr>
            <a:r>
              <a:rPr lang="fr-FR" sz="1900" b="1" dirty="0">
                <a:latin typeface="Corbel" panose="020B0503020204020204" pitchFamily="34" charset="0"/>
                <a:ea typeface="SimSun" panose="02010600030101010101" pitchFamily="2" charset="-122"/>
              </a:rPr>
              <a:t>BFS6: Formulaire de Garantie d’offre (Garantie bancaire): </a:t>
            </a:r>
            <a:r>
              <a:rPr lang="fr-FR" sz="1900" b="1" dirty="0">
                <a:solidFill>
                  <a:srgbClr val="FF0000"/>
                </a:solidFill>
                <a:latin typeface="Corbel" panose="020B0503020204020204" pitchFamily="34" charset="0"/>
              </a:rPr>
              <a:t>100 000 MAD ou son équivalent en USD</a:t>
            </a:r>
            <a:endParaRPr lang="fr-FR" sz="1900" b="1" dirty="0"/>
          </a:p>
        </p:txBody>
      </p:sp>
    </p:spTree>
    <p:extLst>
      <p:ext uri="{BB962C8B-B14F-4D97-AF65-F5344CB8AC3E}">
        <p14:creationId xmlns:p14="http://schemas.microsoft.com/office/powerpoint/2010/main" val="1032938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079296"/>
            <a:ext cx="9343141" cy="1327486"/>
            <a:chOff x="526358" y="2528430"/>
            <a:chExt cx="10303408" cy="1463921"/>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40584" y="2528430"/>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259124" y="4632553"/>
            <a:ext cx="9348322" cy="1264387"/>
            <a:chOff x="520644" y="4194964"/>
            <a:chExt cx="10309122"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40584"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Présentation des termes de référence : contexte, objectif et étendue de la mission, durée, période et livrables de </a:t>
            </a:r>
            <a:r>
              <a:rPr lang="fr-FR" sz="1632" b="1" kern="0">
                <a:solidFill>
                  <a:srgbClr val="0070C0"/>
                </a:solidFill>
                <a:latin typeface="Corbel" panose="020B0503020204020204" pitchFamily="34" charset="0"/>
                <a:cs typeface="Arial" panose="020B0604020202020204" pitchFamily="34" charset="0"/>
              </a:rPr>
              <a:t>la mission.</a:t>
            </a:r>
            <a:r>
              <a:rPr lang="en-US" sz="1632" b="1" kern="0" dirty="0">
                <a:solidFill>
                  <a:srgbClr val="0070C0"/>
                </a:solidFill>
                <a:latin typeface="Corbel" panose="020B0503020204020204" pitchFamily="34" charset="0"/>
                <a:cs typeface="Arial" panose="020B0604020202020204" pitchFamily="34" charset="0"/>
              </a:rPr>
              <a:t>  </a:t>
            </a:r>
            <a:endParaRPr lang="en-US" sz="1632" b="1" dirty="0">
              <a:solidFill>
                <a:srgbClr val="0070C0"/>
              </a:solidFill>
              <a:latin typeface="Corbel" panose="020B0503020204020204" pitchFamily="34" charset="0"/>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Présentation des dispositions fiscales pour les consultants</a:t>
            </a:r>
            <a:r>
              <a:rPr lang="fr-FR" sz="1632" b="1" kern="0" dirty="0">
                <a:solidFill>
                  <a:srgbClr val="0070C0"/>
                </a:solidFill>
                <a:cs typeface="Arial" panose="020B0604020202020204" pitchFamily="34" charset="0"/>
              </a:rPr>
              <a:t>.</a:t>
            </a:r>
          </a:p>
        </p:txBody>
      </p:sp>
    </p:spTree>
    <p:extLst>
      <p:ext uri="{BB962C8B-B14F-4D97-AF65-F5344CB8AC3E}">
        <p14:creationId xmlns:p14="http://schemas.microsoft.com/office/powerpoint/2010/main" val="3867874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20</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Elaboration des offres</a:t>
            </a:r>
          </a:p>
        </p:txBody>
      </p:sp>
      <p:sp>
        <p:nvSpPr>
          <p:cNvPr id="6" name="Rectangle 5">
            <a:extLst>
              <a:ext uri="{FF2B5EF4-FFF2-40B4-BE49-F238E27FC236}">
                <a16:creationId xmlns:a16="http://schemas.microsoft.com/office/drawing/2014/main" xmlns="" id="{6AA7475B-11E7-4F7D-87A0-836C4ADDC401}"/>
              </a:ext>
            </a:extLst>
          </p:cNvPr>
          <p:cNvSpPr/>
          <p:nvPr/>
        </p:nvSpPr>
        <p:spPr>
          <a:xfrm>
            <a:off x="568142" y="1005373"/>
            <a:ext cx="10364736" cy="525665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A8111470-6E98-4282-8AFF-7308508300EA}"/>
              </a:ext>
            </a:extLst>
          </p:cNvPr>
          <p:cNvSpPr/>
          <p:nvPr/>
        </p:nvSpPr>
        <p:spPr>
          <a:xfrm>
            <a:off x="568142" y="1005373"/>
            <a:ext cx="10364736" cy="5586145"/>
          </a:xfrm>
          <a:prstGeom prst="rect">
            <a:avLst/>
          </a:prstGeom>
        </p:spPr>
        <p:txBody>
          <a:bodyPr wrap="square">
            <a:spAutoFit/>
          </a:bodyPr>
          <a:lstStyle/>
          <a:p>
            <a:pPr>
              <a:spcBef>
                <a:spcPts val="272"/>
              </a:spcBef>
              <a:spcAft>
                <a:spcPts val="272"/>
              </a:spcAft>
              <a:tabLst>
                <a:tab pos="570060" algn="l"/>
                <a:tab pos="570060" algn="l"/>
                <a:tab pos="624187" algn="l"/>
              </a:tabLst>
            </a:pPr>
            <a:r>
              <a:rPr lang="fr-FR" sz="2000" b="1" dirty="0">
                <a:latin typeface="Corbel" panose="020B0503020204020204" pitchFamily="34" charset="0"/>
                <a:ea typeface="Times New Roman" panose="02020603050405020304" pitchFamily="18" charset="0"/>
              </a:rPr>
              <a:t>(</a:t>
            </a:r>
            <a:r>
              <a:rPr lang="fr-FR" b="1" dirty="0">
                <a:latin typeface="Corbel" panose="020B0503020204020204" pitchFamily="34" charset="0"/>
                <a:ea typeface="Times New Roman" panose="02020603050405020304" pitchFamily="18" charset="0"/>
              </a:rPr>
              <a:t>suite)</a:t>
            </a:r>
          </a:p>
          <a:p>
            <a:pPr marL="414589" indent="-414589" algn="just">
              <a:spcBef>
                <a:spcPts val="272"/>
              </a:spcBef>
              <a:spcAft>
                <a:spcPts val="272"/>
              </a:spcAft>
              <a:buFont typeface="+mj-lt"/>
              <a:buAutoNum type="arabicPeriod" startAt="8"/>
              <a:tabLst>
                <a:tab pos="570060" algn="l"/>
                <a:tab pos="570060" algn="l"/>
                <a:tab pos="624187" algn="l"/>
              </a:tabLst>
            </a:pPr>
            <a:r>
              <a:rPr lang="fr-FR" b="1" dirty="0">
                <a:latin typeface="Corbel" panose="020B0503020204020204" pitchFamily="34" charset="0"/>
                <a:ea typeface="Times New Roman" panose="02020603050405020304" pitchFamily="18" charset="0"/>
              </a:rPr>
              <a:t> </a:t>
            </a:r>
            <a:r>
              <a:rPr lang="fr-FR" b="1" dirty="0">
                <a:latin typeface="Corbel" panose="020B0503020204020204" pitchFamily="34" charset="0"/>
                <a:ea typeface="SimSun" panose="02010600030101010101" pitchFamily="2" charset="-122"/>
              </a:rPr>
              <a:t>BSF7</a:t>
            </a:r>
            <a:r>
              <a:rPr lang="fr-FR" b="1" dirty="0">
                <a:latin typeface="Corbel" panose="020B0503020204020204" pitchFamily="34" charset="0"/>
                <a:ea typeface="Times New Roman" panose="02020603050405020304" pitchFamily="18" charset="0"/>
              </a:rPr>
              <a:t>: Formulaires </a:t>
            </a:r>
            <a:r>
              <a:rPr lang="fr-FR" b="1" dirty="0">
                <a:latin typeface="Corbel" panose="020B0503020204020204" pitchFamily="34" charset="0"/>
              </a:rPr>
              <a:t>des données environnementales, sociales, d’hygiène et de sécurité</a:t>
            </a:r>
            <a:r>
              <a:rPr lang="fr-FR" b="1" dirty="0">
                <a:latin typeface="Corbel" panose="020B0503020204020204" pitchFamily="34" charset="0"/>
                <a:ea typeface="Times New Roman" panose="02020603050405020304" pitchFamily="18" charset="0"/>
              </a:rPr>
              <a:t>;</a:t>
            </a:r>
          </a:p>
          <a:p>
            <a:pPr marL="414589" indent="-414589" algn="just">
              <a:spcBef>
                <a:spcPts val="272"/>
              </a:spcBef>
              <a:spcAft>
                <a:spcPts val="272"/>
              </a:spcAft>
              <a:buFont typeface="+mj-lt"/>
              <a:buAutoNum type="arabicPeriod" startAt="9"/>
              <a:tabLst>
                <a:tab pos="570060" algn="l"/>
                <a:tab pos="570060" algn="l"/>
                <a:tab pos="624187" algn="l"/>
              </a:tabLst>
            </a:pPr>
            <a:r>
              <a:rPr lang="fr-FR" b="1" dirty="0">
                <a:latin typeface="Corbel" panose="020B0503020204020204" pitchFamily="34" charset="0"/>
              </a:rPr>
              <a:t>BFS</a:t>
            </a:r>
            <a:r>
              <a:rPr lang="fr-FR" b="1" dirty="0">
                <a:latin typeface="Corbel" panose="020B0503020204020204" pitchFamily="34" charset="0"/>
                <a:ea typeface="SimSun" panose="02010600030101010101" pitchFamily="2" charset="-122"/>
              </a:rPr>
              <a:t> 8 : Autorisation du fabricant;</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10.   BSF9 : Capacité financière du Soumissionnaire, états financiers audités des 3 dernières années et attestation de capacité financière délivrée par la Banque</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11. BFS 10 : Procès, litiges, arbitrages, actions en justice, plaintes, enquêtes et différends actuels et antérieurs impliquant le Soumissionnaire</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12. BSF 11: Références concernant les Contrats financés par la MCC</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13. BSF 12: Formulaire de certification du respect des sanctions</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14.SR1: Liste des Biens et calendrier de livraison</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15. SR2: Liste des Services connexes et calendrier de réalisation (Non Applicable)</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16. SR3: Spécifications techniques </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17 SR4: Plans et dessins techniques </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18 SR5: Inspection et essais </a:t>
            </a:r>
          </a:p>
          <a:p>
            <a:pPr algn="just">
              <a:spcBef>
                <a:spcPts val="272"/>
              </a:spcBef>
              <a:spcAft>
                <a:spcPts val="272"/>
              </a:spcAft>
              <a:tabLst>
                <a:tab pos="570060" algn="l"/>
                <a:tab pos="570060" algn="l"/>
                <a:tab pos="624187" algn="l"/>
              </a:tabLst>
            </a:pPr>
            <a:r>
              <a:rPr lang="fr-FR" b="1" dirty="0">
                <a:latin typeface="Corbel" panose="020B0503020204020204" pitchFamily="34" charset="0"/>
                <a:ea typeface="SimSun" panose="02010600030101010101" pitchFamily="2" charset="-122"/>
              </a:rPr>
              <a:t>19 SR6: Procédures environnementales, sanitaires et sécuritaires</a:t>
            </a:r>
          </a:p>
          <a:p>
            <a:pPr algn="just">
              <a:spcBef>
                <a:spcPts val="272"/>
              </a:spcBef>
              <a:spcAft>
                <a:spcPts val="272"/>
              </a:spcAft>
              <a:tabLst>
                <a:tab pos="570060" algn="l"/>
                <a:tab pos="570060" algn="l"/>
                <a:tab pos="624187" algn="l"/>
              </a:tabLst>
            </a:pPr>
            <a:endParaRPr lang="fr-FR" sz="2000" dirty="0">
              <a:latin typeface="Corbel" panose="020B0503020204020204" pitchFamily="34" charset="0"/>
              <a:ea typeface="SimSun" panose="02010600030101010101" pitchFamily="2" charset="-122"/>
            </a:endParaRPr>
          </a:p>
        </p:txBody>
      </p:sp>
    </p:spTree>
    <p:extLst>
      <p:ext uri="{BB962C8B-B14F-4D97-AF65-F5344CB8AC3E}">
        <p14:creationId xmlns:p14="http://schemas.microsoft.com/office/powerpoint/2010/main" val="39287316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21</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Elaboration des offres</a:t>
            </a:r>
          </a:p>
        </p:txBody>
      </p:sp>
      <p:sp>
        <p:nvSpPr>
          <p:cNvPr id="6" name="Rectangle 5">
            <a:extLst>
              <a:ext uri="{FF2B5EF4-FFF2-40B4-BE49-F238E27FC236}">
                <a16:creationId xmlns:a16="http://schemas.microsoft.com/office/drawing/2014/main" xmlns="" id="{6AA7475B-11E7-4F7D-87A0-836C4ADDC401}"/>
              </a:ext>
            </a:extLst>
          </p:cNvPr>
          <p:cNvSpPr/>
          <p:nvPr/>
        </p:nvSpPr>
        <p:spPr>
          <a:xfrm>
            <a:off x="568142" y="1005373"/>
            <a:ext cx="10364736" cy="525665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A8111470-6E98-4282-8AFF-7308508300EA}"/>
              </a:ext>
            </a:extLst>
          </p:cNvPr>
          <p:cNvSpPr/>
          <p:nvPr/>
        </p:nvSpPr>
        <p:spPr>
          <a:xfrm>
            <a:off x="568142" y="950332"/>
            <a:ext cx="10364735" cy="4324261"/>
          </a:xfrm>
          <a:prstGeom prst="rect">
            <a:avLst/>
          </a:prstGeom>
        </p:spPr>
        <p:txBody>
          <a:bodyPr wrap="square">
            <a:spAutoFit/>
          </a:bodyPr>
          <a:lstStyle/>
          <a:p>
            <a:pPr>
              <a:spcBef>
                <a:spcPts val="272"/>
              </a:spcBef>
              <a:spcAft>
                <a:spcPts val="272"/>
              </a:spcAft>
              <a:tabLst>
                <a:tab pos="570060" algn="l"/>
                <a:tab pos="570060" algn="l"/>
                <a:tab pos="624187" algn="l"/>
              </a:tabLst>
            </a:pPr>
            <a:r>
              <a:rPr lang="fr-FR" sz="2000" b="1" dirty="0">
                <a:solidFill>
                  <a:srgbClr val="FF0000"/>
                </a:solidFill>
                <a:latin typeface="Corbel" panose="020B0503020204020204" pitchFamily="34" charset="0"/>
                <a:ea typeface="SimSun" panose="02010600030101010101" pitchFamily="2" charset="-122"/>
              </a:rPr>
              <a:t>Autres précisions </a:t>
            </a:r>
            <a:r>
              <a:rPr lang="fr-FR" sz="2000" b="1" dirty="0">
                <a:latin typeface="Corbel" panose="020B0503020204020204" pitchFamily="34" charset="0"/>
                <a:ea typeface="SimSun" panose="02010600030101010101" pitchFamily="2" charset="-122"/>
              </a:rPr>
              <a:t>:</a:t>
            </a:r>
          </a:p>
          <a:p>
            <a:pPr marL="414589" indent="-414589">
              <a:spcBef>
                <a:spcPts val="272"/>
              </a:spcBef>
              <a:spcAft>
                <a:spcPts val="272"/>
              </a:spcAft>
              <a:buFont typeface="+mj-lt"/>
              <a:buAutoNum type="arabicPeriod"/>
              <a:tabLst>
                <a:tab pos="570060" algn="l"/>
                <a:tab pos="570060" algn="l"/>
                <a:tab pos="624187" algn="l"/>
              </a:tabLst>
            </a:pPr>
            <a:r>
              <a:rPr lang="fr-FR" sz="2000" b="1" dirty="0">
                <a:latin typeface="Corbel" panose="020B0503020204020204" pitchFamily="34" charset="0"/>
                <a:ea typeface="SimSun" panose="02010600030101010101" pitchFamily="2" charset="-122"/>
              </a:rPr>
              <a:t>La langue de travail est le français.</a:t>
            </a:r>
          </a:p>
          <a:p>
            <a:pPr marL="414589" indent="-414589">
              <a:spcBef>
                <a:spcPts val="272"/>
              </a:spcBef>
              <a:spcAft>
                <a:spcPts val="272"/>
              </a:spcAft>
              <a:buFont typeface="+mj-lt"/>
              <a:buAutoNum type="arabicPeriod"/>
              <a:tabLst>
                <a:tab pos="570060" algn="l"/>
                <a:tab pos="570060" algn="l"/>
                <a:tab pos="624187" algn="l"/>
              </a:tabLst>
            </a:pPr>
            <a:r>
              <a:rPr lang="fr-FR" sz="2000" b="1" dirty="0">
                <a:latin typeface="Corbel" panose="020B0503020204020204" pitchFamily="34" charset="0"/>
                <a:ea typeface="SimSun" panose="02010600030101010101" pitchFamily="2" charset="-122"/>
              </a:rPr>
              <a:t>Les variantes ne sont pas acceptées.</a:t>
            </a:r>
          </a:p>
          <a:p>
            <a:pPr marL="414589" indent="-414589">
              <a:spcBef>
                <a:spcPts val="272"/>
              </a:spcBef>
              <a:spcAft>
                <a:spcPts val="272"/>
              </a:spcAft>
              <a:buFont typeface="+mj-lt"/>
              <a:buAutoNum type="arabicPeriod"/>
              <a:tabLst>
                <a:tab pos="570060" algn="l"/>
                <a:tab pos="570060" algn="l"/>
                <a:tab pos="624187" algn="l"/>
              </a:tabLst>
            </a:pPr>
            <a:r>
              <a:rPr lang="fr-FR" sz="2000" b="1" dirty="0">
                <a:latin typeface="Corbel" panose="020B0503020204020204" pitchFamily="34" charset="0"/>
                <a:ea typeface="SimSun" panose="02010600030101010101" pitchFamily="2" charset="-122"/>
              </a:rPr>
              <a:t>Les prix proposés par le Soumissionnaire seront fixes pour la durée du Contrat.</a:t>
            </a:r>
          </a:p>
          <a:p>
            <a:pPr marL="414589" indent="-414589">
              <a:spcBef>
                <a:spcPts val="272"/>
              </a:spcBef>
              <a:spcAft>
                <a:spcPts val="272"/>
              </a:spcAft>
              <a:buFont typeface="+mj-lt"/>
              <a:buAutoNum type="arabicPeriod"/>
              <a:tabLst>
                <a:tab pos="570060" algn="l"/>
                <a:tab pos="570060" algn="l"/>
                <a:tab pos="624187" algn="l"/>
              </a:tabLst>
            </a:pPr>
            <a:r>
              <a:rPr lang="fr-FR" sz="2000" b="1" dirty="0">
                <a:latin typeface="Corbel" panose="020B0503020204020204" pitchFamily="34" charset="0"/>
                <a:ea typeface="SimSun" panose="02010600030101010101" pitchFamily="2" charset="-122"/>
              </a:rPr>
              <a:t>La monnaie de l’offre est le Dirham et/ou le Dollar américain (USD)</a:t>
            </a:r>
          </a:p>
          <a:p>
            <a:pPr marL="414589" indent="-414589">
              <a:spcBef>
                <a:spcPts val="272"/>
              </a:spcBef>
              <a:spcAft>
                <a:spcPts val="272"/>
              </a:spcAft>
              <a:buFont typeface="+mj-lt"/>
              <a:buAutoNum type="arabicPeriod"/>
              <a:tabLst>
                <a:tab pos="570060" algn="l"/>
                <a:tab pos="570060" algn="l"/>
                <a:tab pos="624187" algn="l"/>
              </a:tabLst>
            </a:pPr>
            <a:r>
              <a:rPr lang="fr-FR" sz="2000" b="1" dirty="0">
                <a:latin typeface="Corbel" panose="020B0503020204020204" pitchFamily="34" charset="0"/>
                <a:ea typeface="SimSun" panose="02010600030101010101" pitchFamily="2" charset="-122"/>
              </a:rPr>
              <a:t>Les monnaies de paiement sont le MAD pour les entreprises marocaines et étrangères disposant de registre de commerce établi au Maroc et le USD pour les entreprises étrangères</a:t>
            </a:r>
          </a:p>
          <a:p>
            <a:pPr marL="414589" indent="-414589">
              <a:spcBef>
                <a:spcPts val="272"/>
              </a:spcBef>
              <a:spcAft>
                <a:spcPts val="272"/>
              </a:spcAft>
              <a:buFont typeface="+mj-lt"/>
              <a:buAutoNum type="arabicPeriod"/>
              <a:tabLst>
                <a:tab pos="570060" algn="l"/>
                <a:tab pos="570060" algn="l"/>
                <a:tab pos="624187" algn="l"/>
              </a:tabLst>
            </a:pPr>
            <a:r>
              <a:rPr lang="fr-FR" sz="2000" b="1" dirty="0">
                <a:latin typeface="Corbel" panose="020B0503020204020204" pitchFamily="34" charset="0"/>
                <a:ea typeface="SimSun" panose="02010600030101010101" pitchFamily="2" charset="-122"/>
              </a:rPr>
              <a:t>La période de validité de l’offres est de 120 jours après la date limite de soumission des offres</a:t>
            </a:r>
          </a:p>
          <a:p>
            <a:pPr>
              <a:spcBef>
                <a:spcPts val="272"/>
              </a:spcBef>
              <a:spcAft>
                <a:spcPts val="272"/>
              </a:spcAft>
              <a:tabLst>
                <a:tab pos="570060" algn="l"/>
                <a:tab pos="570060" algn="l"/>
                <a:tab pos="624187" algn="l"/>
              </a:tabLst>
            </a:pPr>
            <a:r>
              <a:rPr lang="fr-FR" sz="2000" b="1" dirty="0">
                <a:latin typeface="Corbel" panose="020B0503020204020204" pitchFamily="34" charset="0"/>
                <a:ea typeface="Times New Roman" panose="02020603050405020304" pitchFamily="18" charset="0"/>
              </a:rPr>
              <a:t>7.   </a:t>
            </a:r>
            <a:r>
              <a:rPr lang="fr-FR" sz="2000" b="1" dirty="0">
                <a:latin typeface="Corbel" panose="020B0503020204020204" pitchFamily="34" charset="0"/>
                <a:ea typeface="SimSun" panose="02010600030101010101" pitchFamily="2" charset="-122"/>
              </a:rPr>
              <a:t>Système</a:t>
            </a:r>
            <a:r>
              <a:rPr lang="fr-FR" sz="2000" b="1" dirty="0">
                <a:latin typeface="Corbel" panose="020B0503020204020204" pitchFamily="34" charset="0"/>
                <a:ea typeface="Times New Roman" panose="02020603050405020304" pitchFamily="18" charset="0"/>
              </a:rPr>
              <a:t> de contestation disponible sur le site </a:t>
            </a:r>
            <a:r>
              <a:rPr lang="fr-FR" sz="2000" dirty="0">
                <a:latin typeface="Corbel" panose="020B0503020204020204" pitchFamily="34" charset="0"/>
                <a:ea typeface="Times New Roman" panose="02020603050405020304" pitchFamily="18" charset="0"/>
              </a:rPr>
              <a:t>: </a:t>
            </a:r>
            <a:r>
              <a:rPr lang="fr-FR" sz="2000" u="sng" dirty="0">
                <a:solidFill>
                  <a:srgbClr val="0000FF"/>
                </a:solidFill>
                <a:latin typeface="Corbel" panose="020B0503020204020204" pitchFamily="34" charset="0"/>
                <a:ea typeface="Times New Roman" panose="02020603050405020304" pitchFamily="18" charset="0"/>
                <a:hlinkClick r:id="rId3"/>
              </a:rPr>
              <a:t>http://www.mcamorocco.ma/fr/systeme-de- contestation-</a:t>
            </a:r>
            <a:r>
              <a:rPr lang="fr-FR" sz="2000" u="sng" dirty="0" err="1">
                <a:solidFill>
                  <a:srgbClr val="0000FF"/>
                </a:solidFill>
                <a:latin typeface="Corbel" panose="020B0503020204020204" pitchFamily="34" charset="0"/>
                <a:ea typeface="Times New Roman" panose="02020603050405020304" pitchFamily="18" charset="0"/>
                <a:hlinkClick r:id="rId3"/>
              </a:rPr>
              <a:t>bid</a:t>
            </a:r>
            <a:r>
              <a:rPr lang="fr-FR" sz="2000" u="sng" dirty="0">
                <a:solidFill>
                  <a:srgbClr val="0000FF"/>
                </a:solidFill>
                <a:latin typeface="Corbel" panose="020B0503020204020204" pitchFamily="34" charset="0"/>
                <a:ea typeface="Times New Roman" panose="02020603050405020304" pitchFamily="18" charset="0"/>
                <a:hlinkClick r:id="rId3"/>
              </a:rPr>
              <a:t>-challenge-system-</a:t>
            </a:r>
            <a:r>
              <a:rPr lang="fr-FR" sz="2000" u="sng" dirty="0" err="1">
                <a:solidFill>
                  <a:srgbClr val="0000FF"/>
                </a:solidFill>
                <a:latin typeface="Corbel" panose="020B0503020204020204" pitchFamily="34" charset="0"/>
                <a:ea typeface="Times New Roman" panose="02020603050405020304" pitchFamily="18" charset="0"/>
                <a:hlinkClick r:id="rId3"/>
              </a:rPr>
              <a:t>bcs</a:t>
            </a:r>
            <a:r>
              <a:rPr lang="fr-FR" sz="2000" u="sng" dirty="0">
                <a:solidFill>
                  <a:srgbClr val="0000FF"/>
                </a:solidFill>
                <a:latin typeface="Corbel" panose="020B0503020204020204" pitchFamily="34" charset="0"/>
                <a:ea typeface="Times New Roman" panose="02020603050405020304" pitchFamily="18" charset="0"/>
              </a:rPr>
              <a:t> </a:t>
            </a:r>
            <a:endParaRPr lang="fr-FR" sz="2000" dirty="0">
              <a:latin typeface="Corbel" panose="020B0503020204020204" pitchFamily="34" charset="0"/>
              <a:ea typeface="Times New Roman" panose="02020603050405020304" pitchFamily="18" charset="0"/>
            </a:endParaRPr>
          </a:p>
        </p:txBody>
      </p:sp>
    </p:spTree>
    <p:extLst>
      <p:ext uri="{BB962C8B-B14F-4D97-AF65-F5344CB8AC3E}">
        <p14:creationId xmlns:p14="http://schemas.microsoft.com/office/powerpoint/2010/main" val="40436174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offres</a:t>
            </a:r>
          </a:p>
        </p:txBody>
      </p:sp>
      <p:sp>
        <p:nvSpPr>
          <p:cNvPr id="9" name="Content Placeholder 2"/>
          <p:cNvSpPr txBox="1">
            <a:spLocks/>
          </p:cNvSpPr>
          <p:nvPr/>
        </p:nvSpPr>
        <p:spPr>
          <a:xfrm>
            <a:off x="2433795" y="1577685"/>
            <a:ext cx="6997882" cy="46048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876" indent="-342876" algn="just">
              <a:buClr>
                <a:schemeClr val="accent5">
                  <a:lumMod val="75000"/>
                </a:schemeClr>
              </a:buClr>
              <a:buFont typeface="Wingdings" panose="05000000000000000000" pitchFamily="2" charset="2"/>
              <a:buChar char="v"/>
            </a:pPr>
            <a:r>
              <a:rPr lang="fr-FR" sz="1999" kern="0" dirty="0">
                <a:solidFill>
                  <a:schemeClr val="tx1"/>
                </a:solidFill>
                <a:latin typeface="Corbel" panose="020B0503020204020204" pitchFamily="34" charset="0"/>
              </a:rPr>
              <a:t>Les offres doivent être soumises électroniquement, uniquement, via les liens indiqués dans le Dossier d’appel d’offres</a:t>
            </a:r>
          </a:p>
          <a:p>
            <a:pPr marL="342876" indent="-342876">
              <a:buClr>
                <a:schemeClr val="accent5">
                  <a:lumMod val="75000"/>
                </a:schemeClr>
              </a:buClr>
              <a:buFont typeface="Wingdings" panose="05000000000000000000" pitchFamily="2" charset="2"/>
              <a:buChar char="v"/>
            </a:pPr>
            <a:endParaRPr lang="fr-FR" sz="1999" kern="0" dirty="0">
              <a:solidFill>
                <a:schemeClr val="accent3"/>
              </a:solidFill>
              <a:highlight>
                <a:srgbClr val="00FFFF"/>
              </a:highlight>
              <a:latin typeface="Corbel" panose="020B0503020204020204" pitchFamily="34" charset="0"/>
            </a:endParaRPr>
          </a:p>
          <a:p>
            <a:pPr marL="342876" indent="-342876" algn="just">
              <a:buClr>
                <a:schemeClr val="accent5">
                  <a:lumMod val="75000"/>
                </a:schemeClr>
              </a:buClr>
              <a:buFont typeface="Wingdings" panose="05000000000000000000" pitchFamily="2" charset="2"/>
              <a:buChar char="v"/>
            </a:pPr>
            <a:r>
              <a:rPr lang="fr-FR" sz="1999" kern="0" dirty="0">
                <a:solidFill>
                  <a:schemeClr val="tx1"/>
                </a:solidFill>
                <a:latin typeface="Corbel" panose="020B0503020204020204" pitchFamily="34" charset="0"/>
              </a:rPr>
              <a:t>Prière de lancer le processus de téléchargement en temps utile avant l’expiration de la date et l’heure limites de soumission des offres</a:t>
            </a:r>
          </a:p>
          <a:p>
            <a:pPr marL="342876" indent="-342876" algn="just">
              <a:buClr>
                <a:schemeClr val="accent5">
                  <a:lumMod val="75000"/>
                </a:schemeClr>
              </a:buClr>
              <a:buFont typeface="Wingdings" panose="05000000000000000000" pitchFamily="2" charset="2"/>
              <a:buChar char="v"/>
            </a:pPr>
            <a:endParaRPr lang="fr-FR" sz="1999" kern="0" dirty="0">
              <a:solidFill>
                <a:schemeClr val="tx1"/>
              </a:solidFill>
              <a:latin typeface="Corbel" panose="020B0503020204020204" pitchFamily="34" charset="0"/>
            </a:endParaRPr>
          </a:p>
          <a:p>
            <a:pPr marL="342876" indent="-342876">
              <a:buClr>
                <a:schemeClr val="accent5">
                  <a:lumMod val="75000"/>
                </a:schemeClr>
              </a:buClr>
              <a:buFont typeface="Wingdings" panose="05000000000000000000" pitchFamily="2" charset="2"/>
              <a:buChar char="v"/>
            </a:pPr>
            <a:r>
              <a:rPr lang="fr-FR" sz="1999" kern="0" dirty="0">
                <a:solidFill>
                  <a:schemeClr val="tx1"/>
                </a:solidFill>
                <a:latin typeface="Corbel" panose="020B0503020204020204" pitchFamily="34" charset="0"/>
              </a:rPr>
              <a:t>Les offres peuvent être protégées par un mot de passe. Dans ce cas, le mot de passe doit être transmis avant la date limite des offres (ou séance tenante pendant l’ouverture des offres, au plus tard). Sinon, l’offre sera rejetée.</a:t>
            </a:r>
          </a:p>
          <a:p>
            <a:pPr algn="ctr">
              <a:buClr>
                <a:schemeClr val="accent5">
                  <a:lumMod val="75000"/>
                </a:schemeClr>
              </a:buClr>
            </a:pPr>
            <a:endParaRPr lang="fr-FR" sz="1999" kern="0" dirty="0">
              <a:solidFill>
                <a:schemeClr val="accent2">
                  <a:lumMod val="50000"/>
                </a:schemeClr>
              </a:solidFill>
              <a:latin typeface="Corbel" panose="020B0503020204020204" pitchFamily="34" charset="0"/>
            </a:endParaRPr>
          </a:p>
          <a:p>
            <a:pPr marL="342876" indent="-342876" algn="just">
              <a:buClr>
                <a:schemeClr val="accent5">
                  <a:lumMod val="75000"/>
                </a:schemeClr>
              </a:buClr>
              <a:buFont typeface="Wingdings" panose="05000000000000000000" pitchFamily="2" charset="2"/>
              <a:buChar char="v"/>
            </a:pPr>
            <a:r>
              <a:rPr lang="fr-FR" sz="1999" kern="0" dirty="0">
                <a:solidFill>
                  <a:schemeClr val="tx1"/>
                </a:solidFill>
                <a:latin typeface="Corbel" panose="020B0503020204020204" pitchFamily="34" charset="0"/>
              </a:rPr>
              <a:t>Joindre un sommaire de tous les documents à la première page de chaque offre</a:t>
            </a:r>
          </a:p>
          <a:p>
            <a:pPr marL="342876" indent="-342876" algn="just">
              <a:buClr>
                <a:schemeClr val="accent5">
                  <a:lumMod val="75000"/>
                </a:schemeClr>
              </a:buClr>
              <a:buFont typeface="Wingdings" panose="05000000000000000000" pitchFamily="2" charset="2"/>
              <a:buChar char="v"/>
            </a:pPr>
            <a:endParaRPr lang="fr-FR" sz="1999" kern="0" dirty="0">
              <a:solidFill>
                <a:schemeClr val="tx1"/>
              </a:solidFill>
              <a:latin typeface="+mn-lt"/>
            </a:endParaRPr>
          </a:p>
          <a:p>
            <a:pPr marL="342876" indent="-342876" algn="just">
              <a:buClr>
                <a:schemeClr val="accent5">
                  <a:lumMod val="75000"/>
                </a:schemeClr>
              </a:buClr>
              <a:buFont typeface="Wingdings" panose="05000000000000000000" pitchFamily="2" charset="2"/>
              <a:buChar char="v"/>
            </a:pPr>
            <a:endParaRPr lang="fr-FR" sz="1814" dirty="0"/>
          </a:p>
          <a:p>
            <a:pPr marL="342876" indent="-342876" algn="just">
              <a:buClr>
                <a:schemeClr val="accent5">
                  <a:lumMod val="75000"/>
                </a:schemeClr>
              </a:buClr>
              <a:buFont typeface="Wingdings" panose="05000000000000000000" pitchFamily="2" charset="2"/>
              <a:buChar char="v"/>
            </a:pPr>
            <a:endParaRPr lang="fr-FR" sz="1814" kern="0" dirty="0">
              <a:solidFill>
                <a:schemeClr val="tx1"/>
              </a:solidFill>
            </a:endParaRPr>
          </a:p>
        </p:txBody>
      </p:sp>
      <p:sp>
        <p:nvSpPr>
          <p:cNvPr id="3" name="Rectangle 2"/>
          <p:cNvSpPr/>
          <p:nvPr/>
        </p:nvSpPr>
        <p:spPr>
          <a:xfrm>
            <a:off x="1812079" y="1287039"/>
            <a:ext cx="8581007" cy="526524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631" y="774449"/>
            <a:ext cx="8208589" cy="50403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PAR VOIE ELECTRONIQUE</a:t>
            </a:r>
          </a:p>
        </p:txBody>
      </p:sp>
    </p:spTree>
    <p:extLst>
      <p:ext uri="{BB962C8B-B14F-4D97-AF65-F5344CB8AC3E}">
        <p14:creationId xmlns:p14="http://schemas.microsoft.com/office/powerpoint/2010/main" val="3904329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15730358-1257-480D-ADA4-729D2C442D2E}"/>
              </a:ext>
            </a:extLst>
          </p:cNvPr>
          <p:cNvSpPr>
            <a:spLocks noGrp="1"/>
          </p:cNvSpPr>
          <p:nvPr>
            <p:ph type="sldNum" sz="quarter" idx="4294967295"/>
          </p:nvPr>
        </p:nvSpPr>
        <p:spPr/>
        <p:txBody>
          <a:bodyPr/>
          <a:lstStyle/>
          <a:p>
            <a:fld id="{B6F15528-21DE-4FAA-801E-634DDDAF4B2B}" type="slidenum">
              <a:rPr lang="fr-FR" smtClean="0"/>
              <a:t>23</a:t>
            </a:fld>
            <a:endParaRPr lang="fr-FR"/>
          </a:p>
        </p:txBody>
      </p:sp>
      <p:sp>
        <p:nvSpPr>
          <p:cNvPr id="5" name="Rectangle 4">
            <a:extLst>
              <a:ext uri="{FF2B5EF4-FFF2-40B4-BE49-F238E27FC236}">
                <a16:creationId xmlns:a16="http://schemas.microsoft.com/office/drawing/2014/main" xmlns="" id="{E1DAEFBB-A018-41C6-8A05-5805188911B6}"/>
              </a:ext>
            </a:extLst>
          </p:cNvPr>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offres</a:t>
            </a:r>
          </a:p>
        </p:txBody>
      </p:sp>
      <p:sp>
        <p:nvSpPr>
          <p:cNvPr id="8" name="Rectangle 7">
            <a:extLst>
              <a:ext uri="{FF2B5EF4-FFF2-40B4-BE49-F238E27FC236}">
                <a16:creationId xmlns:a16="http://schemas.microsoft.com/office/drawing/2014/main" xmlns="" id="{C3F771F2-371A-4BDF-9073-1B714C9724E5}"/>
              </a:ext>
            </a:extLst>
          </p:cNvPr>
          <p:cNvSpPr/>
          <p:nvPr/>
        </p:nvSpPr>
        <p:spPr>
          <a:xfrm>
            <a:off x="591889" y="875702"/>
            <a:ext cx="11142690" cy="4338624"/>
          </a:xfrm>
          <a:prstGeom prst="rect">
            <a:avLst/>
          </a:prstGeom>
        </p:spPr>
        <p:txBody>
          <a:bodyPr wrap="square">
            <a:spAutoFit/>
          </a:bodyPr>
          <a:lstStyle/>
          <a:p>
            <a:pPr algn="ctr"/>
            <a:r>
              <a:rPr lang="fr-FR" sz="2800" b="1" dirty="0">
                <a:solidFill>
                  <a:srgbClr val="C00000"/>
                </a:solidFill>
                <a:latin typeface="Corbel" panose="020B0503020204020204" pitchFamily="34" charset="0"/>
              </a:rPr>
              <a:t>PHYSIQUEMENT</a:t>
            </a:r>
          </a:p>
          <a:p>
            <a:pPr algn="ctr"/>
            <a:endParaRPr lang="fr-FR" sz="2800" b="1" dirty="0">
              <a:solidFill>
                <a:srgbClr val="C00000"/>
              </a:solidFill>
              <a:latin typeface="Corbel" panose="020B0503020204020204" pitchFamily="34" charset="0"/>
            </a:endParaRPr>
          </a:p>
          <a:p>
            <a:pPr marL="342876" indent="-342876" algn="just">
              <a:buClr>
                <a:schemeClr val="accent5">
                  <a:lumMod val="75000"/>
                </a:schemeClr>
              </a:buClr>
              <a:buFont typeface="Wingdings" panose="05000000000000000000" pitchFamily="2" charset="2"/>
              <a:buChar char="v"/>
            </a:pPr>
            <a:endParaRPr lang="fr-FR" sz="2399" kern="0" dirty="0">
              <a:latin typeface="Corbel" panose="020B0503020204020204" pitchFamily="34" charset="0"/>
            </a:endParaRPr>
          </a:p>
          <a:p>
            <a:pPr marL="342876" indent="-342876" algn="just">
              <a:buClr>
                <a:schemeClr val="accent5">
                  <a:lumMod val="75000"/>
                </a:schemeClr>
              </a:buClr>
              <a:buFont typeface="Wingdings" panose="05000000000000000000" pitchFamily="2" charset="2"/>
              <a:buChar char="v"/>
            </a:pPr>
            <a:r>
              <a:rPr lang="fr-FR" sz="2399" b="1" kern="0" dirty="0">
                <a:latin typeface="Corbel" panose="020B0503020204020204" pitchFamily="34" charset="0"/>
              </a:rPr>
              <a:t>L’original de garantie d’offre doit parvenir ou être déposé au bureau de l’</a:t>
            </a:r>
            <a:r>
              <a:rPr lang="fr-FR" sz="2399" b="1" dirty="0"/>
              <a:t>Agent de passation des marchés à l’adresse dans le DAO.</a:t>
            </a:r>
          </a:p>
          <a:p>
            <a:pPr algn="just">
              <a:buClr>
                <a:schemeClr val="accent5">
                  <a:lumMod val="75000"/>
                </a:schemeClr>
              </a:buClr>
            </a:pPr>
            <a:endParaRPr lang="fr-FR" sz="2399" b="1" kern="0" dirty="0">
              <a:latin typeface="Corbel" panose="020B0503020204020204" pitchFamily="34" charset="0"/>
            </a:endParaRPr>
          </a:p>
          <a:p>
            <a:pPr>
              <a:buClr>
                <a:schemeClr val="accent5">
                  <a:lumMod val="75000"/>
                </a:schemeClr>
              </a:buClr>
            </a:pPr>
            <a:endParaRPr lang="fr-FR" sz="2399" b="1" kern="0" dirty="0">
              <a:solidFill>
                <a:schemeClr val="accent3"/>
              </a:solidFill>
              <a:highlight>
                <a:srgbClr val="00FFFF"/>
              </a:highlight>
              <a:latin typeface="Corbel" panose="020B0503020204020204" pitchFamily="34" charset="0"/>
            </a:endParaRPr>
          </a:p>
          <a:p>
            <a:pPr marL="342876" indent="-342876" algn="just">
              <a:buClr>
                <a:schemeClr val="accent5">
                  <a:lumMod val="75000"/>
                </a:schemeClr>
              </a:buClr>
              <a:buFont typeface="Wingdings" panose="05000000000000000000" pitchFamily="2" charset="2"/>
              <a:buChar char="v"/>
            </a:pPr>
            <a:r>
              <a:rPr lang="fr-FR" sz="2399" b="1" kern="0" dirty="0">
                <a:latin typeface="Corbel" panose="020B0503020204020204" pitchFamily="34" charset="0"/>
              </a:rPr>
              <a:t>Toute garantie d’offre arrivée après l’heure limite pour les offres ne sera pas considérée et sera retournée.</a:t>
            </a:r>
          </a:p>
          <a:p>
            <a:pPr marL="342876" indent="-342876" algn="just">
              <a:buClr>
                <a:schemeClr val="accent5">
                  <a:lumMod val="75000"/>
                </a:schemeClr>
              </a:buClr>
              <a:buFont typeface="Wingdings" panose="05000000000000000000" pitchFamily="2" charset="2"/>
              <a:buChar char="v"/>
            </a:pPr>
            <a:endParaRPr lang="fr-FR" sz="2399" kern="0" dirty="0">
              <a:latin typeface="Corbel" panose="020B0503020204020204" pitchFamily="34" charset="0"/>
            </a:endParaRPr>
          </a:p>
          <a:p>
            <a:pPr algn="ctr"/>
            <a:endParaRPr lang="fr-FR" sz="2800" b="1" dirty="0">
              <a:solidFill>
                <a:srgbClr val="C00000"/>
              </a:solidFill>
              <a:latin typeface="Corbel" panose="020B0503020204020204" pitchFamily="34" charset="0"/>
            </a:endParaRPr>
          </a:p>
        </p:txBody>
      </p:sp>
    </p:spTree>
    <p:extLst>
      <p:ext uri="{BB962C8B-B14F-4D97-AF65-F5344CB8AC3E}">
        <p14:creationId xmlns:p14="http://schemas.microsoft.com/office/powerpoint/2010/main" val="3373071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Examen des Offres, Critères d’Évaluation et Qualification</a:t>
            </a:r>
          </a:p>
        </p:txBody>
      </p:sp>
      <p:sp>
        <p:nvSpPr>
          <p:cNvPr id="6" name="Rectangle 5">
            <a:extLst>
              <a:ext uri="{FF2B5EF4-FFF2-40B4-BE49-F238E27FC236}">
                <a16:creationId xmlns:a16="http://schemas.microsoft.com/office/drawing/2014/main" xmlns="" id="{6AA7475B-11E7-4F7D-87A0-836C4ADDC401}"/>
              </a:ext>
            </a:extLst>
          </p:cNvPr>
          <p:cNvSpPr/>
          <p:nvPr/>
        </p:nvSpPr>
        <p:spPr>
          <a:xfrm>
            <a:off x="568142" y="1005373"/>
            <a:ext cx="10364736" cy="525665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A8111470-6E98-4282-8AFF-7308508300EA}"/>
              </a:ext>
            </a:extLst>
          </p:cNvPr>
          <p:cNvSpPr/>
          <p:nvPr/>
        </p:nvSpPr>
        <p:spPr>
          <a:xfrm>
            <a:off x="1673713" y="1335995"/>
            <a:ext cx="8015395" cy="4437753"/>
          </a:xfrm>
          <a:prstGeom prst="rect">
            <a:avLst/>
          </a:prstGeom>
        </p:spPr>
        <p:txBody>
          <a:bodyPr wrap="square">
            <a:spAutoFit/>
          </a:bodyPr>
          <a:lstStyle/>
          <a:p>
            <a:pPr>
              <a:spcBef>
                <a:spcPts val="272"/>
              </a:spcBef>
              <a:spcAft>
                <a:spcPts val="272"/>
              </a:spcAft>
              <a:tabLst>
                <a:tab pos="570060" algn="l"/>
                <a:tab pos="570060" algn="l"/>
                <a:tab pos="624187" algn="l"/>
              </a:tabLst>
            </a:pPr>
            <a:r>
              <a:rPr lang="fr-FR" sz="1814" b="1" dirty="0">
                <a:solidFill>
                  <a:srgbClr val="FF0000"/>
                </a:solidFill>
                <a:latin typeface="Corbel" panose="020B0503020204020204" pitchFamily="34" charset="0"/>
                <a:ea typeface="SimSun" panose="02010600030101010101" pitchFamily="2" charset="-122"/>
              </a:rPr>
              <a:t>Examen des offres</a:t>
            </a:r>
            <a:endParaRPr lang="fr-FR" sz="1814" b="1" dirty="0">
              <a:latin typeface="Corbel" panose="020B0503020204020204" pitchFamily="34" charset="0"/>
              <a:ea typeface="SimSun" panose="02010600030101010101" pitchFamily="2" charset="-122"/>
            </a:endParaRPr>
          </a:p>
          <a:p>
            <a:pPr marL="414589" indent="-414589">
              <a:lnSpc>
                <a:spcPct val="90000"/>
              </a:lnSpc>
              <a:spcBef>
                <a:spcPts val="907"/>
              </a:spcBef>
              <a:buFont typeface="+mj-lt"/>
              <a:buAutoNum type="arabicPeriod"/>
            </a:pPr>
            <a:r>
              <a:rPr lang="fr-FR" sz="1814" b="1" dirty="0">
                <a:latin typeface="Corbel" panose="020B0503020204020204" pitchFamily="34" charset="0"/>
                <a:ea typeface="Times New Roman" panose="02020603050405020304" pitchFamily="18" charset="0"/>
              </a:rPr>
              <a:t>Vérification des références:</a:t>
            </a:r>
          </a:p>
          <a:p>
            <a:pPr marL="414589" indent="-414589">
              <a:lnSpc>
                <a:spcPct val="90000"/>
              </a:lnSpc>
              <a:spcBef>
                <a:spcPts val="907"/>
              </a:spcBef>
              <a:buFont typeface="+mj-lt"/>
              <a:buAutoNum type="arabicPeriod"/>
            </a:pPr>
            <a:r>
              <a:rPr lang="fr-FR" sz="1814" b="1" dirty="0">
                <a:latin typeface="Corbel" panose="020B0503020204020204" pitchFamily="34" charset="0"/>
                <a:ea typeface="Times New Roman" panose="02020603050405020304" pitchFamily="18" charset="0"/>
              </a:rPr>
              <a:t>Examen préliminaire </a:t>
            </a:r>
            <a:r>
              <a:rPr lang="fr-FR" sz="1814" b="1" dirty="0">
                <a:solidFill>
                  <a:srgbClr val="FF0000"/>
                </a:solidFill>
                <a:latin typeface="Corbel" panose="020B0503020204020204" pitchFamily="34" charset="0"/>
              </a:rPr>
              <a:t>(éligibilité </a:t>
            </a:r>
            <a:r>
              <a:rPr lang="fr-FR" sz="1814" b="1" dirty="0">
                <a:solidFill>
                  <a:srgbClr val="FF0000"/>
                </a:solidFill>
                <a:latin typeface="Corbel" panose="020B0503020204020204" pitchFamily="34" charset="0"/>
                <a:ea typeface="Times New Roman" panose="02020603050405020304" pitchFamily="18" charset="0"/>
              </a:rPr>
              <a:t>du soumissionnaire, certificat </a:t>
            </a:r>
            <a:r>
              <a:rPr lang="fr-FR" sz="1814" b="1" dirty="0" err="1">
                <a:solidFill>
                  <a:srgbClr val="FF0000"/>
                </a:solidFill>
                <a:latin typeface="Corbel" panose="020B0503020204020204" pitchFamily="34" charset="0"/>
                <a:ea typeface="Times New Roman" panose="02020603050405020304" pitchFamily="18" charset="0"/>
              </a:rPr>
              <a:t>GoE</a:t>
            </a:r>
            <a:r>
              <a:rPr lang="fr-FR" sz="1814" b="1" dirty="0">
                <a:solidFill>
                  <a:srgbClr val="FF0000"/>
                </a:solidFill>
                <a:latin typeface="Corbel" panose="020B0503020204020204" pitchFamily="34" charset="0"/>
                <a:ea typeface="Times New Roman" panose="02020603050405020304" pitchFamily="18" charset="0"/>
              </a:rPr>
              <a:t> complété et signé et tous les formulaires requis dûment complétés, </a:t>
            </a:r>
            <a:r>
              <a:rPr lang="fr-FR" sz="1814" b="1" dirty="0">
                <a:latin typeface="Corbel" panose="020B0503020204020204" pitchFamily="34" charset="0"/>
                <a:ea typeface="Times New Roman" panose="02020603050405020304" pitchFamily="18" charset="0"/>
              </a:rPr>
              <a:t> </a:t>
            </a:r>
            <a:r>
              <a:rPr lang="fr-FR" sz="1814" b="1" dirty="0">
                <a:solidFill>
                  <a:srgbClr val="FF0000"/>
                </a:solidFill>
                <a:latin typeface="Corbel" panose="020B0503020204020204" pitchFamily="34" charset="0"/>
                <a:ea typeface="Times New Roman" panose="02020603050405020304" pitchFamily="18" charset="0"/>
              </a:rPr>
              <a:t>validité de l’offre, garantie de l’offre)</a:t>
            </a:r>
          </a:p>
          <a:p>
            <a:pPr marL="414589" indent="-414589" algn="just">
              <a:buFont typeface="+mj-lt"/>
              <a:buAutoNum type="arabicPeriod"/>
              <a:defRPr/>
            </a:pPr>
            <a:r>
              <a:rPr lang="fr-FR" sz="1814" b="1" dirty="0">
                <a:highlight>
                  <a:srgbClr val="FFFFFF"/>
                </a:highlight>
                <a:latin typeface="Corbel" panose="020B0503020204020204" pitchFamily="34" charset="0"/>
                <a:ea typeface="Times New Roman" panose="02020603050405020304" pitchFamily="18" charset="0"/>
              </a:rPr>
              <a:t>Conformité de l’Offre (</a:t>
            </a:r>
            <a:r>
              <a:rPr lang="fr-FR" sz="1814" b="1" dirty="0">
                <a:solidFill>
                  <a:srgbClr val="FF0000"/>
                </a:solidFill>
                <a:highlight>
                  <a:srgbClr val="FFFFFF"/>
                </a:highlight>
                <a:latin typeface="Corbel" panose="020B0503020204020204" pitchFamily="34" charset="0"/>
                <a:ea typeface="Times New Roman" panose="02020603050405020304" pitchFamily="18" charset="0"/>
              </a:rPr>
              <a:t>informations/documents fournis)</a:t>
            </a:r>
          </a:p>
          <a:p>
            <a:pPr marL="414589" indent="-414589" algn="just">
              <a:buFont typeface="+mj-lt"/>
              <a:buAutoNum type="arabicPeriod"/>
              <a:defRPr/>
            </a:pPr>
            <a:r>
              <a:rPr lang="fr-FR" sz="1814" b="1" dirty="0">
                <a:highlight>
                  <a:srgbClr val="FFFFFF"/>
                </a:highlight>
                <a:latin typeface="Corbel" panose="020B0503020204020204" pitchFamily="34" charset="0"/>
                <a:ea typeface="Times New Roman" panose="02020603050405020304" pitchFamily="18" charset="0"/>
              </a:rPr>
              <a:t>Conformité pour l’essentiel (aspect technique)</a:t>
            </a:r>
          </a:p>
          <a:p>
            <a:pPr marL="414589" indent="-414589" algn="just">
              <a:buFont typeface="+mj-lt"/>
              <a:buAutoNum type="arabicPeriod"/>
              <a:defRPr/>
            </a:pPr>
            <a:r>
              <a:rPr lang="fr-FR" sz="1814" b="1" dirty="0">
                <a:highlight>
                  <a:srgbClr val="FFFFFF"/>
                </a:highlight>
                <a:latin typeface="Corbel" panose="020B0503020204020204" pitchFamily="34" charset="0"/>
                <a:ea typeface="Times New Roman" panose="02020603050405020304" pitchFamily="18" charset="0"/>
              </a:rPr>
              <a:t>Correction des erreurs arithmétiques (bordereau des prix)</a:t>
            </a:r>
          </a:p>
          <a:p>
            <a:pPr marL="414589" indent="-414589" algn="just">
              <a:buFont typeface="+mj-lt"/>
              <a:buAutoNum type="arabicPeriod"/>
              <a:defRPr/>
            </a:pPr>
            <a:r>
              <a:rPr lang="fr-FR" sz="1814" b="1" dirty="0">
                <a:highlight>
                  <a:srgbClr val="FFFFFF"/>
                </a:highlight>
                <a:latin typeface="Corbel" panose="020B0503020204020204" pitchFamily="34" charset="0"/>
              </a:rPr>
              <a:t>Examen des termes et conditions: </a:t>
            </a:r>
            <a:r>
              <a:rPr lang="fr-FR" sz="1814" b="1" dirty="0">
                <a:solidFill>
                  <a:srgbClr val="FF0000"/>
                </a:solidFill>
                <a:highlight>
                  <a:srgbClr val="FFFFFF"/>
                </a:highlight>
                <a:latin typeface="Corbel" panose="020B0503020204020204" pitchFamily="34" charset="0"/>
              </a:rPr>
              <a:t>si</a:t>
            </a:r>
            <a:r>
              <a:rPr lang="fr-FR" sz="1814" b="1" dirty="0">
                <a:highlight>
                  <a:srgbClr val="FFFFFF"/>
                </a:highlight>
                <a:latin typeface="Corbel" panose="020B0503020204020204" pitchFamily="34" charset="0"/>
              </a:rPr>
              <a:t> le soumissionnaire a accepté tous les termes et conditions prévus dans le CCAG et les CSC </a:t>
            </a:r>
            <a:r>
              <a:rPr lang="fr-FR" sz="1814" b="1" dirty="0">
                <a:solidFill>
                  <a:srgbClr val="FF0000"/>
                </a:solidFill>
                <a:highlight>
                  <a:srgbClr val="FFFFFF"/>
                </a:highlight>
                <a:latin typeface="Corbel" panose="020B0503020204020204" pitchFamily="34" charset="0"/>
              </a:rPr>
              <a:t>sans divergence ou réserve importante</a:t>
            </a:r>
          </a:p>
          <a:p>
            <a:pPr marL="414589" indent="-414589" algn="just">
              <a:buFont typeface="+mj-lt"/>
              <a:buAutoNum type="arabicPeriod"/>
              <a:defRPr/>
            </a:pPr>
            <a:r>
              <a:rPr lang="fr-FR" sz="1814" b="1" dirty="0">
                <a:highlight>
                  <a:srgbClr val="FFFFFF"/>
                </a:highlight>
                <a:latin typeface="Corbel" panose="020B0503020204020204" pitchFamily="34" charset="0"/>
              </a:rPr>
              <a:t>Evaluation technique: aspects techniques de l'offre pour confirmer que toutes les exigences spécifiées dans les spécifications techniques ont été respectées sans divergence ou réserve importante</a:t>
            </a:r>
          </a:p>
          <a:p>
            <a:pPr marL="414589" indent="-414589" algn="just">
              <a:buFont typeface="+mj-lt"/>
              <a:buAutoNum type="arabicPeriod"/>
              <a:defRPr/>
            </a:pPr>
            <a:r>
              <a:rPr lang="fr-FR" sz="1814" b="1" dirty="0">
                <a:highlight>
                  <a:srgbClr val="FFFFFF"/>
                </a:highlight>
                <a:latin typeface="Corbel" panose="020B0503020204020204" pitchFamily="34" charset="0"/>
              </a:rPr>
              <a:t>Conversion en une monnaie unique</a:t>
            </a:r>
          </a:p>
        </p:txBody>
      </p:sp>
    </p:spTree>
    <p:extLst>
      <p:ext uri="{BB962C8B-B14F-4D97-AF65-F5344CB8AC3E}">
        <p14:creationId xmlns:p14="http://schemas.microsoft.com/office/powerpoint/2010/main" val="3248257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Examen des Offres, Critères d’Évaluation et Qualification</a:t>
            </a:r>
          </a:p>
        </p:txBody>
      </p:sp>
      <p:sp>
        <p:nvSpPr>
          <p:cNvPr id="6" name="Rectangle 5">
            <a:extLst>
              <a:ext uri="{FF2B5EF4-FFF2-40B4-BE49-F238E27FC236}">
                <a16:creationId xmlns:a16="http://schemas.microsoft.com/office/drawing/2014/main" xmlns="" id="{6AA7475B-11E7-4F7D-87A0-836C4ADDC401}"/>
              </a:ext>
            </a:extLst>
          </p:cNvPr>
          <p:cNvSpPr/>
          <p:nvPr/>
        </p:nvSpPr>
        <p:spPr>
          <a:xfrm>
            <a:off x="568142" y="1005373"/>
            <a:ext cx="10364736" cy="525665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A8111470-6E98-4282-8AFF-7308508300EA}"/>
              </a:ext>
            </a:extLst>
          </p:cNvPr>
          <p:cNvSpPr/>
          <p:nvPr/>
        </p:nvSpPr>
        <p:spPr>
          <a:xfrm>
            <a:off x="1120927" y="1005373"/>
            <a:ext cx="9051868" cy="4369081"/>
          </a:xfrm>
          <a:prstGeom prst="rect">
            <a:avLst/>
          </a:prstGeom>
        </p:spPr>
        <p:txBody>
          <a:bodyPr wrap="square">
            <a:spAutoFit/>
          </a:bodyPr>
          <a:lstStyle/>
          <a:p>
            <a:pPr>
              <a:spcBef>
                <a:spcPts val="272"/>
              </a:spcBef>
              <a:spcAft>
                <a:spcPts val="272"/>
              </a:spcAft>
              <a:tabLst>
                <a:tab pos="570060" algn="l"/>
                <a:tab pos="570060" algn="l"/>
                <a:tab pos="624187" algn="l"/>
              </a:tabLst>
            </a:pPr>
            <a:r>
              <a:rPr lang="fr-FR" sz="2539" dirty="0">
                <a:solidFill>
                  <a:srgbClr val="FF0000"/>
                </a:solidFill>
                <a:latin typeface="Corbel" panose="020B0503020204020204" pitchFamily="34" charset="0"/>
                <a:ea typeface="SimSun" panose="02010600030101010101" pitchFamily="2" charset="-122"/>
              </a:rPr>
              <a:t>Examen des offres</a:t>
            </a:r>
            <a:endParaRPr lang="fr-FR" sz="2539" dirty="0">
              <a:latin typeface="Corbel" panose="020B0503020204020204" pitchFamily="34" charset="0"/>
              <a:ea typeface="SimSun" panose="02010600030101010101" pitchFamily="2" charset="-122"/>
            </a:endParaRPr>
          </a:p>
          <a:p>
            <a:pPr marL="207294" indent="-207294">
              <a:lnSpc>
                <a:spcPct val="90000"/>
              </a:lnSpc>
              <a:spcBef>
                <a:spcPts val="907"/>
              </a:spcBef>
              <a:buFont typeface="Wingdings" panose="05000000000000000000" pitchFamily="2" charset="2"/>
              <a:buChar char="Ø"/>
            </a:pPr>
            <a:r>
              <a:rPr lang="fr-FR" sz="2539" b="1" dirty="0">
                <a:highlight>
                  <a:srgbClr val="FFFFFF"/>
                </a:highlight>
                <a:latin typeface="Corbel" panose="020B0503020204020204" pitchFamily="34" charset="0"/>
              </a:rPr>
              <a:t>Evaluation des offres</a:t>
            </a:r>
          </a:p>
          <a:p>
            <a:pPr marL="310942" indent="-310942">
              <a:lnSpc>
                <a:spcPct val="90000"/>
              </a:lnSpc>
              <a:spcBef>
                <a:spcPts val="907"/>
              </a:spcBef>
              <a:buFont typeface="Arial" panose="020B0604020202020204" pitchFamily="34" charset="0"/>
              <a:buChar char="•"/>
            </a:pPr>
            <a:r>
              <a:rPr lang="fr-FR" sz="2539" b="1" dirty="0">
                <a:highlight>
                  <a:srgbClr val="FFFFFF"/>
                </a:highlight>
                <a:latin typeface="Corbel" panose="020B0503020204020204" pitchFamily="34" charset="0"/>
              </a:rPr>
              <a:t>Critères et méthodes définis dans les IS, dans les DPAO et dans la Section III, Critères d’évaluation et de qualification. </a:t>
            </a:r>
          </a:p>
          <a:p>
            <a:pPr marL="310942" indent="-310942">
              <a:lnSpc>
                <a:spcPct val="90000"/>
              </a:lnSpc>
              <a:spcBef>
                <a:spcPts val="907"/>
              </a:spcBef>
              <a:buFont typeface="Arial" panose="020B0604020202020204" pitchFamily="34" charset="0"/>
              <a:buChar char="•"/>
            </a:pPr>
            <a:r>
              <a:rPr lang="fr-FR" sz="2539" b="1" dirty="0">
                <a:highlight>
                  <a:srgbClr val="FFFFFF"/>
                </a:highlight>
                <a:latin typeface="Corbel" panose="020B0503020204020204" pitchFamily="34" charset="0"/>
              </a:rPr>
              <a:t>CPPR</a:t>
            </a:r>
          </a:p>
          <a:p>
            <a:pPr marL="310942" indent="-310942">
              <a:lnSpc>
                <a:spcPct val="90000"/>
              </a:lnSpc>
              <a:spcBef>
                <a:spcPts val="907"/>
              </a:spcBef>
              <a:buFont typeface="Arial" panose="020B0604020202020204" pitchFamily="34" charset="0"/>
              <a:buChar char="•"/>
            </a:pPr>
            <a:r>
              <a:rPr lang="fr-FR" sz="2539" b="1" dirty="0">
                <a:highlight>
                  <a:srgbClr val="FFFFFF"/>
                </a:highlight>
                <a:latin typeface="Corbel" panose="020B0503020204020204" pitchFamily="34" charset="0"/>
              </a:rPr>
              <a:t>Toutes les offres substantiellement conformes sont comparées pour déterminer quelle offre est la moins </a:t>
            </a:r>
            <a:r>
              <a:rPr lang="fr-FR" sz="2539" b="1" dirty="0" err="1">
                <a:highlight>
                  <a:srgbClr val="FFFFFF"/>
                </a:highlight>
                <a:latin typeface="Corbel" panose="020B0503020204020204" pitchFamily="34" charset="0"/>
              </a:rPr>
              <a:t>disante</a:t>
            </a:r>
            <a:endParaRPr lang="fr-FR" sz="2539" b="1" dirty="0">
              <a:highlight>
                <a:srgbClr val="FFFFFF"/>
              </a:highlight>
              <a:latin typeface="Corbel" panose="020B0503020204020204" pitchFamily="34" charset="0"/>
            </a:endParaRPr>
          </a:p>
          <a:p>
            <a:pPr marL="310942" indent="-310942">
              <a:lnSpc>
                <a:spcPct val="90000"/>
              </a:lnSpc>
              <a:spcBef>
                <a:spcPts val="907"/>
              </a:spcBef>
              <a:buFont typeface="Arial" panose="020B0604020202020204" pitchFamily="34" charset="0"/>
              <a:buChar char="•"/>
            </a:pPr>
            <a:r>
              <a:rPr lang="fr-FR" sz="2539" b="1" dirty="0">
                <a:highlight>
                  <a:srgbClr val="FFFFFF"/>
                </a:highlight>
                <a:latin typeface="Corbel" panose="020B0503020204020204" pitchFamily="34" charset="0"/>
              </a:rPr>
              <a:t>Aucune marge de préférence nationale</a:t>
            </a:r>
          </a:p>
          <a:p>
            <a:pPr marL="310942" indent="-310942">
              <a:lnSpc>
                <a:spcPct val="90000"/>
              </a:lnSpc>
              <a:spcBef>
                <a:spcPts val="907"/>
              </a:spcBef>
              <a:buFont typeface="Arial" panose="020B0604020202020204" pitchFamily="34" charset="0"/>
              <a:buChar char="•"/>
            </a:pPr>
            <a:r>
              <a:rPr lang="fr-FR" sz="2539" b="1" dirty="0">
                <a:highlight>
                  <a:srgbClr val="FFFFFF"/>
                </a:highlight>
                <a:latin typeface="Corbel" panose="020B0503020204020204" pitchFamily="34" charset="0"/>
              </a:rPr>
              <a:t>Analyse du caractère raisonnable du Prix </a:t>
            </a:r>
          </a:p>
          <a:p>
            <a:pPr>
              <a:lnSpc>
                <a:spcPct val="90000"/>
              </a:lnSpc>
              <a:spcBef>
                <a:spcPts val="907"/>
              </a:spcBef>
            </a:pPr>
            <a:endParaRPr lang="fr-FR" sz="1632" dirty="0">
              <a:highlight>
                <a:srgbClr val="FFFFFF"/>
              </a:highlight>
              <a:latin typeface="Corbel" panose="020B0503020204020204" pitchFamily="34" charset="0"/>
            </a:endParaRPr>
          </a:p>
        </p:txBody>
      </p:sp>
    </p:spTree>
    <p:extLst>
      <p:ext uri="{BB962C8B-B14F-4D97-AF65-F5344CB8AC3E}">
        <p14:creationId xmlns:p14="http://schemas.microsoft.com/office/powerpoint/2010/main" val="4488434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Examen des Offres, Critères d’Évaluation et Qualification</a:t>
            </a:r>
          </a:p>
        </p:txBody>
      </p:sp>
      <p:sp>
        <p:nvSpPr>
          <p:cNvPr id="6" name="Rectangle 5">
            <a:extLst>
              <a:ext uri="{FF2B5EF4-FFF2-40B4-BE49-F238E27FC236}">
                <a16:creationId xmlns:a16="http://schemas.microsoft.com/office/drawing/2014/main" xmlns="" id="{6AA7475B-11E7-4F7D-87A0-836C4ADDC401}"/>
              </a:ext>
            </a:extLst>
          </p:cNvPr>
          <p:cNvSpPr/>
          <p:nvPr/>
        </p:nvSpPr>
        <p:spPr>
          <a:xfrm>
            <a:off x="568142" y="1005373"/>
            <a:ext cx="10364736" cy="525665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A8111470-6E98-4282-8AFF-7308508300EA}"/>
              </a:ext>
            </a:extLst>
          </p:cNvPr>
          <p:cNvSpPr/>
          <p:nvPr/>
        </p:nvSpPr>
        <p:spPr>
          <a:xfrm>
            <a:off x="673100" y="1005373"/>
            <a:ext cx="10160000" cy="3088666"/>
          </a:xfrm>
          <a:prstGeom prst="rect">
            <a:avLst/>
          </a:prstGeom>
        </p:spPr>
        <p:txBody>
          <a:bodyPr wrap="square">
            <a:spAutoFit/>
          </a:bodyPr>
          <a:lstStyle/>
          <a:p>
            <a:pPr>
              <a:spcBef>
                <a:spcPts val="272"/>
              </a:spcBef>
              <a:spcAft>
                <a:spcPts val="272"/>
              </a:spcAft>
              <a:tabLst>
                <a:tab pos="570060" algn="l"/>
                <a:tab pos="570060" algn="l"/>
                <a:tab pos="624187" algn="l"/>
              </a:tabLst>
            </a:pPr>
            <a:r>
              <a:rPr lang="fr-FR" sz="2176" b="1" dirty="0">
                <a:solidFill>
                  <a:srgbClr val="FF0000"/>
                </a:solidFill>
                <a:latin typeface="Corbel" panose="020B0503020204020204" pitchFamily="34" charset="0"/>
                <a:ea typeface="SimSun" panose="02010600030101010101" pitchFamily="2" charset="-122"/>
              </a:rPr>
              <a:t>Examen des offres</a:t>
            </a:r>
            <a:endParaRPr lang="fr-FR" sz="2176" b="1" dirty="0">
              <a:latin typeface="Corbel" panose="020B0503020204020204" pitchFamily="34" charset="0"/>
              <a:ea typeface="SimSun" panose="02010600030101010101" pitchFamily="2" charset="-122"/>
            </a:endParaRPr>
          </a:p>
          <a:p>
            <a:pPr algn="ctr"/>
            <a:r>
              <a:rPr lang="fr-FR" sz="2176" b="1" u="sng" dirty="0">
                <a:highlight>
                  <a:srgbClr val="FFFFFF"/>
                </a:highlight>
                <a:latin typeface="Corbel" panose="020B0503020204020204" pitchFamily="34" charset="0"/>
              </a:rPr>
              <a:t>Critères de post-qualification</a:t>
            </a:r>
          </a:p>
          <a:p>
            <a:pPr algn="ctr"/>
            <a:endParaRPr lang="fr-FR" sz="2176" b="1" u="sng" dirty="0">
              <a:highlight>
                <a:srgbClr val="FFFFFF"/>
              </a:highlight>
              <a:latin typeface="Corbel" panose="020B0503020204020204" pitchFamily="34" charset="0"/>
            </a:endParaRPr>
          </a:p>
          <a:p>
            <a:pPr marL="1036472" indent="-1036472" algn="just">
              <a:buAutoNum type="alphaLcPeriod"/>
            </a:pPr>
            <a:r>
              <a:rPr lang="fr-FR" sz="2176" b="1" u="sng" dirty="0">
                <a:highlight>
                  <a:srgbClr val="FFFFFF"/>
                </a:highlight>
                <a:latin typeface="Corbel" panose="020B0503020204020204" pitchFamily="34" charset="0"/>
              </a:rPr>
              <a:t>Capacité financière </a:t>
            </a:r>
          </a:p>
          <a:p>
            <a:pPr marL="1036472" indent="-1036472" algn="just">
              <a:buAutoNum type="alphaLcPeriod"/>
            </a:pPr>
            <a:r>
              <a:rPr lang="fr-FR" sz="2176" b="1" u="sng" dirty="0">
                <a:highlight>
                  <a:srgbClr val="FFFFFF"/>
                </a:highlight>
                <a:latin typeface="Corbel" panose="020B0503020204020204" pitchFamily="34" charset="0"/>
              </a:rPr>
              <a:t>Expérience et capacité technique: </a:t>
            </a:r>
            <a:r>
              <a:rPr lang="fr-FR" sz="2176" b="1" dirty="0">
                <a:highlight>
                  <a:srgbClr val="FFFFFF"/>
                </a:highlight>
                <a:latin typeface="Corbel" panose="020B0503020204020204" pitchFamily="34" charset="0"/>
              </a:rPr>
              <a:t>avoir mené à bien des contrats similaires de manière satisfaisante</a:t>
            </a:r>
          </a:p>
          <a:p>
            <a:pPr marL="1036472" indent="-1036472" algn="just">
              <a:buAutoNum type="alphaLcPeriod"/>
            </a:pPr>
            <a:r>
              <a:rPr lang="fr-FR" sz="2176" b="1" u="sng" dirty="0">
                <a:highlight>
                  <a:srgbClr val="FFFFFF"/>
                </a:highlight>
                <a:latin typeface="Corbel" panose="020B0503020204020204" pitchFamily="34" charset="0"/>
              </a:rPr>
              <a:t>Contrats non exécutés et procédures judiciaires</a:t>
            </a:r>
            <a:endParaRPr lang="fr-FR" sz="2176" b="1" dirty="0">
              <a:highlight>
                <a:srgbClr val="FFFFFF"/>
              </a:highlight>
              <a:latin typeface="Corbel" panose="020B0503020204020204" pitchFamily="34" charset="0"/>
            </a:endParaRPr>
          </a:p>
          <a:p>
            <a:pPr marL="1036472" indent="-1036472" algn="just">
              <a:buAutoNum type="alphaLcPeriod"/>
            </a:pPr>
            <a:r>
              <a:rPr lang="fr-FR" sz="2176" b="1" u="sng" dirty="0">
                <a:highlight>
                  <a:srgbClr val="FFFFFF"/>
                </a:highlight>
                <a:latin typeface="Corbel" panose="020B0503020204020204" pitchFamily="34" charset="0"/>
              </a:rPr>
              <a:t>Conditions d’usage: </a:t>
            </a:r>
            <a:r>
              <a:rPr lang="fr-FR" sz="2176" b="1" dirty="0">
                <a:highlight>
                  <a:srgbClr val="FFFFFF"/>
                </a:highlight>
                <a:latin typeface="Corbel" panose="020B0503020204020204" pitchFamily="34" charset="0"/>
              </a:rPr>
              <a:t>Les biens sont neufs, modèles les plus récents</a:t>
            </a:r>
          </a:p>
          <a:p>
            <a:pPr algn="just">
              <a:defRPr/>
            </a:pPr>
            <a:endParaRPr lang="fr-FR" sz="1814" dirty="0">
              <a:highlight>
                <a:srgbClr val="FFFFFF"/>
              </a:highlight>
              <a:latin typeface="Corbel" panose="020B0503020204020204" pitchFamily="34" charset="0"/>
            </a:endParaRPr>
          </a:p>
        </p:txBody>
      </p:sp>
    </p:spTree>
    <p:extLst>
      <p:ext uri="{BB962C8B-B14F-4D97-AF65-F5344CB8AC3E}">
        <p14:creationId xmlns:p14="http://schemas.microsoft.com/office/powerpoint/2010/main" val="24291033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6" name="Rectangle 5">
            <a:extLst>
              <a:ext uri="{FF2B5EF4-FFF2-40B4-BE49-F238E27FC236}">
                <a16:creationId xmlns:a16="http://schemas.microsoft.com/office/drawing/2014/main" xmlns="" id="{6AA7475B-11E7-4F7D-87A0-836C4ADDC401}"/>
              </a:ext>
            </a:extLst>
          </p:cNvPr>
          <p:cNvSpPr/>
          <p:nvPr/>
        </p:nvSpPr>
        <p:spPr>
          <a:xfrm>
            <a:off x="568142" y="1005373"/>
            <a:ext cx="10364736" cy="525665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80"/>
          </a:p>
        </p:txBody>
      </p:sp>
      <p:sp>
        <p:nvSpPr>
          <p:cNvPr id="3" name="Rectangle 2">
            <a:extLst>
              <a:ext uri="{FF2B5EF4-FFF2-40B4-BE49-F238E27FC236}">
                <a16:creationId xmlns:a16="http://schemas.microsoft.com/office/drawing/2014/main" xmlns="" id="{A8111470-6E98-4282-8AFF-7308508300EA}"/>
              </a:ext>
            </a:extLst>
          </p:cNvPr>
          <p:cNvSpPr/>
          <p:nvPr/>
        </p:nvSpPr>
        <p:spPr>
          <a:xfrm>
            <a:off x="706336" y="1005373"/>
            <a:ext cx="10226541" cy="5851154"/>
          </a:xfrm>
          <a:prstGeom prst="rect">
            <a:avLst/>
          </a:prstGeom>
        </p:spPr>
        <p:txBody>
          <a:bodyPr wrap="square">
            <a:spAutoFit/>
          </a:bodyPr>
          <a:lstStyle/>
          <a:p>
            <a:pPr lvl="0" algn="ctr">
              <a:defRPr/>
            </a:pPr>
            <a:r>
              <a:rPr lang="fr-FR" sz="2176" b="1" dirty="0">
                <a:solidFill>
                  <a:srgbClr val="C00000"/>
                </a:solidFill>
                <a:latin typeface="Corbel" panose="020B0503020204020204" pitchFamily="34" charset="0"/>
              </a:rPr>
              <a:t>Dispositions contractuelles</a:t>
            </a:r>
          </a:p>
          <a:p>
            <a:pPr algn="just"/>
            <a:r>
              <a:rPr lang="fr-FR" sz="2000" dirty="0">
                <a:highlight>
                  <a:srgbClr val="FFFFFF"/>
                </a:highlight>
                <a:latin typeface="Corbel" panose="020B0503020204020204" pitchFamily="34" charset="0"/>
              </a:rPr>
              <a:t>Modalités et conditions applicables au paiement à effectuer au Prestataire de services :</a:t>
            </a:r>
          </a:p>
          <a:p>
            <a:endParaRPr lang="fr-FR" sz="2000" b="1" u="sng" dirty="0">
              <a:highlight>
                <a:srgbClr val="FFFFFF"/>
              </a:highlight>
              <a:latin typeface="Corbel" panose="020B0503020204020204" pitchFamily="34" charset="0"/>
            </a:endParaRPr>
          </a:p>
          <a:p>
            <a:r>
              <a:rPr lang="fr-FR" sz="2000" b="1" u="sng" dirty="0">
                <a:highlight>
                  <a:srgbClr val="FFFFFF"/>
                </a:highlight>
                <a:latin typeface="Corbel" panose="020B0503020204020204" pitchFamily="34" charset="0"/>
              </a:rPr>
              <a:t>Les conditions et modalités de paiement du Fournisseur sont les suivants</a:t>
            </a:r>
            <a:r>
              <a:rPr lang="fr-FR" sz="2000" b="1" dirty="0">
                <a:highlight>
                  <a:srgbClr val="FFFFFF"/>
                </a:highlight>
                <a:latin typeface="Corbel" panose="020B0503020204020204" pitchFamily="34" charset="0"/>
              </a:rPr>
              <a:t> :</a:t>
            </a:r>
          </a:p>
          <a:p>
            <a:endParaRPr lang="fr-FR" sz="2000" b="1" dirty="0">
              <a:highlight>
                <a:srgbClr val="FFFFFF"/>
              </a:highlight>
              <a:latin typeface="Corbel" panose="020B0503020204020204" pitchFamily="34" charset="0"/>
            </a:endParaRPr>
          </a:p>
          <a:p>
            <a:r>
              <a:rPr lang="fr-FR" sz="2000" dirty="0">
                <a:highlight>
                  <a:srgbClr val="FFFFFF"/>
                </a:highlight>
                <a:latin typeface="Corbel" panose="020B0503020204020204" pitchFamily="34" charset="0"/>
              </a:rPr>
              <a:t>Le délai de réalisation de chacune des prestations sera indiqué dans le bon de commande y afférent, en jours ouvrables à compter de la date de notification de l’ordre de service de commencement de ladite prestation.</a:t>
            </a:r>
          </a:p>
          <a:p>
            <a:endParaRPr lang="fr-FR" sz="2000" dirty="0">
              <a:highlight>
                <a:srgbClr val="FFFFFF"/>
              </a:highlight>
              <a:latin typeface="Corbel" panose="020B0503020204020204" pitchFamily="34" charset="0"/>
            </a:endParaRPr>
          </a:p>
          <a:p>
            <a:r>
              <a:rPr lang="fr-FR" sz="2000" dirty="0">
                <a:highlight>
                  <a:srgbClr val="FFFFFF"/>
                </a:highlight>
                <a:latin typeface="Corbel" panose="020B0503020204020204" pitchFamily="34" charset="0"/>
              </a:rPr>
              <a:t>Les modalités de paiement des prestations/missions seront définies dans les Bons de commande émis par l’Agence MCA-Morocco.</a:t>
            </a:r>
          </a:p>
          <a:p>
            <a:endParaRPr lang="fr-FR" sz="2000" dirty="0">
              <a:highlight>
                <a:srgbClr val="FFFFFF"/>
              </a:highlight>
              <a:latin typeface="Corbel" panose="020B0503020204020204" pitchFamily="34" charset="0"/>
            </a:endParaRPr>
          </a:p>
          <a:p>
            <a:r>
              <a:rPr lang="fr-FR" sz="2000" dirty="0">
                <a:highlight>
                  <a:srgbClr val="FFFFFF"/>
                </a:highlight>
                <a:latin typeface="Corbel" panose="020B0503020204020204" pitchFamily="34" charset="0"/>
              </a:rPr>
              <a:t>L'Agent Fiscal effectuera les paiements, 30 jours après la date de réception d’un dossier de paiement valide : une facture dûment signée et libellée au nom de l’Agence MCA-Morocco, avec l’acceptance note de MCA-Morocco pour les Biens concernés.</a:t>
            </a:r>
          </a:p>
          <a:p>
            <a:r>
              <a:rPr lang="fr-FR" sz="2000" b="1" dirty="0">
                <a:highlight>
                  <a:srgbClr val="FFFFFF"/>
                </a:highlight>
                <a:latin typeface="Corbel" panose="020B0503020204020204" pitchFamily="34" charset="0"/>
              </a:rPr>
              <a:t>Garantie d’Exécution: </a:t>
            </a:r>
            <a:r>
              <a:rPr lang="fr-FR" sz="2000" dirty="0">
                <a:highlight>
                  <a:srgbClr val="FFFFFF"/>
                </a:highlight>
                <a:latin typeface="Corbel" panose="020B0503020204020204" pitchFamily="34" charset="0"/>
              </a:rPr>
              <a:t>15.000,00 DH que le contractant provisionnera pour toute la durée du contrat et représentera la garantie d’</a:t>
            </a:r>
            <a:r>
              <a:rPr lang="fr-FR" sz="2000" dirty="0" err="1">
                <a:highlight>
                  <a:srgbClr val="FFFFFF"/>
                </a:highlight>
                <a:latin typeface="Corbel" panose="020B0503020204020204" pitchFamily="34" charset="0"/>
              </a:rPr>
              <a:t>éxecution</a:t>
            </a:r>
            <a:r>
              <a:rPr lang="fr-FR" sz="2000" dirty="0">
                <a:highlight>
                  <a:srgbClr val="FFFFFF"/>
                </a:highlight>
                <a:latin typeface="Corbel" panose="020B0503020204020204" pitchFamily="34" charset="0"/>
              </a:rPr>
              <a:t> pour chaque bon de commande.</a:t>
            </a:r>
          </a:p>
          <a:p>
            <a:r>
              <a:rPr lang="fr-FR" sz="1632" dirty="0">
                <a:highlight>
                  <a:srgbClr val="FFFFFF"/>
                </a:highlight>
              </a:rPr>
              <a:t> </a:t>
            </a:r>
          </a:p>
          <a:p>
            <a:pPr marL="414589" indent="-414589" algn="just">
              <a:buFont typeface="+mj-lt"/>
              <a:buAutoNum type="arabicPeriod"/>
              <a:defRPr/>
            </a:pPr>
            <a:endParaRPr lang="fr-FR" sz="1814" dirty="0">
              <a:highlight>
                <a:srgbClr val="FFFFFF"/>
              </a:highlight>
              <a:latin typeface="Corbel" panose="020B0503020204020204" pitchFamily="34" charset="0"/>
            </a:endParaRPr>
          </a:p>
        </p:txBody>
      </p:sp>
    </p:spTree>
    <p:extLst>
      <p:ext uri="{BB962C8B-B14F-4D97-AF65-F5344CB8AC3E}">
        <p14:creationId xmlns:p14="http://schemas.microsoft.com/office/powerpoint/2010/main" val="14382527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652" y="4632507"/>
            <a:ext cx="3596869" cy="2225359"/>
          </a:xfrm>
          <a:prstGeom prst="rect">
            <a:avLst/>
          </a:prstGeom>
        </p:spPr>
      </p:pic>
      <p:sp>
        <p:nvSpPr>
          <p:cNvPr id="2" name="Slide Number Placeholder 1"/>
          <p:cNvSpPr>
            <a:spLocks noGrp="1"/>
          </p:cNvSpPr>
          <p:nvPr>
            <p:ph type="sldNum" sz="quarter" idx="4294967295"/>
          </p:nvPr>
        </p:nvSpPr>
        <p:spPr>
          <a:xfrm>
            <a:off x="9205299" y="6607394"/>
            <a:ext cx="2803939" cy="195430"/>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557" y="1153557"/>
            <a:ext cx="7876888" cy="1569660"/>
          </a:xfrm>
          <a:prstGeom prst="rect">
            <a:avLst/>
          </a:prstGeom>
        </p:spPr>
        <p:txBody>
          <a:bodyPr wrap="square">
            <a:spAutoFit/>
          </a:bodyPr>
          <a:lstStyle/>
          <a:p>
            <a:pPr algn="just"/>
            <a:endParaRPr lang="fr-FR" sz="3200" dirty="0">
              <a:latin typeface="Corbel" panose="020B0503020204020204" pitchFamily="34" charset="0"/>
            </a:endParaRPr>
          </a:p>
          <a:p>
            <a:pPr algn="just"/>
            <a:r>
              <a:rPr lang="fr-FR" sz="3200" b="1" dirty="0">
                <a:latin typeface="Corbel" panose="020B0503020204020204" pitchFamily="34" charset="0"/>
              </a:rPr>
              <a:t>Durée prévue du contrat: 18 mois jusqu’au 30 juin 2022</a:t>
            </a:r>
            <a:endParaRPr lang="fr-FR" sz="3200" b="1" dirty="0"/>
          </a:p>
        </p:txBody>
      </p:sp>
      <p:sp>
        <p:nvSpPr>
          <p:cNvPr id="9" name="Rectangle 8"/>
          <p:cNvSpPr/>
          <p:nvPr/>
        </p:nvSpPr>
        <p:spPr>
          <a:xfrm>
            <a:off x="1656570" y="1012467"/>
            <a:ext cx="8586724" cy="43650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72745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29</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r>
              <a:rPr lang="fr-MA" sz="1632" b="1" kern="0" dirty="0">
                <a:latin typeface="Corbel" panose="020B0503020204020204" pitchFamily="34" charset="0"/>
                <a:cs typeface="Arial" panose="020B0604020202020204" pitchFamily="34" charset="0"/>
              </a:rPr>
              <a:t>.</a:t>
            </a:r>
            <a:endParaRPr lang="en-US" sz="1632"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sp>
            <p:nvSpPr>
              <p:cNvPr id="87" name="Rectangle 86"/>
              <p:cNvSpPr/>
              <p:nvPr/>
            </p:nvSpPr>
            <p:spPr>
              <a:xfrm>
                <a:off x="1987220" y="1527351"/>
                <a:ext cx="52937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Présentation des termes de référence : contexte, objectif et étendue de la mission, durée, période et livrables de la mission.</a:t>
            </a:r>
            <a:r>
              <a:rPr lang="en-US" sz="1632" b="1" kern="0" dirty="0">
                <a:solidFill>
                  <a:srgbClr val="0070C0"/>
                </a:solidFill>
                <a:latin typeface="Corbel" panose="020B0503020204020204" pitchFamily="34" charset="0"/>
                <a:cs typeface="Arial" panose="020B0604020202020204" pitchFamily="34" charset="0"/>
              </a:rPr>
              <a:t>  </a:t>
            </a:r>
            <a:endParaRPr lang="en-US" sz="1632" b="1" dirty="0">
              <a:solidFill>
                <a:srgbClr val="0070C0"/>
              </a:solidFill>
              <a:latin typeface="Corbel" panose="020B0503020204020204" pitchFamily="34" charset="0"/>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3814326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652" y="4632507"/>
            <a:ext cx="3596869" cy="2225359"/>
          </a:xfrm>
          <a:prstGeom prst="rect">
            <a:avLst/>
          </a:prstGeom>
        </p:spPr>
      </p:pic>
      <p:sp>
        <p:nvSpPr>
          <p:cNvPr id="2" name="Slide Number Placeholder 1"/>
          <p:cNvSpPr>
            <a:spLocks noGrp="1"/>
          </p:cNvSpPr>
          <p:nvPr>
            <p:ph type="sldNum" sz="quarter" idx="12"/>
          </p:nvPr>
        </p:nvSpPr>
        <p:spPr>
          <a:xfrm>
            <a:off x="10837146" y="6470585"/>
            <a:ext cx="973629" cy="274309"/>
          </a:xfrm>
          <a:prstGeom prst="rect">
            <a:avLst/>
          </a:prstGeom>
        </p:spPr>
        <p:txBody>
          <a:bodyPr vert="horz" lIns="91436" tIns="45718" rIns="91436" bIns="45718" rtlCol="0" anchor="ctr"/>
          <a:lstStyle>
            <a:defPPr>
              <a:defRPr lang="fr-FR"/>
            </a:defPPr>
            <a:lvl1pPr marL="0" algn="l" defTabSz="914335" rtl="0" eaLnBrk="1" latinLnBrk="0" hangingPunct="1">
              <a:defRPr sz="1000" kern="1200">
                <a:solidFill>
                  <a:schemeClr val="tx1">
                    <a:lumMod val="95000"/>
                    <a:lumOff val="5000"/>
                  </a:schemeClr>
                </a:solidFill>
                <a:latin typeface="+mj-lt"/>
                <a:ea typeface="+mn-ea"/>
                <a:cs typeface="+mn-cs"/>
              </a:defRPr>
            </a:lvl1pPr>
            <a:lvl2pPr marL="457167" algn="l" defTabSz="914335" rtl="0" eaLnBrk="1" latinLnBrk="0" hangingPunct="1">
              <a:defRPr sz="1800" kern="1200">
                <a:solidFill>
                  <a:schemeClr val="tx1"/>
                </a:solidFill>
                <a:latin typeface="+mn-lt"/>
                <a:ea typeface="+mn-ea"/>
                <a:cs typeface="+mn-cs"/>
              </a:defRPr>
            </a:lvl2pPr>
            <a:lvl3pPr marL="914335" algn="l" defTabSz="914335" rtl="0" eaLnBrk="1" latinLnBrk="0" hangingPunct="1">
              <a:defRPr sz="1800" kern="1200">
                <a:solidFill>
                  <a:schemeClr val="tx1"/>
                </a:solidFill>
                <a:latin typeface="+mn-lt"/>
                <a:ea typeface="+mn-ea"/>
                <a:cs typeface="+mn-cs"/>
              </a:defRPr>
            </a:lvl3pPr>
            <a:lvl4pPr marL="1371501" algn="l" defTabSz="914335" rtl="0" eaLnBrk="1" latinLnBrk="0" hangingPunct="1">
              <a:defRPr sz="1800" kern="1200">
                <a:solidFill>
                  <a:schemeClr val="tx1"/>
                </a:solidFill>
                <a:latin typeface="+mn-lt"/>
                <a:ea typeface="+mn-ea"/>
                <a:cs typeface="+mn-cs"/>
              </a:defRPr>
            </a:lvl4pPr>
            <a:lvl5pPr marL="1828669" algn="l" defTabSz="914335" rtl="0" eaLnBrk="1" latinLnBrk="0" hangingPunct="1">
              <a:defRPr sz="1800" kern="1200">
                <a:solidFill>
                  <a:schemeClr val="tx1"/>
                </a:solidFill>
                <a:latin typeface="+mn-lt"/>
                <a:ea typeface="+mn-ea"/>
                <a:cs typeface="+mn-cs"/>
              </a:defRPr>
            </a:lvl5pPr>
            <a:lvl6pPr marL="2285836" algn="l" defTabSz="914335" rtl="0" eaLnBrk="1" latinLnBrk="0" hangingPunct="1">
              <a:defRPr sz="1800" kern="1200">
                <a:solidFill>
                  <a:schemeClr val="tx1"/>
                </a:solidFill>
                <a:latin typeface="+mn-lt"/>
                <a:ea typeface="+mn-ea"/>
                <a:cs typeface="+mn-cs"/>
              </a:defRPr>
            </a:lvl6pPr>
            <a:lvl7pPr marL="2743004" algn="l" defTabSz="914335" rtl="0" eaLnBrk="1" latinLnBrk="0" hangingPunct="1">
              <a:defRPr sz="1800" kern="1200">
                <a:solidFill>
                  <a:schemeClr val="tx1"/>
                </a:solidFill>
                <a:latin typeface="+mn-lt"/>
                <a:ea typeface="+mn-ea"/>
                <a:cs typeface="+mn-cs"/>
              </a:defRPr>
            </a:lvl7pPr>
            <a:lvl8pPr marL="3200171" algn="l" defTabSz="914335" rtl="0" eaLnBrk="1" latinLnBrk="0" hangingPunct="1">
              <a:defRPr sz="1800" kern="1200">
                <a:solidFill>
                  <a:schemeClr val="tx1"/>
                </a:solidFill>
                <a:latin typeface="+mn-lt"/>
                <a:ea typeface="+mn-ea"/>
                <a:cs typeface="+mn-cs"/>
              </a:defRPr>
            </a:lvl8pPr>
            <a:lvl9pPr marL="3657338" algn="l" defTabSz="914335" rtl="0" eaLnBrk="1" latinLnBrk="0" hangingPunct="1">
              <a:defRPr sz="1800" kern="1200">
                <a:solidFill>
                  <a:schemeClr val="tx1"/>
                </a:solidFill>
                <a:latin typeface="+mn-lt"/>
                <a:ea typeface="+mn-ea"/>
                <a:cs typeface="+mn-cs"/>
              </a:defRPr>
            </a:lvl9pPr>
          </a:lstStyle>
          <a:p>
            <a:pPr>
              <a:defRPr/>
            </a:pPr>
            <a:fld id="{B6F15528-21DE-4FAA-801E-634DDDAF4B2B}" type="slidenum">
              <a:rPr lang="fr-FR" smtClean="0"/>
              <a:pPr>
                <a:defRPr/>
              </a:pPr>
              <a:t>30</a:t>
            </a:fld>
            <a:endParaRPr lang="fr-FR" sz="1270" b="1" dirty="0">
              <a:solidFill>
                <a:srgbClr val="2683C6">
                  <a:lumMod val="50000"/>
                </a:srgbClr>
              </a:solidFill>
              <a:latin typeface="Tw Cen MT Condensed" panose="020B0606020104020203"/>
            </a:endParaRP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defTabSz="914335">
              <a:defRPr/>
            </a:pPr>
            <a:r>
              <a:rPr lang="fr-FR" sz="2902" b="1" dirty="0">
                <a:solidFill>
                  <a:prstClr val="white"/>
                </a:solidFill>
                <a:latin typeface="Tw Cen MT" panose="020B0602020104020603"/>
              </a:rPr>
              <a:t>3. Volet Fiscal : </a:t>
            </a:r>
            <a:r>
              <a:rPr lang="fr-FR" sz="2902" b="1" dirty="0">
                <a:solidFill>
                  <a:srgbClr val="FFC000"/>
                </a:solidFill>
                <a:latin typeface="Tw Cen MT" panose="020B0602020104020603"/>
              </a:rPr>
              <a:t>Dispositions fiscales / TVA et DD</a:t>
            </a:r>
          </a:p>
        </p:txBody>
      </p:sp>
      <p:sp>
        <p:nvSpPr>
          <p:cNvPr id="3" name="Rectangle 2"/>
          <p:cNvSpPr/>
          <p:nvPr/>
        </p:nvSpPr>
        <p:spPr>
          <a:xfrm>
            <a:off x="323655" y="857802"/>
            <a:ext cx="11487120" cy="5748625"/>
          </a:xfrm>
          <a:prstGeom prst="rect">
            <a:avLst/>
          </a:prstGeom>
        </p:spPr>
        <p:txBody>
          <a:bodyPr wrap="square">
            <a:spAutoFit/>
          </a:bodyPr>
          <a:lstStyle/>
          <a:p>
            <a:pPr marL="221836" lvl="1" algn="ctr" defTabSz="914335">
              <a:lnSpc>
                <a:spcPct val="150000"/>
              </a:lnSpc>
              <a:buClr>
                <a:srgbClr val="3E8853">
                  <a:lumMod val="75000"/>
                </a:srgbClr>
              </a:buClr>
              <a:defRPr/>
            </a:pPr>
            <a:r>
              <a:rPr lang="fr-FR" sz="2800" b="1" dirty="0">
                <a:solidFill>
                  <a:srgbClr val="C00000"/>
                </a:solidFill>
                <a:latin typeface="Corbel" panose="020B0503020204020204" pitchFamily="34" charset="0"/>
              </a:rPr>
              <a:t>Taxe sur la valeur ajoutée / droits et taxes à l’importation </a:t>
            </a:r>
          </a:p>
          <a:p>
            <a:pPr marL="507566" lvl="1" indent="-285730" algn="just" defTabSz="914335">
              <a:lnSpc>
                <a:spcPct val="150000"/>
              </a:lnSpc>
              <a:buClr>
                <a:srgbClr val="3E8853">
                  <a:lumMod val="75000"/>
                </a:srgbClr>
              </a:buClr>
              <a:buFont typeface="Wingdings" panose="05000000000000000000" pitchFamily="2" charset="2"/>
              <a:buChar char="v"/>
              <a:defRPr/>
            </a:pPr>
            <a:r>
              <a:rPr lang="fr-FR" sz="2399" dirty="0">
                <a:solidFill>
                  <a:prstClr val="black"/>
                </a:solidFill>
                <a:latin typeface="Corbel" panose="020B0503020204020204" pitchFamily="34" charset="0"/>
              </a:rPr>
              <a:t>Les prestations financées dans le cadre de l’Accord du Compact sont exonérées de la taxe sur la valeur ajoutée et les droits à l’importation.</a:t>
            </a:r>
          </a:p>
          <a:p>
            <a:pPr marL="507566" lvl="1" indent="-285730" algn="just" defTabSz="914335">
              <a:lnSpc>
                <a:spcPct val="150000"/>
              </a:lnSpc>
              <a:buClr>
                <a:srgbClr val="3E8853">
                  <a:lumMod val="75000"/>
                </a:srgbClr>
              </a:buClr>
              <a:buFont typeface="Wingdings" panose="05000000000000000000" pitchFamily="2" charset="2"/>
              <a:buChar char="v"/>
              <a:defRPr/>
            </a:pPr>
            <a:r>
              <a:rPr lang="fr-MA" sz="2399" dirty="0">
                <a:solidFill>
                  <a:prstClr val="black"/>
                </a:solidFill>
                <a:latin typeface="Corbel" panose="020B0503020204020204" pitchFamily="34" charset="0"/>
              </a:rPr>
              <a:t>Pour pouvoir facturer en Hors-Taxes, la demande d’achat en exonération de la TVA </a:t>
            </a:r>
            <a:r>
              <a:rPr lang="fr-FR" sz="2399" dirty="0">
                <a:solidFill>
                  <a:prstClr val="black"/>
                </a:solidFill>
                <a:latin typeface="Corbel" panose="020B0503020204020204" pitchFamily="34" charset="0"/>
              </a:rPr>
              <a:t>/franchise douanière </a:t>
            </a:r>
            <a:r>
              <a:rPr lang="fr-MA" sz="2399" dirty="0">
                <a:solidFill>
                  <a:prstClr val="black"/>
                </a:solidFill>
                <a:latin typeface="Corbel" panose="020B0503020204020204" pitchFamily="34" charset="0"/>
              </a:rPr>
              <a:t>est déposée par l’Agence MCA-Morocco </a:t>
            </a:r>
            <a:r>
              <a:rPr lang="fr-FR" sz="2399" dirty="0">
                <a:solidFill>
                  <a:prstClr val="black"/>
                </a:solidFill>
                <a:latin typeface="Corbel" panose="020B0503020204020204" pitchFamily="34" charset="0"/>
              </a:rPr>
              <a:t>auprès de l’administration compétente sur présentation des factures pro-forma par le prestataire</a:t>
            </a:r>
            <a:r>
              <a:rPr lang="fr-MA" sz="2399" dirty="0">
                <a:solidFill>
                  <a:prstClr val="black"/>
                </a:solidFill>
                <a:latin typeface="Corbel" panose="020B0503020204020204" pitchFamily="34" charset="0"/>
              </a:rPr>
              <a:t>.</a:t>
            </a:r>
          </a:p>
          <a:p>
            <a:pPr marL="507566" lvl="1" indent="-285730" algn="just">
              <a:lnSpc>
                <a:spcPct val="150000"/>
              </a:lnSpc>
              <a:buClr>
                <a:srgbClr val="3E8853">
                  <a:lumMod val="75000"/>
                </a:srgbClr>
              </a:buClr>
              <a:buFont typeface="Wingdings" panose="05000000000000000000" pitchFamily="2" charset="2"/>
              <a:buChar char="v"/>
              <a:defRPr/>
            </a:pPr>
            <a:r>
              <a:rPr lang="fr-MA" sz="2399" dirty="0">
                <a:solidFill>
                  <a:prstClr val="black"/>
                </a:solidFill>
                <a:latin typeface="Corbel" panose="020B0503020204020204" pitchFamily="34" charset="0"/>
              </a:rPr>
              <a:t> </a:t>
            </a:r>
            <a:r>
              <a:rPr lang="fr-MA" sz="2399" dirty="0">
                <a:solidFill>
                  <a:srgbClr val="FF0000"/>
                </a:solidFill>
                <a:latin typeface="Corbel" panose="020B0503020204020204" pitchFamily="34" charset="0"/>
              </a:rPr>
              <a:t>A titre de rappel, les</a:t>
            </a:r>
            <a:r>
              <a:rPr lang="fr-FR" sz="2399" dirty="0">
                <a:solidFill>
                  <a:srgbClr val="FF0000"/>
                </a:solidFill>
                <a:latin typeface="Corbel" panose="020B0503020204020204" pitchFamily="34" charset="0"/>
              </a:rPr>
              <a:t> prestations financées par les fonds du gouvernement marocain ne sont exonérées ni de la TVA ni des droits de douanes. </a:t>
            </a:r>
          </a:p>
          <a:p>
            <a:pPr marL="507566" lvl="1" indent="-285730" algn="just" defTabSz="914335">
              <a:lnSpc>
                <a:spcPct val="150000"/>
              </a:lnSpc>
              <a:buClr>
                <a:srgbClr val="3E8853">
                  <a:lumMod val="75000"/>
                </a:srgbClr>
              </a:buClr>
              <a:buFont typeface="Wingdings" panose="05000000000000000000" pitchFamily="2" charset="2"/>
              <a:buChar char="v"/>
              <a:defRPr/>
            </a:pPr>
            <a:endParaRPr lang="fr-FR" sz="2800" dirty="0">
              <a:solidFill>
                <a:prstClr val="black"/>
              </a:solidFill>
              <a:latin typeface="Corbel" panose="020B0503020204020204" pitchFamily="34" charset="0"/>
            </a:endParaRPr>
          </a:p>
        </p:txBody>
      </p:sp>
    </p:spTree>
    <p:extLst>
      <p:ext uri="{BB962C8B-B14F-4D97-AF65-F5344CB8AC3E}">
        <p14:creationId xmlns:p14="http://schemas.microsoft.com/office/powerpoint/2010/main" val="14120679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652" y="4632507"/>
            <a:ext cx="3596869" cy="2225359"/>
          </a:xfrm>
          <a:prstGeom prst="rect">
            <a:avLst/>
          </a:prstGeom>
        </p:spPr>
      </p:pic>
      <p:sp>
        <p:nvSpPr>
          <p:cNvPr id="2" name="Slide Number Placeholder 1"/>
          <p:cNvSpPr>
            <a:spLocks noGrp="1"/>
          </p:cNvSpPr>
          <p:nvPr>
            <p:ph type="sldNum" sz="quarter" idx="7"/>
          </p:nvPr>
        </p:nvSpPr>
        <p:spPr>
          <a:xfrm>
            <a:off x="9680067" y="7033450"/>
            <a:ext cx="3092244" cy="276999"/>
          </a:xfrm>
          <a:prstGeom prst="rect">
            <a:avLst/>
          </a:prstGeom>
        </p:spPr>
        <p:txBody>
          <a:bodyPr vert="horz" wrap="square" lIns="0" tIns="0" rIns="0" bIns="0" rtlCol="0" anchor="ctr">
            <a:spAutoFit/>
          </a:bodyPr>
          <a:lstStyle>
            <a:defPPr>
              <a:defRPr lang="fr-FR"/>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6F15528-21DE-4FAA-801E-634DDDAF4B2B}" type="slidenum">
              <a:rPr lang="fr-FR" smtClean="0"/>
              <a:pPr>
                <a:defRPr/>
              </a:pPr>
              <a:t>31</a:t>
            </a:fld>
            <a:endParaRPr lang="fr-FR" sz="1270" b="1" dirty="0">
              <a:solidFill>
                <a:srgbClr val="2683C6">
                  <a:lumMod val="50000"/>
                </a:srgbClr>
              </a:solidFill>
              <a:latin typeface="Tw Cen MT Condensed" panose="020B0606020104020203"/>
            </a:endParaRP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defTabSz="914335">
              <a:defRPr/>
            </a:pPr>
            <a:r>
              <a:rPr lang="fr-FR" sz="2902" b="1">
                <a:solidFill>
                  <a:prstClr val="white"/>
                </a:solidFill>
                <a:latin typeface="Tw Cen MT" panose="020B0602020104020603"/>
              </a:rPr>
              <a:t>3. Volet Fiscal : </a:t>
            </a:r>
            <a:r>
              <a:rPr lang="fr-FR" sz="2902" b="1">
                <a:solidFill>
                  <a:srgbClr val="FFC000"/>
                </a:solidFill>
                <a:latin typeface="Tw Cen MT" panose="020B0602020104020603"/>
              </a:rPr>
              <a:t>Dispositions fiscales / TVA et DD</a:t>
            </a:r>
            <a:endParaRPr lang="fr-FR" sz="2902" b="1" dirty="0">
              <a:solidFill>
                <a:srgbClr val="FFC000"/>
              </a:solidFill>
              <a:latin typeface="Tw Cen MT" panose="020B0602020104020603"/>
            </a:endParaRPr>
          </a:p>
        </p:txBody>
      </p:sp>
      <p:sp>
        <p:nvSpPr>
          <p:cNvPr id="3" name="Rectangle 2"/>
          <p:cNvSpPr/>
          <p:nvPr/>
        </p:nvSpPr>
        <p:spPr>
          <a:xfrm>
            <a:off x="246901" y="1295721"/>
            <a:ext cx="11487120" cy="4549835"/>
          </a:xfrm>
          <a:prstGeom prst="rect">
            <a:avLst/>
          </a:prstGeom>
        </p:spPr>
        <p:txBody>
          <a:bodyPr wrap="square">
            <a:spAutoFit/>
          </a:bodyPr>
          <a:lstStyle/>
          <a:p>
            <a:pPr marL="221836" lvl="1" algn="just" defTabSz="914335">
              <a:lnSpc>
                <a:spcPct val="150000"/>
              </a:lnSpc>
              <a:defRPr/>
            </a:pPr>
            <a:r>
              <a:rPr lang="fr-FR" sz="2800">
                <a:solidFill>
                  <a:prstClr val="black"/>
                </a:solidFill>
                <a:latin typeface="Corbel" panose="020B0503020204020204" pitchFamily="34" charset="0"/>
              </a:rPr>
              <a:t>En application de l’article 103 du Code Général des  Impôts : les prestataires non-résidents ayant désigné un représentant fiscal au Maroc, ou prestataires établis au Maroc, ayant supporté la TVA au nom de leur sous-traitants, peuvent formuler une demande de remboursement du crédit de TVA, auprès du service local des Impôts à la fin de chaque trimestre de l’année civile au titre des opérations réalisées au cours du ou des trimestres écoulés.</a:t>
            </a:r>
            <a:endParaRPr lang="fr-FR" sz="2800" dirty="0">
              <a:solidFill>
                <a:prstClr val="black"/>
              </a:solidFill>
              <a:latin typeface="Corbel" panose="020B0503020204020204" pitchFamily="34" charset="0"/>
            </a:endParaRPr>
          </a:p>
        </p:txBody>
      </p:sp>
    </p:spTree>
    <p:extLst>
      <p:ext uri="{BB962C8B-B14F-4D97-AF65-F5344CB8AC3E}">
        <p14:creationId xmlns:p14="http://schemas.microsoft.com/office/powerpoint/2010/main" val="35638030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12"/>
          </p:nvPr>
        </p:nvSpPr>
        <p:spPr>
          <a:xfrm>
            <a:off x="9827545" y="5867641"/>
            <a:ext cx="882922" cy="248754"/>
          </a:xfrm>
          <a:prstGeom prst="rect">
            <a:avLst/>
          </a:prstGeom>
        </p:spPr>
        <p:txBody>
          <a:bodyPr vert="horz" lIns="82918" tIns="41459" rIns="82918" bIns="41459" rtlCol="0" anchor="ctr"/>
          <a:lstStyle>
            <a:defPPr>
              <a:defRPr lang="fr-FR"/>
            </a:defPPr>
            <a:lvl1pPr marL="0" algn="l" defTabSz="829178" rtl="0" eaLnBrk="1" latinLnBrk="0" hangingPunct="1">
              <a:defRPr sz="907" kern="1200">
                <a:solidFill>
                  <a:schemeClr val="tx1">
                    <a:lumMod val="95000"/>
                    <a:lumOff val="5000"/>
                  </a:schemeClr>
                </a:solidFill>
                <a:latin typeface="+mj-lt"/>
                <a:ea typeface="+mn-ea"/>
                <a:cs typeface="+mn-cs"/>
              </a:defRPr>
            </a:lvl1pPr>
            <a:lvl2pPr marL="414589" algn="l" defTabSz="829178" rtl="0" eaLnBrk="1" latinLnBrk="0" hangingPunct="1">
              <a:defRPr sz="1632" kern="1200">
                <a:solidFill>
                  <a:schemeClr val="tx1"/>
                </a:solidFill>
                <a:latin typeface="+mn-lt"/>
                <a:ea typeface="+mn-ea"/>
                <a:cs typeface="+mn-cs"/>
              </a:defRPr>
            </a:lvl2pPr>
            <a:lvl3pPr marL="829178" algn="l" defTabSz="829178" rtl="0" eaLnBrk="1" latinLnBrk="0" hangingPunct="1">
              <a:defRPr sz="1632" kern="1200">
                <a:solidFill>
                  <a:schemeClr val="tx1"/>
                </a:solidFill>
                <a:latin typeface="+mn-lt"/>
                <a:ea typeface="+mn-ea"/>
                <a:cs typeface="+mn-cs"/>
              </a:defRPr>
            </a:lvl3pPr>
            <a:lvl4pPr marL="1243767" algn="l" defTabSz="829178" rtl="0" eaLnBrk="1" latinLnBrk="0" hangingPunct="1">
              <a:defRPr sz="1632" kern="1200">
                <a:solidFill>
                  <a:schemeClr val="tx1"/>
                </a:solidFill>
                <a:latin typeface="+mn-lt"/>
                <a:ea typeface="+mn-ea"/>
                <a:cs typeface="+mn-cs"/>
              </a:defRPr>
            </a:lvl4pPr>
            <a:lvl5pPr marL="1658356" algn="l" defTabSz="829178" rtl="0" eaLnBrk="1" latinLnBrk="0" hangingPunct="1">
              <a:defRPr sz="1632" kern="1200">
                <a:solidFill>
                  <a:schemeClr val="tx1"/>
                </a:solidFill>
                <a:latin typeface="+mn-lt"/>
                <a:ea typeface="+mn-ea"/>
                <a:cs typeface="+mn-cs"/>
              </a:defRPr>
            </a:lvl5pPr>
            <a:lvl6pPr marL="2072945" algn="l" defTabSz="829178" rtl="0" eaLnBrk="1" latinLnBrk="0" hangingPunct="1">
              <a:defRPr sz="1632" kern="1200">
                <a:solidFill>
                  <a:schemeClr val="tx1"/>
                </a:solidFill>
                <a:latin typeface="+mn-lt"/>
                <a:ea typeface="+mn-ea"/>
                <a:cs typeface="+mn-cs"/>
              </a:defRPr>
            </a:lvl6pPr>
            <a:lvl7pPr marL="2487534" algn="l" defTabSz="829178" rtl="0" eaLnBrk="1" latinLnBrk="0" hangingPunct="1">
              <a:defRPr sz="1632" kern="1200">
                <a:solidFill>
                  <a:schemeClr val="tx1"/>
                </a:solidFill>
                <a:latin typeface="+mn-lt"/>
                <a:ea typeface="+mn-ea"/>
                <a:cs typeface="+mn-cs"/>
              </a:defRPr>
            </a:lvl7pPr>
            <a:lvl8pPr marL="2902123" algn="l" defTabSz="829178" rtl="0" eaLnBrk="1" latinLnBrk="0" hangingPunct="1">
              <a:defRPr sz="1632" kern="1200">
                <a:solidFill>
                  <a:schemeClr val="tx1"/>
                </a:solidFill>
                <a:latin typeface="+mn-lt"/>
                <a:ea typeface="+mn-ea"/>
                <a:cs typeface="+mn-cs"/>
              </a:defRPr>
            </a:lvl8pPr>
            <a:lvl9pPr marL="3316712" algn="l" defTabSz="829178" rtl="0" eaLnBrk="1" latinLnBrk="0" hangingPunct="1">
              <a:defRPr sz="1632" kern="1200">
                <a:solidFill>
                  <a:schemeClr val="tx1"/>
                </a:solidFill>
                <a:latin typeface="+mn-lt"/>
                <a:ea typeface="+mn-ea"/>
                <a:cs typeface="+mn-cs"/>
              </a:defRPr>
            </a:lvl9pPr>
          </a:lstStyle>
          <a:p>
            <a:pPr>
              <a:defRPr/>
            </a:pPr>
            <a:fld id="{B6F15528-21DE-4FAA-801E-634DDDAF4B2B}" type="slidenum">
              <a:rPr lang="fr-FR" smtClean="0"/>
              <a:pPr>
                <a:defRPr/>
              </a:pPr>
              <a:t>32</a:t>
            </a:fld>
            <a:endParaRPr lang="fr-FR" sz="1270" b="1" dirty="0">
              <a:solidFill>
                <a:srgbClr val="2683C6">
                  <a:lumMod val="50000"/>
                </a:srgbClr>
              </a:solidFill>
              <a:latin typeface="Tw Cen MT Condensed" panose="020B0606020104020203"/>
            </a:endParaRP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defTabSz="914335">
              <a:defRPr/>
            </a:pPr>
            <a:r>
              <a:rPr lang="fr-FR" sz="2902" b="1" dirty="0">
                <a:solidFill>
                  <a:prstClr val="white"/>
                </a:solidFill>
                <a:latin typeface="Tw Cen MT" panose="020B0602020104020603"/>
              </a:rPr>
              <a:t>3. Volet Fiscal : </a:t>
            </a:r>
            <a:r>
              <a:rPr lang="fr-FR" sz="2902" b="1" dirty="0">
                <a:solidFill>
                  <a:srgbClr val="FFC000"/>
                </a:solidFill>
                <a:latin typeface="Tw Cen MT" panose="020B0602020104020603"/>
              </a:rPr>
              <a:t>Remboursement de TAXES</a:t>
            </a:r>
          </a:p>
        </p:txBody>
      </p:sp>
      <p:grpSp>
        <p:nvGrpSpPr>
          <p:cNvPr id="4" name="Groupe 3"/>
          <p:cNvGrpSpPr/>
          <p:nvPr/>
        </p:nvGrpSpPr>
        <p:grpSpPr>
          <a:xfrm>
            <a:off x="707160" y="1057099"/>
            <a:ext cx="10355668" cy="5629085"/>
            <a:chOff x="1003167" y="161178"/>
            <a:chExt cx="11420451" cy="6207874"/>
          </a:xfrm>
        </p:grpSpPr>
        <p:sp>
          <p:nvSpPr>
            <p:cNvPr id="3" name="Rectangle 2"/>
            <p:cNvSpPr/>
            <p:nvPr/>
          </p:nvSpPr>
          <p:spPr>
            <a:xfrm>
              <a:off x="1147220" y="163419"/>
              <a:ext cx="10858500" cy="6205633"/>
            </a:xfrm>
            <a:prstGeom prst="rect">
              <a:avLst/>
            </a:prstGeom>
          </p:spPr>
          <p:txBody>
            <a:bodyPr wrap="square">
              <a:spAutoFit/>
            </a:bodyPr>
            <a:lstStyle/>
            <a:p>
              <a:pPr algn="ctr" defTabSz="914335">
                <a:defRPr/>
              </a:pPr>
              <a:r>
                <a:rPr lang="fr-FR" sz="2800" b="1" dirty="0">
                  <a:solidFill>
                    <a:srgbClr val="C00000"/>
                  </a:solidFill>
                  <a:latin typeface="Corbel" panose="020B0503020204020204" pitchFamily="34" charset="0"/>
                </a:rPr>
                <a:t>Impôt sur les bénéfices / revenus </a:t>
              </a:r>
            </a:p>
            <a:p>
              <a:pPr marL="507566" lvl="1" indent="-285730" algn="just" defTabSz="914335">
                <a:lnSpc>
                  <a:spcPct val="150000"/>
                </a:lnSpc>
                <a:buClr>
                  <a:srgbClr val="3E8853">
                    <a:lumMod val="75000"/>
                  </a:srgbClr>
                </a:buClr>
                <a:buFont typeface="Wingdings" panose="05000000000000000000" pitchFamily="2" charset="2"/>
                <a:buChar char="v"/>
                <a:defRPr/>
              </a:pPr>
              <a:r>
                <a:rPr lang="fr-FR" sz="2800" dirty="0">
                  <a:solidFill>
                    <a:prstClr val="black"/>
                  </a:solidFill>
                  <a:latin typeface="Corbel" panose="020B0503020204020204" pitchFamily="34" charset="0"/>
                </a:rPr>
                <a:t>L’Agence MCA-Morocco procèdera à la retenue à la source de l’impôt sur les sociétés (IS) de 10% sur tous les montants bruts réglés (HT), en contrepartie de prestations de services en faveur des non-résidents.</a:t>
              </a:r>
            </a:p>
            <a:p>
              <a:pPr marL="507566" lvl="1" indent="-285730" algn="just" defTabSz="914335">
                <a:lnSpc>
                  <a:spcPct val="150000"/>
                </a:lnSpc>
                <a:buClr>
                  <a:srgbClr val="3E8853">
                    <a:lumMod val="75000"/>
                  </a:srgbClr>
                </a:buClr>
                <a:buFont typeface="Wingdings" panose="05000000000000000000" pitchFamily="2" charset="2"/>
                <a:buChar char="v"/>
                <a:defRPr/>
              </a:pPr>
              <a:r>
                <a:rPr lang="fr-FR" sz="2800" dirty="0">
                  <a:solidFill>
                    <a:prstClr val="black"/>
                  </a:solidFill>
                  <a:latin typeface="Corbel" panose="020B0503020204020204" pitchFamily="34" charset="0"/>
                </a:rPr>
                <a:t>Pour tous les impôts sur les bénéfices prélevés, les non-résidents concernés recevront du gouvernement du Maroc, sur demande, la preuve de paiement pour leur éviter la double imposition.</a:t>
              </a:r>
            </a:p>
          </p:txBody>
        </p:sp>
        <p:sp>
          <p:nvSpPr>
            <p:cNvPr id="6" name="Rectangle 5"/>
            <p:cNvSpPr/>
            <p:nvPr/>
          </p:nvSpPr>
          <p:spPr>
            <a:xfrm>
              <a:off x="1003167" y="161178"/>
              <a:ext cx="11420451" cy="612098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5">
                <a:defRPr/>
              </a:pPr>
              <a:endParaRPr lang="fr-FR" sz="1632">
                <a:solidFill>
                  <a:prstClr val="white"/>
                </a:solidFill>
                <a:latin typeface="Tw Cen MT" panose="020B0602020104020603"/>
              </a:endParaRPr>
            </a:p>
          </p:txBody>
        </p:sp>
      </p:grpSp>
      <p:sp>
        <p:nvSpPr>
          <p:cNvPr id="10" name="Rectangle 9"/>
          <p:cNvSpPr/>
          <p:nvPr/>
        </p:nvSpPr>
        <p:spPr>
          <a:xfrm>
            <a:off x="152875" y="152530"/>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latin typeface="Tw Cen MT" panose="020B0602020104020603"/>
              </a:rPr>
              <a:t>Dispositions fiscales/ IS </a:t>
            </a:r>
            <a:endParaRPr lang="fr-FR" sz="2902" b="1" dirty="0">
              <a:solidFill>
                <a:srgbClr val="FFC000"/>
              </a:solidFill>
            </a:endParaRPr>
          </a:p>
        </p:txBody>
      </p:sp>
    </p:spTree>
    <p:extLst>
      <p:ext uri="{BB962C8B-B14F-4D97-AF65-F5344CB8AC3E}">
        <p14:creationId xmlns:p14="http://schemas.microsoft.com/office/powerpoint/2010/main" val="17068336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652" y="4632507"/>
            <a:ext cx="3596869" cy="2225359"/>
          </a:xfrm>
          <a:prstGeom prst="rect">
            <a:avLst/>
          </a:prstGeom>
        </p:spPr>
      </p:pic>
      <p:sp>
        <p:nvSpPr>
          <p:cNvPr id="2" name="Slide Number Placeholder 1"/>
          <p:cNvSpPr>
            <a:spLocks noGrp="1"/>
          </p:cNvSpPr>
          <p:nvPr>
            <p:ph type="sldNum" sz="quarter" idx="12"/>
          </p:nvPr>
        </p:nvSpPr>
        <p:spPr>
          <a:xfrm>
            <a:off x="9827545" y="5867641"/>
            <a:ext cx="882922" cy="248754"/>
          </a:xfrm>
          <a:prstGeom prst="rect">
            <a:avLst/>
          </a:prstGeom>
        </p:spPr>
        <p:txBody>
          <a:bodyPr vert="horz" lIns="82918" tIns="41459" rIns="82918" bIns="41459" rtlCol="0" anchor="ctr"/>
          <a:lstStyle>
            <a:defPPr>
              <a:defRPr lang="fr-FR"/>
            </a:defPPr>
            <a:lvl1pPr marL="0" algn="l" defTabSz="829178" rtl="0" eaLnBrk="1" latinLnBrk="0" hangingPunct="1">
              <a:defRPr sz="907" kern="1200">
                <a:solidFill>
                  <a:schemeClr val="tx1">
                    <a:lumMod val="95000"/>
                    <a:lumOff val="5000"/>
                  </a:schemeClr>
                </a:solidFill>
                <a:latin typeface="+mj-lt"/>
                <a:ea typeface="+mn-ea"/>
                <a:cs typeface="+mn-cs"/>
              </a:defRPr>
            </a:lvl1pPr>
            <a:lvl2pPr marL="414589" algn="l" defTabSz="829178" rtl="0" eaLnBrk="1" latinLnBrk="0" hangingPunct="1">
              <a:defRPr sz="1632" kern="1200">
                <a:solidFill>
                  <a:schemeClr val="tx1"/>
                </a:solidFill>
                <a:latin typeface="+mn-lt"/>
                <a:ea typeface="+mn-ea"/>
                <a:cs typeface="+mn-cs"/>
              </a:defRPr>
            </a:lvl2pPr>
            <a:lvl3pPr marL="829178" algn="l" defTabSz="829178" rtl="0" eaLnBrk="1" latinLnBrk="0" hangingPunct="1">
              <a:defRPr sz="1632" kern="1200">
                <a:solidFill>
                  <a:schemeClr val="tx1"/>
                </a:solidFill>
                <a:latin typeface="+mn-lt"/>
                <a:ea typeface="+mn-ea"/>
                <a:cs typeface="+mn-cs"/>
              </a:defRPr>
            </a:lvl3pPr>
            <a:lvl4pPr marL="1243767" algn="l" defTabSz="829178" rtl="0" eaLnBrk="1" latinLnBrk="0" hangingPunct="1">
              <a:defRPr sz="1632" kern="1200">
                <a:solidFill>
                  <a:schemeClr val="tx1"/>
                </a:solidFill>
                <a:latin typeface="+mn-lt"/>
                <a:ea typeface="+mn-ea"/>
                <a:cs typeface="+mn-cs"/>
              </a:defRPr>
            </a:lvl4pPr>
            <a:lvl5pPr marL="1658356" algn="l" defTabSz="829178" rtl="0" eaLnBrk="1" latinLnBrk="0" hangingPunct="1">
              <a:defRPr sz="1632" kern="1200">
                <a:solidFill>
                  <a:schemeClr val="tx1"/>
                </a:solidFill>
                <a:latin typeface="+mn-lt"/>
                <a:ea typeface="+mn-ea"/>
                <a:cs typeface="+mn-cs"/>
              </a:defRPr>
            </a:lvl5pPr>
            <a:lvl6pPr marL="2072945" algn="l" defTabSz="829178" rtl="0" eaLnBrk="1" latinLnBrk="0" hangingPunct="1">
              <a:defRPr sz="1632" kern="1200">
                <a:solidFill>
                  <a:schemeClr val="tx1"/>
                </a:solidFill>
                <a:latin typeface="+mn-lt"/>
                <a:ea typeface="+mn-ea"/>
                <a:cs typeface="+mn-cs"/>
              </a:defRPr>
            </a:lvl6pPr>
            <a:lvl7pPr marL="2487534" algn="l" defTabSz="829178" rtl="0" eaLnBrk="1" latinLnBrk="0" hangingPunct="1">
              <a:defRPr sz="1632" kern="1200">
                <a:solidFill>
                  <a:schemeClr val="tx1"/>
                </a:solidFill>
                <a:latin typeface="+mn-lt"/>
                <a:ea typeface="+mn-ea"/>
                <a:cs typeface="+mn-cs"/>
              </a:defRPr>
            </a:lvl7pPr>
            <a:lvl8pPr marL="2902123" algn="l" defTabSz="829178" rtl="0" eaLnBrk="1" latinLnBrk="0" hangingPunct="1">
              <a:defRPr sz="1632" kern="1200">
                <a:solidFill>
                  <a:schemeClr val="tx1"/>
                </a:solidFill>
                <a:latin typeface="+mn-lt"/>
                <a:ea typeface="+mn-ea"/>
                <a:cs typeface="+mn-cs"/>
              </a:defRPr>
            </a:lvl8pPr>
            <a:lvl9pPr marL="3316712" algn="l" defTabSz="829178" rtl="0" eaLnBrk="1" latinLnBrk="0" hangingPunct="1">
              <a:defRPr sz="1632" kern="1200">
                <a:solidFill>
                  <a:schemeClr val="tx1"/>
                </a:solidFill>
                <a:latin typeface="+mn-lt"/>
                <a:ea typeface="+mn-ea"/>
                <a:cs typeface="+mn-cs"/>
              </a:defRPr>
            </a:lvl9pPr>
          </a:lstStyle>
          <a:p>
            <a:fld id="{B6F15528-21DE-4FAA-801E-634DDDAF4B2B}" type="slidenum">
              <a:rPr lang="fr-FR" smtClean="0"/>
              <a:pPr/>
              <a:t>33</a:t>
            </a:fld>
            <a:endParaRPr lang="fr-FR" sz="1270" b="1" dirty="0">
              <a:solidFill>
                <a:schemeClr val="accent2">
                  <a:lumMod val="50000"/>
                </a:schemeClr>
              </a:solidFill>
            </a:endParaRPr>
          </a:p>
        </p:txBody>
      </p:sp>
      <p:sp>
        <p:nvSpPr>
          <p:cNvPr id="5" name="Rectangle 4"/>
          <p:cNvSpPr/>
          <p:nvPr/>
        </p:nvSpPr>
        <p:spPr>
          <a:xfrm>
            <a:off x="481" y="135"/>
            <a:ext cx="12191041" cy="8032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latin typeface="Tw Cen MT" panose="020B0602020104020603"/>
              </a:rPr>
              <a:t>Proposition financière</a:t>
            </a:r>
            <a:endParaRPr lang="fr-FR" sz="2902" b="1" dirty="0">
              <a:solidFill>
                <a:srgbClr val="FFC000"/>
              </a:solidFill>
            </a:endParaRPr>
          </a:p>
        </p:txBody>
      </p:sp>
      <p:grpSp>
        <p:nvGrpSpPr>
          <p:cNvPr id="4" name="Groupe 3"/>
          <p:cNvGrpSpPr/>
          <p:nvPr/>
        </p:nvGrpSpPr>
        <p:grpSpPr>
          <a:xfrm>
            <a:off x="749754" y="803372"/>
            <a:ext cx="10355669" cy="5842497"/>
            <a:chOff x="1050140" y="-118638"/>
            <a:chExt cx="11420452" cy="6443230"/>
          </a:xfrm>
        </p:grpSpPr>
        <p:sp>
          <p:nvSpPr>
            <p:cNvPr id="3" name="Rectangle 2"/>
            <p:cNvSpPr/>
            <p:nvPr/>
          </p:nvSpPr>
          <p:spPr>
            <a:xfrm>
              <a:off x="1331116" y="-118638"/>
              <a:ext cx="10858499" cy="6443230"/>
            </a:xfrm>
            <a:prstGeom prst="rect">
              <a:avLst/>
            </a:prstGeom>
          </p:spPr>
          <p:txBody>
            <a:bodyPr wrap="square">
              <a:spAutoFit/>
            </a:bodyPr>
            <a:lstStyle/>
            <a:p>
              <a:pPr marL="564719" lvl="1" indent="-342881" algn="just" defTabSz="914335">
                <a:lnSpc>
                  <a:spcPct val="150000"/>
                </a:lnSpc>
                <a:buClr>
                  <a:srgbClr val="3E8853">
                    <a:lumMod val="75000"/>
                  </a:srgbClr>
                </a:buClr>
                <a:buFont typeface="Wingdings" panose="05000000000000000000" pitchFamily="2" charset="2"/>
                <a:buChar char="v"/>
                <a:defRPr/>
              </a:pPr>
              <a:r>
                <a:rPr lang="fr-FR" sz="2800" dirty="0">
                  <a:solidFill>
                    <a:prstClr val="black"/>
                  </a:solidFill>
                  <a:latin typeface="Corbel" panose="020B0503020204020204" pitchFamily="34" charset="0"/>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3526" lvl="1" indent="-342876" algn="just" defTabSz="914335">
                <a:lnSpc>
                  <a:spcPct val="150000"/>
                </a:lnSpc>
                <a:buClr>
                  <a:srgbClr val="3E8853">
                    <a:lumMod val="75000"/>
                  </a:srgbClr>
                </a:buClr>
                <a:buFont typeface="Wingdings" panose="05000000000000000000" pitchFamily="2" charset="2"/>
                <a:buChar char="v"/>
                <a:defRPr/>
              </a:pPr>
              <a:r>
                <a:rPr lang="fr-FR" sz="2800" dirty="0">
                  <a:solidFill>
                    <a:prstClr val="black"/>
                  </a:solidFill>
                  <a:latin typeface="Corbel" panose="020B0503020204020204" pitchFamily="34" charset="0"/>
                </a:rPr>
                <a:t>Cette proposition ne devra pas inclure les montants de la TVA ainsi que les droits de douanes au Maroc, quand ils existent, et pour lesquels les fournisseurs recevront des attestations d’exonération et des franchises douanières.</a:t>
              </a:r>
            </a:p>
          </p:txBody>
        </p:sp>
        <p:sp>
          <p:nvSpPr>
            <p:cNvPr id="6" name="Rectangle 5"/>
            <p:cNvSpPr/>
            <p:nvPr/>
          </p:nvSpPr>
          <p:spPr>
            <a:xfrm>
              <a:off x="1050140" y="54711"/>
              <a:ext cx="11420452" cy="61667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42135562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606074" y="1787247"/>
            <a:ext cx="10650517" cy="584775"/>
          </a:xfrm>
          <a:prstGeom prst="rect">
            <a:avLst/>
          </a:prstGeom>
          <a:noFill/>
        </p:spPr>
        <p:txBody>
          <a:bodyPr wrap="square" rtlCol="0">
            <a:spAutoFit/>
          </a:bodyPr>
          <a:lstStyle/>
          <a:p>
            <a:pPr algn="ctr"/>
            <a:r>
              <a:rPr lang="fr-FR" sz="1600" b="1" dirty="0">
                <a:solidFill>
                  <a:srgbClr val="002060"/>
                </a:solidFill>
              </a:rPr>
              <a:t>   </a:t>
            </a:r>
          </a:p>
          <a:p>
            <a:pPr algn="ctr"/>
            <a:r>
              <a:rPr lang="fr-FR" sz="1600" b="1" dirty="0">
                <a:solidFill>
                  <a:srgbClr val="002060"/>
                </a:solidFill>
              </a:rPr>
              <a:t>			</a:t>
            </a:r>
          </a:p>
        </p:txBody>
      </p:sp>
      <p:sp>
        <p:nvSpPr>
          <p:cNvPr id="9" name="Rectangle 8"/>
          <p:cNvSpPr/>
          <p:nvPr/>
        </p:nvSpPr>
        <p:spPr>
          <a:xfrm>
            <a:off x="3492400" y="4432331"/>
            <a:ext cx="5207200" cy="657103"/>
          </a:xfrm>
          <a:prstGeom prst="rect">
            <a:avLst/>
          </a:prstGeom>
        </p:spPr>
        <p:txBody>
          <a:bodyPr wrap="square">
            <a:spAutoFit/>
          </a:bodyPr>
          <a:lstStyle/>
          <a:p>
            <a:pPr algn="ctr"/>
            <a:endParaRPr lang="fr-FR" sz="1200" b="1" dirty="0">
              <a:solidFill>
                <a:srgbClr val="002060"/>
              </a:solidFill>
            </a:endParaRPr>
          </a:p>
          <a:p>
            <a:pPr algn="ctr"/>
            <a:endParaRPr lang="fr-FR" sz="1200" b="1" dirty="0">
              <a:solidFill>
                <a:srgbClr val="002060"/>
              </a:solidFill>
            </a:endParaRPr>
          </a:p>
          <a:p>
            <a:pPr algn="ctr"/>
            <a:endParaRPr lang="fr-FR" sz="1270" b="1" dirty="0">
              <a:solidFill>
                <a:srgbClr val="002060"/>
              </a:solidFill>
              <a:cs typeface="Arial" panose="020B0604020202020204" pitchFamily="34" charset="0"/>
            </a:endParaRPr>
          </a:p>
        </p:txBody>
      </p:sp>
      <p:sp>
        <p:nvSpPr>
          <p:cNvPr id="10" name="Sous-titre 2"/>
          <p:cNvSpPr>
            <a:spLocks noGrp="1"/>
          </p:cNvSpPr>
          <p:nvPr>
            <p:ph type="subTitle" idx="1"/>
          </p:nvPr>
        </p:nvSpPr>
        <p:spPr>
          <a:xfrm>
            <a:off x="3492400" y="5227137"/>
            <a:ext cx="5643922" cy="551203"/>
          </a:xfrm>
          <a:noFill/>
        </p:spPr>
        <p:txBody>
          <a:bodyPr>
            <a:noAutofit/>
          </a:bodyPr>
          <a:lstStyle/>
          <a:p>
            <a:pPr algn="ctr"/>
            <a:endParaRPr lang="fr-FR" sz="1632" dirty="0">
              <a:solidFill>
                <a:srgbClr val="C00000"/>
              </a:solidFill>
              <a:latin typeface="Calibri" panose="020F0502020204030204" pitchFamily="34" charset="0"/>
              <a:cs typeface="Times New Roman" panose="02020603050405020304" pitchFamily="18" charset="0"/>
            </a:endParaRPr>
          </a:p>
        </p:txBody>
      </p:sp>
      <p:grpSp>
        <p:nvGrpSpPr>
          <p:cNvPr id="12" name="Groupe 11"/>
          <p:cNvGrpSpPr/>
          <p:nvPr/>
        </p:nvGrpSpPr>
        <p:grpSpPr>
          <a:xfrm>
            <a:off x="2654595" y="3014682"/>
            <a:ext cx="7319532" cy="1441672"/>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4800" y="272337"/>
            <a:ext cx="11887200" cy="769441"/>
          </a:xfrm>
          <a:prstGeom prst="rect">
            <a:avLst/>
          </a:prstGeom>
        </p:spPr>
        <p:txBody>
          <a:bodyPr wrap="square">
            <a:spAutoFit/>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prstClr val="white"/>
                </a:solidFill>
                <a:effectLst/>
                <a:uLnTx/>
                <a:uFillTx/>
                <a:latin typeface="Calibri" panose="020F0502020204030204"/>
                <a:cs typeface="+mn-cs"/>
              </a:rPr>
              <a:t>QU'EST CE QUE LE COMPACT II ?</a:t>
            </a:r>
          </a:p>
        </p:txBody>
      </p:sp>
      <p:sp>
        <p:nvSpPr>
          <p:cNvPr id="12" name="Rectangle 11"/>
          <p:cNvSpPr/>
          <p:nvPr/>
        </p:nvSpPr>
        <p:spPr>
          <a:xfrm>
            <a:off x="152400" y="4688980"/>
            <a:ext cx="11887200" cy="2308324"/>
          </a:xfrm>
          <a:prstGeom prst="rect">
            <a:avLst/>
          </a:prstGeom>
        </p:spPr>
        <p:txBody>
          <a:bodyPr wrap="square">
            <a:spAutoFit/>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white"/>
                </a:solidFill>
                <a:effectLst/>
                <a:uLnTx/>
                <a:uFillTx/>
                <a:latin typeface="Calibri" panose="020F0502020204030204"/>
                <a:cs typeface="+mn-cs"/>
              </a:rPr>
              <a:t>C’est le 2</a:t>
            </a:r>
            <a:r>
              <a:rPr kumimoji="0" lang="fr-FR" sz="2400" b="0" i="0" u="none" strike="noStrike" kern="1200" cap="none" spc="0" normalizeH="0" baseline="30000" noProof="0" dirty="0">
                <a:ln>
                  <a:noFill/>
                </a:ln>
                <a:solidFill>
                  <a:prstClr val="white"/>
                </a:solidFill>
                <a:effectLst/>
                <a:uLnTx/>
                <a:uFillTx/>
                <a:latin typeface="Calibri" panose="020F0502020204030204"/>
                <a:cs typeface="+mn-cs"/>
              </a:rPr>
              <a:t>ème</a:t>
            </a:r>
            <a:r>
              <a:rPr kumimoji="0" lang="fr-FR" sz="2400" b="0" i="0" u="none" strike="noStrike" kern="1200" cap="none" spc="0" normalizeH="0" baseline="0" noProof="0" dirty="0">
                <a:ln>
                  <a:noFill/>
                </a:ln>
                <a:solidFill>
                  <a:prstClr val="white"/>
                </a:solidFill>
                <a:effectLst/>
                <a:uLnTx/>
                <a:uFillTx/>
                <a:latin typeface="Calibri" panose="020F0502020204030204"/>
                <a:cs typeface="+mn-cs"/>
              </a:rPr>
              <a:t> programme de coopération conclu </a:t>
            </a:r>
            <a:r>
              <a:rPr kumimoji="0" lang="fr-MA" sz="2400" b="0" i="0" u="none" strike="noStrike" kern="1200" cap="none" spc="0" normalizeH="0" baseline="0" noProof="0" dirty="0">
                <a:ln>
                  <a:noFill/>
                </a:ln>
                <a:solidFill>
                  <a:prstClr val="white"/>
                </a:solidFill>
                <a:effectLst/>
                <a:uLnTx/>
                <a:uFillTx/>
                <a:latin typeface="Calibri" panose="020F0502020204030204"/>
                <a:cs typeface="+mn-cs"/>
              </a:rPr>
              <a:t>le 30 novembre 2015 </a:t>
            </a:r>
          </a:p>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MA" sz="2400" b="0" i="0" u="none" strike="noStrike" kern="1200" cap="none" spc="0" normalizeH="0" baseline="0" noProof="0" dirty="0">
                <a:ln>
                  <a:noFill/>
                </a:ln>
                <a:solidFill>
                  <a:prstClr val="white"/>
                </a:solidFill>
                <a:effectLst/>
                <a:uLnTx/>
                <a:uFillTx/>
                <a:latin typeface="Calibri" panose="020F0502020204030204"/>
                <a:cs typeface="+mn-cs"/>
              </a:rPr>
              <a:t>entre le gouvernement du Royaume du Maroc et le gouvernement des Etats-Unis d’Amérique, représenté par Millennium Challenge Corporation (MCC).</a:t>
            </a:r>
          </a:p>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MA" sz="2400" b="0" i="0" u="none" strike="noStrike" kern="1200" cap="none" spc="0" normalizeH="0" baseline="0" noProof="0" dirty="0">
                <a:ln>
                  <a:noFill/>
                </a:ln>
                <a:solidFill>
                  <a:prstClr val="white"/>
                </a:solidFill>
                <a:effectLst/>
                <a:uLnTx/>
                <a:uFillTx/>
                <a:latin typeface="Calibri" panose="020F0502020204030204"/>
                <a:cs typeface="+mn-cs"/>
              </a:rPr>
              <a:t>Son </a:t>
            </a:r>
            <a:r>
              <a:rPr kumimoji="0" lang="fr-FR" sz="2400" b="0" i="0" u="none" strike="noStrike" kern="1200" cap="none" spc="0" normalizeH="0" baseline="0" noProof="0" dirty="0">
                <a:ln>
                  <a:noFill/>
                </a:ln>
                <a:solidFill>
                  <a:prstClr val="white"/>
                </a:solidFill>
                <a:effectLst/>
                <a:uLnTx/>
                <a:uFillTx/>
                <a:latin typeface="Calibri" panose="020F0502020204030204"/>
                <a:cs typeface="+mn-cs"/>
              </a:rPr>
              <a:t>objectif est de rehausser la qualité du capital humain </a:t>
            </a:r>
          </a:p>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white"/>
                </a:solidFill>
                <a:effectLst/>
                <a:uLnTx/>
                <a:uFillTx/>
                <a:latin typeface="Calibri" panose="020F0502020204030204"/>
                <a:cs typeface="+mn-cs"/>
              </a:rPr>
              <a:t>et d’améliorer la productivité du foncier. </a:t>
            </a:r>
          </a:p>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white"/>
              </a:solidFill>
              <a:effectLst/>
              <a:uLnTx/>
              <a:uFillTx/>
              <a:latin typeface="Calibri" panose="020F0502020204030204"/>
              <a:cs typeface="+mn-cs"/>
            </a:endParaRPr>
          </a:p>
        </p:txBody>
      </p:sp>
      <p:pic>
        <p:nvPicPr>
          <p:cNvPr id="13" name="Image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938800" y="1396936"/>
            <a:ext cx="3253200" cy="3292044"/>
          </a:xfrm>
          <a:prstGeom prst="rect">
            <a:avLst/>
          </a:prstGeom>
        </p:spPr>
      </p:pic>
      <p:pic>
        <p:nvPicPr>
          <p:cNvPr id="14" name="Image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8372" y="1396936"/>
            <a:ext cx="3211033" cy="3292044"/>
          </a:xfrm>
          <a:prstGeom prst="rect">
            <a:avLst/>
          </a:prstGeom>
        </p:spPr>
      </p:pic>
      <p:pic>
        <p:nvPicPr>
          <p:cNvPr id="15" name="Image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04484" y="1396936"/>
            <a:ext cx="3434316" cy="3292044"/>
          </a:xfrm>
          <a:prstGeom prst="rect">
            <a:avLst/>
          </a:prstGeom>
        </p:spPr>
      </p:pic>
      <p:pic>
        <p:nvPicPr>
          <p:cNvPr id="16" name="Image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0608" y="1396936"/>
            <a:ext cx="2849526" cy="3292044"/>
          </a:xfrm>
          <a:prstGeom prst="rect">
            <a:avLst/>
          </a:prstGeom>
        </p:spPr>
      </p:pic>
    </p:spTree>
    <p:extLst>
      <p:ext uri="{BB962C8B-B14F-4D97-AF65-F5344CB8AC3E}">
        <p14:creationId xmlns:p14="http://schemas.microsoft.com/office/powerpoint/2010/main" val="3486542782"/>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826428" y="274274"/>
            <a:ext cx="11089126" cy="1077218"/>
          </a:xfrm>
          <a:prstGeom prst="rect">
            <a:avLst/>
          </a:prstGeom>
        </p:spPr>
        <p:txBody>
          <a:bodyPr wrap="square">
            <a:spAutoFit/>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prstClr val="white"/>
                </a:solidFill>
                <a:effectLst/>
                <a:uLnTx/>
                <a:uFillTx/>
                <a:latin typeface="Calibri" panose="020F0502020204030204"/>
                <a:cs typeface="+mn-cs"/>
              </a:rPr>
              <a:t>QUI EST L’AGENCE MILLENNIUM CHALLENGE ACCOUNT-MOROCCO (MCA-MOROCCO) ?</a:t>
            </a:r>
          </a:p>
        </p:txBody>
      </p:sp>
      <p:sp>
        <p:nvSpPr>
          <p:cNvPr id="31" name="Rectangle 30"/>
          <p:cNvSpPr/>
          <p:nvPr/>
        </p:nvSpPr>
        <p:spPr>
          <a:xfrm>
            <a:off x="177209" y="5495375"/>
            <a:ext cx="11887200" cy="830997"/>
          </a:xfrm>
          <a:prstGeom prst="rect">
            <a:avLst/>
          </a:prstGeom>
        </p:spPr>
        <p:txBody>
          <a:bodyPr wrap="square">
            <a:spAutoFit/>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white"/>
                </a:solidFill>
                <a:effectLst/>
                <a:uLnTx/>
                <a:uFillTx/>
                <a:latin typeface="Calibri" panose="020F0502020204030204"/>
                <a:cs typeface="+mn-cs"/>
              </a:rPr>
              <a:t>C’est un établissement public créé en septembre 2016.</a:t>
            </a:r>
          </a:p>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white"/>
                </a:solidFill>
                <a:effectLst/>
                <a:uLnTx/>
                <a:uFillTx/>
                <a:latin typeface="Calibri" panose="020F0502020204030204"/>
                <a:cs typeface="+mn-cs"/>
              </a:rPr>
              <a:t>Son rôle est de mettre en œuvre les projets et activités du Compact II.</a:t>
            </a:r>
          </a:p>
        </p:txBody>
      </p:sp>
      <p:pic>
        <p:nvPicPr>
          <p:cNvPr id="32" name="Image 3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26065" y="1643880"/>
            <a:ext cx="11589489" cy="3851495"/>
          </a:xfrm>
          <a:prstGeom prst="rect">
            <a:avLst/>
          </a:prstGeom>
        </p:spPr>
      </p:pic>
    </p:spTree>
    <p:extLst>
      <p:ext uri="{BB962C8B-B14F-4D97-AF65-F5344CB8AC3E}">
        <p14:creationId xmlns:p14="http://schemas.microsoft.com/office/powerpoint/2010/main" val="2680709234"/>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49772" y="1615227"/>
            <a:ext cx="6397256" cy="3202524"/>
          </a:xfrm>
          <a:prstGeom prst="rect">
            <a:avLst/>
          </a:prstGeom>
        </p:spPr>
      </p:pic>
      <p:sp>
        <p:nvSpPr>
          <p:cNvPr id="6" name="Rectangle 5"/>
          <p:cNvSpPr/>
          <p:nvPr/>
        </p:nvSpPr>
        <p:spPr>
          <a:xfrm>
            <a:off x="304800" y="272337"/>
            <a:ext cx="11887200" cy="584775"/>
          </a:xfrm>
          <a:prstGeom prst="rect">
            <a:avLst/>
          </a:prstGeom>
        </p:spPr>
        <p:txBody>
          <a:bodyPr wrap="square">
            <a:spAutoFit/>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prstClr val="white"/>
                </a:solidFill>
                <a:effectLst/>
                <a:uLnTx/>
                <a:uFillTx/>
                <a:latin typeface="Calibri" panose="020F0502020204030204"/>
                <a:cs typeface="+mn-cs"/>
              </a:rPr>
              <a:t>QUI EST « </a:t>
            </a:r>
            <a:r>
              <a:rPr kumimoji="0" lang="fr-MA" sz="3200" b="0" i="0" u="none" strike="noStrike" kern="1200" cap="none" spc="0" normalizeH="0" baseline="0" noProof="0" dirty="0">
                <a:ln>
                  <a:noFill/>
                </a:ln>
                <a:solidFill>
                  <a:prstClr val="white"/>
                </a:solidFill>
                <a:effectLst/>
                <a:uLnTx/>
                <a:uFillTx/>
                <a:latin typeface="Calibri" panose="020F0502020204030204"/>
                <a:cs typeface="+mn-cs"/>
              </a:rPr>
              <a:t>MILLENNIUM CHALLENGE CORPORATION (MCC) » ?</a:t>
            </a:r>
          </a:p>
        </p:txBody>
      </p:sp>
      <p:sp>
        <p:nvSpPr>
          <p:cNvPr id="7" name="Rectangle 6"/>
          <p:cNvSpPr/>
          <p:nvPr/>
        </p:nvSpPr>
        <p:spPr>
          <a:xfrm>
            <a:off x="210104" y="5152788"/>
            <a:ext cx="11771791" cy="1569660"/>
          </a:xfrm>
          <a:prstGeom prst="rect">
            <a:avLst/>
          </a:prstGeom>
        </p:spPr>
        <p:txBody>
          <a:bodyPr wrap="square">
            <a:spAutoFit/>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Calibri" panose="020F0502020204030204"/>
                <a:cs typeface="+mn-cs"/>
              </a:rPr>
              <a:t>Créée par le Congrès américain en 2004, Millennium Challenge Corporation (MCC) est une agence gouvernementale américaine d’aide au développement, qui a pour mission de contribuer à la réduction de la pauvreté dans le monde à travers la croissance économique. </a:t>
            </a:r>
          </a:p>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MA" sz="1600" b="0" i="0" u="none" strike="noStrike" kern="1200" cap="none" spc="0" normalizeH="0" baseline="0" noProof="0" dirty="0">
                <a:ln>
                  <a:noFill/>
                </a:ln>
                <a:solidFill>
                  <a:prstClr val="white"/>
                </a:solidFill>
                <a:effectLst/>
                <a:uLnTx/>
                <a:uFillTx/>
                <a:latin typeface="Calibri" panose="020F0502020204030204"/>
                <a:cs typeface="+mn-cs"/>
              </a:rPr>
              <a:t>Les pays éligibles à l’aide de MCC sont ceux ayant réalisé une certaine performance dans les trois domaines suivants ː</a:t>
            </a:r>
          </a:p>
          <a:p>
            <a:pPr marL="342900" marR="0" lvl="0" indent="-342900" algn="ctr" defTabSz="914286" rtl="0" eaLnBrk="1" fontAlgn="auto" latinLnBrk="0" hangingPunct="1">
              <a:lnSpc>
                <a:spcPct val="100000"/>
              </a:lnSpc>
              <a:spcBef>
                <a:spcPts val="0"/>
              </a:spcBef>
              <a:spcAft>
                <a:spcPts val="0"/>
              </a:spcAft>
              <a:buClrTx/>
              <a:buSzTx/>
              <a:buFont typeface="+mj-lt"/>
              <a:buAutoNum type="arabicPeriod"/>
              <a:tabLst/>
              <a:defRPr/>
            </a:pPr>
            <a:r>
              <a:rPr kumimoji="0" lang="fr-MA" sz="1600" b="0" i="0" u="none" strike="noStrike" kern="1200" cap="none" spc="0" normalizeH="0" baseline="0" noProof="0" dirty="0">
                <a:ln>
                  <a:noFill/>
                </a:ln>
                <a:solidFill>
                  <a:prstClr val="white"/>
                </a:solidFill>
                <a:effectLst/>
                <a:uLnTx/>
                <a:uFillTx/>
                <a:latin typeface="Calibri" panose="020F0502020204030204"/>
                <a:cs typeface="+mn-cs"/>
              </a:rPr>
              <a:t>Bonne gouvernance dans la gestion des affaires publiques;</a:t>
            </a:r>
          </a:p>
          <a:p>
            <a:pPr marL="342900" marR="0" lvl="0" indent="-342900" algn="ctr" defTabSz="914286" rtl="0" eaLnBrk="1" fontAlgn="auto" latinLnBrk="0" hangingPunct="1">
              <a:lnSpc>
                <a:spcPct val="100000"/>
              </a:lnSpc>
              <a:spcBef>
                <a:spcPts val="0"/>
              </a:spcBef>
              <a:spcAft>
                <a:spcPts val="0"/>
              </a:spcAft>
              <a:buClrTx/>
              <a:buSzTx/>
              <a:buFont typeface="+mj-lt"/>
              <a:buAutoNum type="arabicPeriod"/>
              <a:tabLst/>
              <a:defRPr/>
            </a:pPr>
            <a:r>
              <a:rPr kumimoji="0" lang="fr-MA" sz="1600" b="0" i="0" u="none" strike="noStrike" kern="1200" cap="none" spc="0" normalizeH="0" baseline="0" noProof="0" dirty="0">
                <a:ln>
                  <a:noFill/>
                </a:ln>
                <a:solidFill>
                  <a:prstClr val="white"/>
                </a:solidFill>
                <a:effectLst/>
                <a:uLnTx/>
                <a:uFillTx/>
                <a:latin typeface="Calibri" panose="020F0502020204030204"/>
                <a:cs typeface="+mn-cs"/>
              </a:rPr>
              <a:t>Création d’un environnement favorable à l’initiative privée;</a:t>
            </a:r>
          </a:p>
          <a:p>
            <a:pPr marL="342900" marR="0" lvl="0" indent="-342900" algn="ctr" defTabSz="914286" rtl="0" eaLnBrk="1" fontAlgn="auto" latinLnBrk="0" hangingPunct="1">
              <a:lnSpc>
                <a:spcPct val="100000"/>
              </a:lnSpc>
              <a:spcBef>
                <a:spcPts val="0"/>
              </a:spcBef>
              <a:spcAft>
                <a:spcPts val="0"/>
              </a:spcAft>
              <a:buClrTx/>
              <a:buSzTx/>
              <a:buFont typeface="+mj-lt"/>
              <a:buAutoNum type="arabicPeriod"/>
              <a:tabLst/>
              <a:defRPr/>
            </a:pPr>
            <a:r>
              <a:rPr kumimoji="0" lang="fr-MA" sz="1600" b="0" i="0" u="none" strike="noStrike" kern="1200" cap="none" spc="0" normalizeH="0" baseline="0" noProof="0" dirty="0">
                <a:ln>
                  <a:noFill/>
                </a:ln>
                <a:solidFill>
                  <a:prstClr val="white"/>
                </a:solidFill>
                <a:effectLst/>
                <a:uLnTx/>
                <a:uFillTx/>
                <a:latin typeface="Calibri" panose="020F0502020204030204"/>
                <a:cs typeface="+mn-cs"/>
              </a:rPr>
              <a:t>Engagement de l’Etat à réaliser des investissements conséquents dans le secteur social. </a:t>
            </a:r>
            <a:endParaRPr kumimoji="0" lang="fr-FR" sz="1600" b="0" i="0" u="none" strike="noStrike" kern="1200" cap="none" spc="0" normalizeH="0" baseline="0" noProof="0" dirty="0">
              <a:ln>
                <a:noFill/>
              </a:ln>
              <a:solidFill>
                <a:prstClr val="white"/>
              </a:solidFill>
              <a:effectLst/>
              <a:uLnTx/>
              <a:uFillTx/>
              <a:latin typeface="Calibri" panose="020F0502020204030204"/>
              <a:cs typeface="+mn-cs"/>
            </a:endParaRPr>
          </a:p>
        </p:txBody>
      </p:sp>
    </p:spTree>
    <p:extLst>
      <p:ext uri="{BB962C8B-B14F-4D97-AF65-F5344CB8AC3E}">
        <p14:creationId xmlns:p14="http://schemas.microsoft.com/office/powerpoint/2010/main" val="3526664850"/>
      </p:ext>
    </p:extLst>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0"/>
            <a:ext cx="12258867" cy="977577"/>
          </a:xfrm>
          <a:prstGeom prst="rect">
            <a:avLst/>
          </a:prstGeom>
          <a:solidFill>
            <a:srgbClr val="54657D"/>
          </a:solidFill>
        </p:spPr>
        <p:txBody>
          <a:bodyPr tIns="91440" anchor="ctr">
            <a:noAutofit/>
          </a:bodyPr>
          <a:lstStyle/>
          <a:p>
            <a:pPr marL="0" marR="0" lvl="0" indent="0" algn="ctr" defTabSz="914423"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3600" b="0" i="0" u="none" strike="noStrike" kern="1200" cap="none" spc="0" normalizeH="0" baseline="0" noProof="0" dirty="0">
              <a:ln>
                <a:noFill/>
              </a:ln>
              <a:solidFill>
                <a:prstClr val="white"/>
              </a:solidFill>
              <a:effectLst/>
              <a:uLnTx/>
              <a:uFillTx/>
              <a:latin typeface="Arial"/>
              <a:cs typeface="Arial" pitchFamily="34" charset="0"/>
            </a:endParaRPr>
          </a:p>
        </p:txBody>
      </p:sp>
      <p:sp>
        <p:nvSpPr>
          <p:cNvPr id="36" name="Rectangle 35"/>
          <p:cNvSpPr/>
          <p:nvPr/>
        </p:nvSpPr>
        <p:spPr>
          <a:xfrm>
            <a:off x="0" y="-51042"/>
            <a:ext cx="12191521" cy="10796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286" rtl="0" eaLnBrk="1" fontAlgn="auto" latinLnBrk="0" hangingPunct="1">
              <a:lnSpc>
                <a:spcPct val="90000"/>
              </a:lnSpc>
              <a:spcBef>
                <a:spcPct val="0"/>
              </a:spcBef>
              <a:spcAft>
                <a:spcPts val="0"/>
              </a:spcAft>
              <a:buClrTx/>
              <a:buSzTx/>
              <a:buFontTx/>
              <a:buNone/>
              <a:tabLst/>
              <a:defRPr/>
            </a:pPr>
            <a:r>
              <a:rPr kumimoji="0" lang="fr-FR" sz="3990" b="1" i="0" u="none" strike="noStrike" kern="1200" cap="none" spc="0" normalizeH="0" baseline="0" noProof="0" dirty="0">
                <a:ln>
                  <a:noFill/>
                </a:ln>
                <a:solidFill>
                  <a:prstClr val="white"/>
                </a:solidFill>
                <a:effectLst/>
                <a:uLnTx/>
                <a:uFillTx/>
                <a:latin typeface="Arial"/>
                <a:cs typeface="Sakkal Majalla" panose="02000000000000000000" pitchFamily="2" charset="-78"/>
              </a:rPr>
              <a:t>Aperçu sur le Compact II</a:t>
            </a:r>
          </a:p>
        </p:txBody>
      </p:sp>
      <p:sp>
        <p:nvSpPr>
          <p:cNvPr id="22" name="Content Placeholder 21">
            <a:extLst>
              <a:ext uri="{FF2B5EF4-FFF2-40B4-BE49-F238E27FC236}">
                <a16:creationId xmlns:a16="http://schemas.microsoft.com/office/drawing/2014/main" xmlns="" id="{A80A98B8-6DAB-784F-AE8C-FDC98086080A}"/>
              </a:ext>
            </a:extLst>
          </p:cNvPr>
          <p:cNvSpPr>
            <a:spLocks noGrp="1"/>
          </p:cNvSpPr>
          <p:nvPr>
            <p:ph sz="quarter" idx="16"/>
          </p:nvPr>
        </p:nvSpPr>
        <p:spPr>
          <a:xfrm>
            <a:off x="323864" y="5443524"/>
            <a:ext cx="2886695" cy="1190625"/>
          </a:xfrm>
        </p:spPr>
        <p:txBody>
          <a:bodyPr/>
          <a:lstStyle/>
          <a:p>
            <a:pPr lvl="0" algn="ctr">
              <a:lnSpc>
                <a:spcPct val="100000"/>
              </a:lnSpc>
              <a:spcBef>
                <a:spcPts val="0"/>
              </a:spcBef>
              <a:defRPr/>
            </a:pPr>
            <a:r>
              <a:rPr lang="fr-FR" sz="1600" b="1" dirty="0">
                <a:cs typeface="Sakkal Majalla" panose="02000000000000000000" pitchFamily="2" charset="-78"/>
              </a:rPr>
              <a:t>Enveloppe budgétaire:</a:t>
            </a:r>
          </a:p>
          <a:p>
            <a:pPr lvl="0" algn="ctr">
              <a:lnSpc>
                <a:spcPct val="100000"/>
              </a:lnSpc>
              <a:spcBef>
                <a:spcPts val="0"/>
              </a:spcBef>
              <a:defRPr/>
            </a:pPr>
            <a:r>
              <a:rPr lang="fr-FR" sz="1400" dirty="0">
                <a:cs typeface="Sakkal Majalla" panose="02000000000000000000" pitchFamily="2" charset="-78"/>
              </a:rPr>
              <a:t>MCC: 450 </a:t>
            </a:r>
            <a:r>
              <a:rPr lang="fr-FR" sz="1400" dirty="0" smtClean="0">
                <a:cs typeface="Sakkal Majalla" panose="02000000000000000000" pitchFamily="2" charset="-78"/>
              </a:rPr>
              <a:t>millions de dollars</a:t>
            </a:r>
            <a:endParaRPr lang="fr-FR" sz="1400" dirty="0">
              <a:cs typeface="Sakkal Majalla" panose="02000000000000000000" pitchFamily="2" charset="-78"/>
            </a:endParaRPr>
          </a:p>
          <a:p>
            <a:pPr lvl="0" algn="ctr">
              <a:lnSpc>
                <a:spcPct val="100000"/>
              </a:lnSpc>
              <a:spcBef>
                <a:spcPts val="0"/>
              </a:spcBef>
              <a:defRPr/>
            </a:pPr>
            <a:r>
              <a:rPr lang="fr-FR" sz="1400" dirty="0">
                <a:cs typeface="Sakkal Majalla" panose="02000000000000000000" pitchFamily="2" charset="-78"/>
              </a:rPr>
              <a:t>Gouvernement Marocain: </a:t>
            </a:r>
            <a:endParaRPr lang="fr-FR" sz="1400" dirty="0" smtClean="0">
              <a:cs typeface="Sakkal Majalla" panose="02000000000000000000" pitchFamily="2" charset="-78"/>
            </a:endParaRPr>
          </a:p>
          <a:p>
            <a:pPr lvl="0" algn="ctr">
              <a:lnSpc>
                <a:spcPct val="100000"/>
              </a:lnSpc>
              <a:spcBef>
                <a:spcPts val="0"/>
              </a:spcBef>
              <a:defRPr/>
            </a:pPr>
            <a:r>
              <a:rPr lang="fr-FR" sz="1400" dirty="0" smtClean="0">
                <a:cs typeface="Sakkal Majalla" panose="02000000000000000000" pitchFamily="2" charset="-78"/>
              </a:rPr>
              <a:t>15</a:t>
            </a:r>
            <a:r>
              <a:rPr lang="fr-FR" sz="1400" dirty="0">
                <a:cs typeface="Sakkal Majalla" panose="02000000000000000000" pitchFamily="2" charset="-78"/>
              </a:rPr>
              <a:t>% de l’apport financier </a:t>
            </a:r>
            <a:endParaRPr lang="fr-FR" sz="1400" dirty="0" smtClean="0">
              <a:cs typeface="Sakkal Majalla" panose="02000000000000000000" pitchFamily="2" charset="-78"/>
            </a:endParaRPr>
          </a:p>
          <a:p>
            <a:pPr lvl="0" algn="ctr">
              <a:lnSpc>
                <a:spcPct val="100000"/>
              </a:lnSpc>
              <a:spcBef>
                <a:spcPts val="0"/>
              </a:spcBef>
              <a:defRPr/>
            </a:pPr>
            <a:r>
              <a:rPr lang="fr-FR" sz="1400" dirty="0" smtClean="0">
                <a:cs typeface="Sakkal Majalla" panose="02000000000000000000" pitchFamily="2" charset="-78"/>
              </a:rPr>
              <a:t>de </a:t>
            </a:r>
            <a:r>
              <a:rPr lang="fr-FR" sz="1400" dirty="0">
                <a:cs typeface="Sakkal Majalla" panose="02000000000000000000" pitchFamily="2" charset="-78"/>
              </a:rPr>
              <a:t>MCC au </a:t>
            </a:r>
            <a:r>
              <a:rPr lang="fr-FR" sz="1400" dirty="0" smtClean="0">
                <a:cs typeface="Sakkal Majalla" panose="02000000000000000000" pitchFamily="2" charset="-78"/>
              </a:rPr>
              <a:t>moins</a:t>
            </a:r>
            <a:endParaRPr lang="fr-FR" sz="1400" b="1" dirty="0">
              <a:cs typeface="Sakkal Majalla" panose="02000000000000000000" pitchFamily="2" charset="-78"/>
            </a:endParaRPr>
          </a:p>
          <a:p>
            <a:pPr lvl="0" algn="ctr">
              <a:lnSpc>
                <a:spcPct val="100000"/>
              </a:lnSpc>
              <a:spcBef>
                <a:spcPts val="0"/>
              </a:spcBef>
              <a:defRPr/>
            </a:pPr>
            <a:endParaRPr lang="fr-FR" sz="1400" b="1" dirty="0">
              <a:cs typeface="Sakkal Majalla" panose="02000000000000000000" pitchFamily="2" charset="-78"/>
            </a:endParaRPr>
          </a:p>
        </p:txBody>
      </p:sp>
      <p:sp>
        <p:nvSpPr>
          <p:cNvPr id="27" name="Content Placeholder 21">
            <a:extLst>
              <a:ext uri="{FF2B5EF4-FFF2-40B4-BE49-F238E27FC236}">
                <a16:creationId xmlns:a16="http://schemas.microsoft.com/office/drawing/2014/main" xmlns="" id="{A80A98B8-6DAB-784F-AE8C-FDC98086080A}"/>
              </a:ext>
            </a:extLst>
          </p:cNvPr>
          <p:cNvSpPr>
            <a:spLocks noGrp="1"/>
          </p:cNvSpPr>
          <p:nvPr>
            <p:ph sz="quarter" idx="16"/>
          </p:nvPr>
        </p:nvSpPr>
        <p:spPr>
          <a:xfrm>
            <a:off x="2355512" y="1615387"/>
            <a:ext cx="3445496" cy="1190625"/>
          </a:xfrm>
        </p:spPr>
        <p:txBody>
          <a:bodyPr/>
          <a:lstStyle/>
          <a:p>
            <a:pPr lvl="0" algn="ctr">
              <a:lnSpc>
                <a:spcPct val="100000"/>
              </a:lnSpc>
              <a:spcBef>
                <a:spcPts val="0"/>
              </a:spcBef>
              <a:defRPr/>
            </a:pPr>
            <a:r>
              <a:rPr lang="fr-FR" sz="1600" b="1" dirty="0">
                <a:cs typeface="Sakkal Majalla" panose="02000000000000000000" pitchFamily="2" charset="-78"/>
              </a:rPr>
              <a:t>Date de signature : </a:t>
            </a:r>
            <a:endParaRPr lang="fr-FR" sz="1600" b="1" dirty="0" smtClean="0">
              <a:cs typeface="Sakkal Majalla" panose="02000000000000000000" pitchFamily="2" charset="-78"/>
            </a:endParaRPr>
          </a:p>
          <a:p>
            <a:pPr lvl="0" algn="ctr">
              <a:lnSpc>
                <a:spcPct val="100000"/>
              </a:lnSpc>
              <a:spcBef>
                <a:spcPts val="0"/>
              </a:spcBef>
              <a:defRPr/>
            </a:pPr>
            <a:r>
              <a:rPr lang="fr-FR" sz="1400" dirty="0" smtClean="0">
                <a:cs typeface="Sakkal Majalla" panose="02000000000000000000" pitchFamily="2" charset="-78"/>
              </a:rPr>
              <a:t>30 </a:t>
            </a:r>
            <a:r>
              <a:rPr lang="fr-FR" sz="1400" dirty="0">
                <a:cs typeface="Sakkal Majalla" panose="02000000000000000000" pitchFamily="2" charset="-78"/>
              </a:rPr>
              <a:t>novembre </a:t>
            </a:r>
            <a:r>
              <a:rPr lang="fr-FR" sz="1400" dirty="0" smtClean="0">
                <a:cs typeface="Sakkal Majalla" panose="02000000000000000000" pitchFamily="2" charset="-78"/>
              </a:rPr>
              <a:t>2015</a:t>
            </a:r>
          </a:p>
          <a:p>
            <a:pPr lvl="0" algn="ctr">
              <a:lnSpc>
                <a:spcPct val="100000"/>
              </a:lnSpc>
              <a:spcBef>
                <a:spcPts val="0"/>
              </a:spcBef>
              <a:defRPr/>
            </a:pPr>
            <a:endParaRPr lang="fr-FR" sz="1400" dirty="0">
              <a:cs typeface="Sakkal Majalla" panose="02000000000000000000" pitchFamily="2" charset="-78"/>
            </a:endParaRPr>
          </a:p>
          <a:p>
            <a:pPr algn="ctr">
              <a:lnSpc>
                <a:spcPct val="100000"/>
              </a:lnSpc>
              <a:spcBef>
                <a:spcPts val="0"/>
              </a:spcBef>
              <a:defRPr/>
            </a:pPr>
            <a:r>
              <a:rPr lang="fr-FR" sz="1600" b="1" dirty="0">
                <a:cs typeface="Sakkal Majalla" panose="02000000000000000000" pitchFamily="2" charset="-78"/>
              </a:rPr>
              <a:t>Date d’entrée en vigueur: </a:t>
            </a:r>
            <a:endParaRPr lang="fr-FR" sz="1600" b="1" dirty="0" smtClean="0">
              <a:cs typeface="Sakkal Majalla" panose="02000000000000000000" pitchFamily="2" charset="-78"/>
            </a:endParaRPr>
          </a:p>
          <a:p>
            <a:pPr algn="ctr">
              <a:lnSpc>
                <a:spcPct val="100000"/>
              </a:lnSpc>
              <a:spcBef>
                <a:spcPts val="0"/>
              </a:spcBef>
              <a:defRPr/>
            </a:pPr>
            <a:r>
              <a:rPr lang="fr-FR" sz="1400" dirty="0" smtClean="0">
                <a:cs typeface="Sakkal Majalla" panose="02000000000000000000" pitchFamily="2" charset="-78"/>
              </a:rPr>
              <a:t>30 </a:t>
            </a:r>
            <a:r>
              <a:rPr lang="fr-FR" sz="1400" dirty="0">
                <a:cs typeface="Sakkal Majalla" panose="02000000000000000000" pitchFamily="2" charset="-78"/>
              </a:rPr>
              <a:t>juin 2017 </a:t>
            </a:r>
          </a:p>
          <a:p>
            <a:pPr lvl="0" algn="ctr">
              <a:lnSpc>
                <a:spcPct val="100000"/>
              </a:lnSpc>
              <a:spcBef>
                <a:spcPts val="0"/>
              </a:spcBef>
              <a:defRPr/>
            </a:pPr>
            <a:endParaRPr lang="fr-FR" sz="1400" dirty="0">
              <a:cs typeface="Sakkal Majalla" panose="02000000000000000000" pitchFamily="2" charset="-78"/>
            </a:endParaRPr>
          </a:p>
          <a:p>
            <a:pPr lvl="0" algn="ctr">
              <a:lnSpc>
                <a:spcPct val="100000"/>
              </a:lnSpc>
              <a:spcBef>
                <a:spcPts val="0"/>
              </a:spcBef>
              <a:defRPr/>
            </a:pPr>
            <a:endParaRPr lang="fr-FR" sz="1400" b="1" dirty="0">
              <a:cs typeface="Sakkal Majalla" panose="02000000000000000000" pitchFamily="2" charset="-78"/>
            </a:endParaRPr>
          </a:p>
          <a:p>
            <a:pPr lvl="0" algn="ctr">
              <a:lnSpc>
                <a:spcPct val="100000"/>
              </a:lnSpc>
              <a:spcBef>
                <a:spcPts val="0"/>
              </a:spcBef>
              <a:defRPr/>
            </a:pPr>
            <a:endParaRPr lang="fr-FR" sz="1400" b="1" dirty="0">
              <a:cs typeface="Sakkal Majalla" panose="02000000000000000000" pitchFamily="2" charset="-78"/>
            </a:endParaRPr>
          </a:p>
        </p:txBody>
      </p:sp>
      <p:sp>
        <p:nvSpPr>
          <p:cNvPr id="28" name="Content Placeholder 21">
            <a:extLst>
              <a:ext uri="{FF2B5EF4-FFF2-40B4-BE49-F238E27FC236}">
                <a16:creationId xmlns:a16="http://schemas.microsoft.com/office/drawing/2014/main" xmlns="" id="{A80A98B8-6DAB-784F-AE8C-FDC98086080A}"/>
              </a:ext>
            </a:extLst>
          </p:cNvPr>
          <p:cNvSpPr>
            <a:spLocks noGrp="1"/>
          </p:cNvSpPr>
          <p:nvPr>
            <p:ph sz="quarter" idx="16"/>
          </p:nvPr>
        </p:nvSpPr>
        <p:spPr>
          <a:xfrm>
            <a:off x="4745831" y="5443525"/>
            <a:ext cx="2700338" cy="876594"/>
          </a:xfrm>
        </p:spPr>
        <p:txBody>
          <a:bodyPr/>
          <a:lstStyle/>
          <a:p>
            <a:pPr lvl="0" algn="ctr">
              <a:lnSpc>
                <a:spcPct val="100000"/>
              </a:lnSpc>
              <a:spcBef>
                <a:spcPts val="0"/>
              </a:spcBef>
              <a:defRPr/>
            </a:pPr>
            <a:r>
              <a:rPr lang="fr-FR" sz="1600" b="1" dirty="0">
                <a:cs typeface="Sakkal Majalla" panose="02000000000000000000" pitchFamily="2" charset="-78"/>
              </a:rPr>
              <a:t>Période d’exécution</a:t>
            </a:r>
          </a:p>
          <a:p>
            <a:pPr lvl="0" algn="ctr">
              <a:lnSpc>
                <a:spcPct val="100000"/>
              </a:lnSpc>
              <a:spcBef>
                <a:spcPts val="0"/>
              </a:spcBef>
              <a:defRPr/>
            </a:pPr>
            <a:r>
              <a:rPr lang="fr-MA" sz="1400" dirty="0">
                <a:cs typeface="Sakkal Majalla" panose="02000000000000000000" pitchFamily="2" charset="-78"/>
              </a:rPr>
              <a:t>5 ans à partir </a:t>
            </a:r>
          </a:p>
          <a:p>
            <a:pPr lvl="0" algn="ctr">
              <a:lnSpc>
                <a:spcPct val="100000"/>
              </a:lnSpc>
              <a:spcBef>
                <a:spcPts val="0"/>
              </a:spcBef>
              <a:defRPr/>
            </a:pPr>
            <a:r>
              <a:rPr lang="fr-MA" sz="1400" dirty="0">
                <a:cs typeface="Sakkal Majalla" panose="02000000000000000000" pitchFamily="2" charset="-78"/>
              </a:rPr>
              <a:t>de la date d’entrée en vigueur</a:t>
            </a:r>
            <a:endParaRPr lang="fr-FR" sz="1400" b="1" dirty="0">
              <a:cs typeface="Sakkal Majalla" panose="02000000000000000000" pitchFamily="2" charset="-78"/>
            </a:endParaRPr>
          </a:p>
          <a:p>
            <a:pPr lvl="0" algn="ctr">
              <a:lnSpc>
                <a:spcPct val="100000"/>
              </a:lnSpc>
              <a:spcBef>
                <a:spcPts val="0"/>
              </a:spcBef>
              <a:defRPr/>
            </a:pPr>
            <a:endParaRPr lang="fr-FR" sz="1400" b="1" dirty="0">
              <a:cs typeface="Sakkal Majalla" panose="02000000000000000000" pitchFamily="2" charset="-78"/>
            </a:endParaRPr>
          </a:p>
        </p:txBody>
      </p:sp>
      <p:sp>
        <p:nvSpPr>
          <p:cNvPr id="29" name="Content Placeholder 21">
            <a:extLst>
              <a:ext uri="{FF2B5EF4-FFF2-40B4-BE49-F238E27FC236}">
                <a16:creationId xmlns:a16="http://schemas.microsoft.com/office/drawing/2014/main" xmlns="" id="{A80A98B8-6DAB-784F-AE8C-FDC98086080A}"/>
              </a:ext>
            </a:extLst>
          </p:cNvPr>
          <p:cNvSpPr>
            <a:spLocks noGrp="1"/>
          </p:cNvSpPr>
          <p:nvPr>
            <p:ph sz="quarter" idx="16"/>
          </p:nvPr>
        </p:nvSpPr>
        <p:spPr>
          <a:xfrm>
            <a:off x="6532880" y="1615387"/>
            <a:ext cx="3555999" cy="1190625"/>
          </a:xfrm>
        </p:spPr>
        <p:txBody>
          <a:bodyPr/>
          <a:lstStyle/>
          <a:p>
            <a:pPr algn="ctr">
              <a:lnSpc>
                <a:spcPct val="100000"/>
              </a:lnSpc>
              <a:spcBef>
                <a:spcPts val="0"/>
              </a:spcBef>
              <a:defRPr/>
            </a:pPr>
            <a:r>
              <a:rPr lang="fr-FR" sz="1600" b="1" dirty="0">
                <a:cs typeface="Sakkal Majalla" panose="02000000000000000000" pitchFamily="2" charset="-78"/>
              </a:rPr>
              <a:t>Nombre de bénéficiaires:</a:t>
            </a:r>
          </a:p>
          <a:p>
            <a:pPr lvl="0" algn="ctr">
              <a:lnSpc>
                <a:spcPct val="100000"/>
              </a:lnSpc>
              <a:spcBef>
                <a:spcPts val="0"/>
              </a:spcBef>
              <a:defRPr/>
            </a:pPr>
            <a:r>
              <a:rPr lang="fr-MA" sz="1400" dirty="0">
                <a:cs typeface="Sakkal Majalla" panose="02000000000000000000" pitchFamily="2" charset="-78"/>
              </a:rPr>
              <a:t>827.626 personnes </a:t>
            </a:r>
          </a:p>
          <a:p>
            <a:pPr lvl="0" algn="ctr">
              <a:lnSpc>
                <a:spcPct val="100000"/>
              </a:lnSpc>
              <a:spcBef>
                <a:spcPts val="0"/>
              </a:spcBef>
              <a:defRPr/>
            </a:pPr>
            <a:r>
              <a:rPr lang="fr-MA" sz="1400" dirty="0">
                <a:cs typeface="Sakkal Majalla" panose="02000000000000000000" pitchFamily="2" charset="-78"/>
              </a:rPr>
              <a:t>durant les 20 prochaines années</a:t>
            </a:r>
            <a:endParaRPr lang="fr-FR" sz="1400" b="1" dirty="0">
              <a:cs typeface="Sakkal Majalla" panose="02000000000000000000" pitchFamily="2" charset="-78"/>
            </a:endParaRPr>
          </a:p>
          <a:p>
            <a:pPr lvl="0" algn="ctr">
              <a:lnSpc>
                <a:spcPct val="100000"/>
              </a:lnSpc>
              <a:spcBef>
                <a:spcPts val="0"/>
              </a:spcBef>
              <a:defRPr/>
            </a:pPr>
            <a:endParaRPr lang="fr-FR" sz="1400" b="1" dirty="0">
              <a:cs typeface="Sakkal Majalla" panose="02000000000000000000" pitchFamily="2" charset="-78"/>
            </a:endParaRPr>
          </a:p>
        </p:txBody>
      </p:sp>
      <p:sp>
        <p:nvSpPr>
          <p:cNvPr id="30" name="Content Placeholder 21">
            <a:extLst>
              <a:ext uri="{FF2B5EF4-FFF2-40B4-BE49-F238E27FC236}">
                <a16:creationId xmlns:a16="http://schemas.microsoft.com/office/drawing/2014/main" xmlns="" id="{A80A98B8-6DAB-784F-AE8C-FDC98086080A}"/>
              </a:ext>
            </a:extLst>
          </p:cNvPr>
          <p:cNvSpPr>
            <a:spLocks noGrp="1"/>
          </p:cNvSpPr>
          <p:nvPr>
            <p:ph sz="quarter" idx="16"/>
          </p:nvPr>
        </p:nvSpPr>
        <p:spPr>
          <a:xfrm>
            <a:off x="8668872" y="5443523"/>
            <a:ext cx="3522650" cy="1190625"/>
          </a:xfrm>
        </p:spPr>
        <p:txBody>
          <a:bodyPr/>
          <a:lstStyle/>
          <a:p>
            <a:pPr lvl="0" algn="ctr">
              <a:lnSpc>
                <a:spcPct val="100000"/>
              </a:lnSpc>
              <a:spcBef>
                <a:spcPts val="0"/>
              </a:spcBef>
              <a:defRPr/>
            </a:pPr>
            <a:r>
              <a:rPr lang="fr-FR" sz="1600" b="1" dirty="0">
                <a:cs typeface="Sakkal Majalla" panose="02000000000000000000" pitchFamily="2" charset="-78"/>
              </a:rPr>
              <a:t>Projets financés:</a:t>
            </a:r>
          </a:p>
          <a:p>
            <a:pPr marL="342900" indent="-342900" algn="ctr">
              <a:buFont typeface="+mj-lt"/>
              <a:buAutoNum type="arabicPeriod"/>
            </a:pPr>
            <a:r>
              <a:rPr lang="fr-FR" sz="1400" dirty="0"/>
              <a:t>Education et formation pour l’employabilité.</a:t>
            </a:r>
          </a:p>
          <a:p>
            <a:pPr marL="342900" indent="-342900" algn="ctr">
              <a:buFont typeface="+mj-lt"/>
              <a:buAutoNum type="arabicPeriod"/>
            </a:pPr>
            <a:r>
              <a:rPr lang="fr-FR" sz="1400" dirty="0"/>
              <a:t>Productivité du foncier. </a:t>
            </a:r>
          </a:p>
        </p:txBody>
      </p:sp>
      <p:sp>
        <p:nvSpPr>
          <p:cNvPr id="11" name="Ellipse 10"/>
          <p:cNvSpPr/>
          <p:nvPr/>
        </p:nvSpPr>
        <p:spPr>
          <a:xfrm>
            <a:off x="995680" y="3149600"/>
            <a:ext cx="1346374" cy="1351280"/>
          </a:xfrm>
          <a:prstGeom prst="ellipse">
            <a:avLst/>
          </a:prstGeom>
          <a:solidFill>
            <a:srgbClr val="2683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MA" sz="4400" b="0" i="0" u="none" strike="noStrike" kern="1200" cap="none" spc="0" normalizeH="0" baseline="0" noProof="0" dirty="0">
                <a:ln>
                  <a:noFill/>
                </a:ln>
                <a:solidFill>
                  <a:prstClr val="white"/>
                </a:solidFill>
                <a:effectLst/>
                <a:uLnTx/>
                <a:uFillTx/>
                <a:latin typeface="Arial"/>
                <a:cs typeface="+mn-cs"/>
              </a:rPr>
              <a:t>1</a:t>
            </a:r>
            <a:endParaRPr kumimoji="0" lang="fr-FR" sz="4400" b="0" i="0" u="none" strike="noStrike" kern="1200" cap="none" spc="0" normalizeH="0" baseline="0" noProof="0" dirty="0">
              <a:ln>
                <a:noFill/>
              </a:ln>
              <a:solidFill>
                <a:prstClr val="white"/>
              </a:solidFill>
              <a:effectLst/>
              <a:uLnTx/>
              <a:uFillTx/>
              <a:latin typeface="Arial"/>
              <a:cs typeface="+mn-cs"/>
            </a:endParaRPr>
          </a:p>
        </p:txBody>
      </p:sp>
      <p:sp>
        <p:nvSpPr>
          <p:cNvPr id="31" name="Ellipse 30"/>
          <p:cNvSpPr/>
          <p:nvPr/>
        </p:nvSpPr>
        <p:spPr>
          <a:xfrm>
            <a:off x="3210560" y="3241040"/>
            <a:ext cx="1346374" cy="1351280"/>
          </a:xfrm>
          <a:prstGeom prst="ellipse">
            <a:avLst/>
          </a:prstGeom>
          <a:solidFill>
            <a:srgbClr val="27CE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MA" sz="4400" b="0" i="0" u="none" strike="noStrike" kern="1200" cap="none" spc="0" normalizeH="0" baseline="0" noProof="0" dirty="0">
                <a:ln>
                  <a:noFill/>
                </a:ln>
                <a:solidFill>
                  <a:prstClr val="white"/>
                </a:solidFill>
                <a:effectLst/>
                <a:uLnTx/>
                <a:uFillTx/>
                <a:latin typeface="Arial"/>
                <a:cs typeface="+mn-cs"/>
              </a:rPr>
              <a:t>2</a:t>
            </a:r>
            <a:endParaRPr kumimoji="0" lang="fr-FR" sz="4400" b="0" i="0" u="none" strike="noStrike" kern="1200" cap="none" spc="0" normalizeH="0" baseline="0" noProof="0" dirty="0">
              <a:ln>
                <a:noFill/>
              </a:ln>
              <a:solidFill>
                <a:prstClr val="white"/>
              </a:solidFill>
              <a:effectLst/>
              <a:uLnTx/>
              <a:uFillTx/>
              <a:latin typeface="Arial"/>
              <a:cs typeface="+mn-cs"/>
            </a:endParaRPr>
          </a:p>
        </p:txBody>
      </p:sp>
      <p:sp>
        <p:nvSpPr>
          <p:cNvPr id="32" name="Ellipse 31"/>
          <p:cNvSpPr/>
          <p:nvPr/>
        </p:nvSpPr>
        <p:spPr>
          <a:xfrm>
            <a:off x="5402494" y="3144520"/>
            <a:ext cx="1389640" cy="1363980"/>
          </a:xfrm>
          <a:prstGeom prst="ellipse">
            <a:avLst/>
          </a:prstGeom>
          <a:solidFill>
            <a:srgbClr val="62A3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MA" sz="4400" b="0" i="0" u="none" strike="noStrike" kern="1200" cap="none" spc="0" normalizeH="0" baseline="0" noProof="0" dirty="0">
                <a:ln>
                  <a:noFill/>
                </a:ln>
                <a:solidFill>
                  <a:prstClr val="white"/>
                </a:solidFill>
                <a:effectLst/>
                <a:uLnTx/>
                <a:uFillTx/>
                <a:latin typeface="Arial"/>
                <a:cs typeface="+mn-cs"/>
              </a:rPr>
              <a:t>3</a:t>
            </a:r>
            <a:endParaRPr kumimoji="0" lang="fr-FR" sz="4400" b="0" i="0" u="none" strike="noStrike" kern="1200" cap="none" spc="0" normalizeH="0" baseline="0" noProof="0" dirty="0">
              <a:ln>
                <a:noFill/>
              </a:ln>
              <a:solidFill>
                <a:prstClr val="white"/>
              </a:solidFill>
              <a:effectLst/>
              <a:uLnTx/>
              <a:uFillTx/>
              <a:latin typeface="Arial"/>
              <a:cs typeface="+mn-cs"/>
            </a:endParaRPr>
          </a:p>
        </p:txBody>
      </p:sp>
      <p:sp>
        <p:nvSpPr>
          <p:cNvPr id="33" name="Ellipse 32"/>
          <p:cNvSpPr/>
          <p:nvPr/>
        </p:nvSpPr>
        <p:spPr>
          <a:xfrm>
            <a:off x="7617373" y="3235960"/>
            <a:ext cx="1346374" cy="1351280"/>
          </a:xfrm>
          <a:prstGeom prst="ellipse">
            <a:avLst/>
          </a:prstGeom>
          <a:solidFill>
            <a:srgbClr val="42BA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MA" sz="4400" b="0" i="0" u="none" strike="noStrike" kern="1200" cap="none" spc="0" normalizeH="0" baseline="0" noProof="0" dirty="0">
                <a:ln>
                  <a:noFill/>
                </a:ln>
                <a:solidFill>
                  <a:prstClr val="white"/>
                </a:solidFill>
                <a:effectLst/>
                <a:uLnTx/>
                <a:uFillTx/>
                <a:latin typeface="Arial"/>
                <a:cs typeface="+mn-cs"/>
              </a:rPr>
              <a:t>4</a:t>
            </a:r>
            <a:endParaRPr kumimoji="0" lang="fr-FR" sz="4400" b="0" i="0" u="none" strike="noStrike" kern="1200" cap="none" spc="0" normalizeH="0" baseline="0" noProof="0" dirty="0">
              <a:ln>
                <a:noFill/>
              </a:ln>
              <a:solidFill>
                <a:prstClr val="white"/>
              </a:solidFill>
              <a:effectLst/>
              <a:uLnTx/>
              <a:uFillTx/>
              <a:latin typeface="Arial"/>
              <a:cs typeface="+mn-cs"/>
            </a:endParaRPr>
          </a:p>
        </p:txBody>
      </p:sp>
      <p:sp>
        <p:nvSpPr>
          <p:cNvPr id="34" name="Ellipse 33"/>
          <p:cNvSpPr/>
          <p:nvPr/>
        </p:nvSpPr>
        <p:spPr>
          <a:xfrm>
            <a:off x="9809306" y="3144520"/>
            <a:ext cx="1404794" cy="1363980"/>
          </a:xfrm>
          <a:prstGeom prst="ellipse">
            <a:avLst/>
          </a:prstGeom>
          <a:solidFill>
            <a:srgbClr val="1CAD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fr-MA" sz="4400" b="0" i="0" u="none" strike="noStrike" kern="1200" cap="none" spc="0" normalizeH="0" baseline="0" noProof="0" dirty="0">
                <a:ln>
                  <a:noFill/>
                </a:ln>
                <a:solidFill>
                  <a:prstClr val="white"/>
                </a:solidFill>
                <a:effectLst/>
                <a:uLnTx/>
                <a:uFillTx/>
                <a:latin typeface="Arial"/>
                <a:cs typeface="+mn-cs"/>
              </a:rPr>
              <a:t>5</a:t>
            </a:r>
            <a:endParaRPr kumimoji="0" lang="fr-FR" sz="4400" b="0" i="0" u="none" strike="noStrike" kern="1200" cap="none" spc="0" normalizeH="0" baseline="0" noProof="0" dirty="0">
              <a:ln>
                <a:noFill/>
              </a:ln>
              <a:solidFill>
                <a:prstClr val="white"/>
              </a:solidFill>
              <a:effectLst/>
              <a:uLnTx/>
              <a:uFillTx/>
              <a:latin typeface="Arial"/>
              <a:cs typeface="+mn-cs"/>
            </a:endParaRPr>
          </a:p>
        </p:txBody>
      </p:sp>
    </p:spTree>
    <p:extLst>
      <p:ext uri="{BB962C8B-B14F-4D97-AF65-F5344CB8AC3E}">
        <p14:creationId xmlns:p14="http://schemas.microsoft.com/office/powerpoint/2010/main" val="164957661"/>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3529" y="320459"/>
            <a:ext cx="11573197" cy="724247"/>
          </a:xfrm>
          <a:solidFill>
            <a:srgbClr val="54657D"/>
          </a:solidFill>
        </p:spPr>
        <p:txBody>
          <a:bodyPr tIns="91440" anchor="ctr">
            <a:noAutofit/>
          </a:bodyPr>
          <a:lstStyle/>
          <a:p>
            <a:r>
              <a:rPr lang="en-US" sz="3600" dirty="0">
                <a:solidFill>
                  <a:schemeClr val="bg1"/>
                </a:solidFill>
              </a:rPr>
              <a:t>Mission principale &amp; Axes </a:t>
            </a:r>
            <a:r>
              <a:rPr lang="en-US" sz="3600" dirty="0" err="1">
                <a:solidFill>
                  <a:schemeClr val="bg1"/>
                </a:solidFill>
              </a:rPr>
              <a:t>d’intervention</a:t>
            </a:r>
            <a:endParaRPr lang="en-US" sz="3600" dirty="0">
              <a:solidFill>
                <a:schemeClr val="bg1"/>
              </a:solidFill>
            </a:endParaRPr>
          </a:p>
        </p:txBody>
      </p:sp>
      <p:sp>
        <p:nvSpPr>
          <p:cNvPr id="9" name="Isosceles Triangle 8">
            <a:extLst>
              <a:ext uri="{FF2B5EF4-FFF2-40B4-BE49-F238E27FC236}">
                <a16:creationId xmlns:a16="http://schemas.microsoft.com/office/drawing/2014/main" xmlns="" id="{EDC58E9E-22A3-423B-9944-F62555289925}"/>
              </a:ext>
            </a:extLst>
          </p:cNvPr>
          <p:cNvSpPr/>
          <p:nvPr/>
        </p:nvSpPr>
        <p:spPr>
          <a:xfrm rot="13500000">
            <a:off x="3886240" y="3594865"/>
            <a:ext cx="116839" cy="109728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10" name="Isosceles Triangle 9">
            <a:extLst>
              <a:ext uri="{FF2B5EF4-FFF2-40B4-BE49-F238E27FC236}">
                <a16:creationId xmlns:a16="http://schemas.microsoft.com/office/drawing/2014/main" xmlns="" id="{4E2E33D9-B624-4EA1-8FDC-48E14024860A}"/>
              </a:ext>
            </a:extLst>
          </p:cNvPr>
          <p:cNvSpPr/>
          <p:nvPr/>
        </p:nvSpPr>
        <p:spPr>
          <a:xfrm rot="16200000">
            <a:off x="3697687" y="3825905"/>
            <a:ext cx="116839" cy="137160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11" name="Isosceles Triangle 10">
            <a:extLst>
              <a:ext uri="{FF2B5EF4-FFF2-40B4-BE49-F238E27FC236}">
                <a16:creationId xmlns:a16="http://schemas.microsoft.com/office/drawing/2014/main" xmlns="" id="{7DD75C70-454E-4690-B03A-49B093BEA9F0}"/>
              </a:ext>
            </a:extLst>
          </p:cNvPr>
          <p:cNvSpPr/>
          <p:nvPr/>
        </p:nvSpPr>
        <p:spPr>
          <a:xfrm rot="18600000">
            <a:off x="3925652" y="4306272"/>
            <a:ext cx="116839" cy="109728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cs typeface="+mn-cs"/>
            </a:endParaRPr>
          </a:p>
        </p:txBody>
      </p:sp>
      <p:sp>
        <p:nvSpPr>
          <p:cNvPr id="31" name="TextBox 30">
            <a:extLst>
              <a:ext uri="{FF2B5EF4-FFF2-40B4-BE49-F238E27FC236}">
                <a16:creationId xmlns:a16="http://schemas.microsoft.com/office/drawing/2014/main" xmlns="" id="{80D97C3E-D761-4329-A63C-CA0D7D4B1B58}"/>
              </a:ext>
            </a:extLst>
          </p:cNvPr>
          <p:cNvSpPr txBox="1"/>
          <p:nvPr/>
        </p:nvSpPr>
        <p:spPr>
          <a:xfrm>
            <a:off x="277015" y="1847729"/>
            <a:ext cx="3313947" cy="2031325"/>
          </a:xfrm>
          <a:prstGeom prst="rect">
            <a:avLst/>
          </a:prstGeom>
          <a:noFill/>
        </p:spPr>
        <p:txBody>
          <a:bodyPr wrap="square" rtlCol="0">
            <a:spAutoFit/>
          </a:bodyPr>
          <a:lstStyle/>
          <a:p>
            <a:pPr marL="0" marR="0" lvl="0" indent="0" algn="just" defTabSz="914286" rtl="0" eaLnBrk="1" fontAlgn="auto" latinLnBrk="0" hangingPunct="1">
              <a:lnSpc>
                <a:spcPct val="100000"/>
              </a:lnSpc>
              <a:spcBef>
                <a:spcPts val="0"/>
              </a:spcBef>
              <a:spcAft>
                <a:spcPts val="0"/>
              </a:spcAft>
              <a:buClrTx/>
              <a:buSzTx/>
              <a:buFontTx/>
              <a:buNone/>
              <a:tabLst/>
              <a:defRPr/>
            </a:pPr>
            <a:r>
              <a:rPr lang="fr-FR" sz="1400" dirty="0"/>
              <a:t>Cette consultation a pour objectif de recruter </a:t>
            </a:r>
            <a:r>
              <a:rPr lang="fr-FR" sz="1400" dirty="0" smtClean="0"/>
              <a:t>un prestataire qui </a:t>
            </a:r>
            <a:r>
              <a:rPr lang="fr-FR" sz="1400" dirty="0"/>
              <a:t>aura pour mission d’accompagner l’Agence MCA-Morocco dans la mise en œuvre de sa communication évènementielle et ce, en vertu d’un marché cadre devant couvrir le restant de la période d’exécution du Compact II, qui sera </a:t>
            </a:r>
            <a:r>
              <a:rPr lang="fr-FR" sz="1400" dirty="0" smtClean="0"/>
              <a:t>clôturé </a:t>
            </a:r>
            <a:r>
              <a:rPr lang="fr-FR" sz="1400" dirty="0"/>
              <a:t>le 30 juin 2022.</a:t>
            </a:r>
            <a:endParaRPr kumimoji="0" lang="fr-FR" sz="1400" b="0" i="0" u="none" strike="noStrike" kern="1200" cap="none" spc="0" normalizeH="0" baseline="0" noProof="0" dirty="0">
              <a:ln>
                <a:noFill/>
              </a:ln>
              <a:solidFill>
                <a:prstClr val="black"/>
              </a:solidFill>
              <a:effectLst/>
              <a:uLnTx/>
              <a:uFillTx/>
              <a:latin typeface="Arial"/>
              <a:cs typeface="+mn-cs"/>
            </a:endParaRPr>
          </a:p>
        </p:txBody>
      </p:sp>
      <p:sp>
        <p:nvSpPr>
          <p:cNvPr id="35" name="TextBox 34">
            <a:extLst>
              <a:ext uri="{FF2B5EF4-FFF2-40B4-BE49-F238E27FC236}">
                <a16:creationId xmlns:a16="http://schemas.microsoft.com/office/drawing/2014/main" xmlns="" id="{7040772B-6A81-446C-A21D-700D4881482C}"/>
              </a:ext>
            </a:extLst>
          </p:cNvPr>
          <p:cNvSpPr txBox="1"/>
          <p:nvPr/>
        </p:nvSpPr>
        <p:spPr>
          <a:xfrm>
            <a:off x="257775" y="1289176"/>
            <a:ext cx="3313947" cy="461665"/>
          </a:xfrm>
          <a:prstGeom prst="rect">
            <a:avLst/>
          </a:prstGeom>
          <a:solidFill>
            <a:schemeClr val="accent4"/>
          </a:solidFill>
        </p:spPr>
        <p:txBody>
          <a:bodyPr wrap="square" rtlCol="0">
            <a:spAutoFit/>
          </a:bodyPr>
          <a:lstStyle>
            <a:defPPr>
              <a:defRPr lang="en-US"/>
            </a:defPPr>
            <a:lvl1pPr>
              <a:defRPr sz="1400" b="1">
                <a:solidFill>
                  <a:schemeClr val="bg1"/>
                </a:solidFill>
                <a:cs typeface="Arial" pitchFamily="34" charset="0"/>
              </a:defRPr>
            </a:lvl1p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dirty="0">
                <a:ln>
                  <a:noFill/>
                </a:ln>
                <a:solidFill>
                  <a:prstClr val="white"/>
                </a:solidFill>
                <a:effectLst/>
                <a:uLnTx/>
                <a:uFillTx/>
                <a:latin typeface="Arial"/>
                <a:cs typeface="Arial" pitchFamily="34" charset="0"/>
              </a:rPr>
              <a:t>Mission principale:</a:t>
            </a:r>
            <a:endParaRPr kumimoji="0" lang="ko-KR" altLang="en-US" sz="2400" b="1" i="0" u="none" strike="noStrike" kern="1200" cap="none" spc="0" normalizeH="0" baseline="0" noProof="0" dirty="0">
              <a:ln>
                <a:noFill/>
              </a:ln>
              <a:solidFill>
                <a:prstClr val="white"/>
              </a:solidFill>
              <a:effectLst/>
              <a:uLnTx/>
              <a:uFillTx/>
              <a:latin typeface="Arial"/>
              <a:cs typeface="Arial" pitchFamily="34" charset="0"/>
            </a:endParaRPr>
          </a:p>
        </p:txBody>
      </p:sp>
      <p:sp>
        <p:nvSpPr>
          <p:cNvPr id="26" name="TextBox 34">
            <a:extLst>
              <a:ext uri="{FF2B5EF4-FFF2-40B4-BE49-F238E27FC236}">
                <a16:creationId xmlns:a16="http://schemas.microsoft.com/office/drawing/2014/main" xmlns="" id="{D0D7FCDF-FA5C-4746-A810-72771B6D29F8}"/>
              </a:ext>
            </a:extLst>
          </p:cNvPr>
          <p:cNvSpPr txBox="1"/>
          <p:nvPr/>
        </p:nvSpPr>
        <p:spPr>
          <a:xfrm>
            <a:off x="257774" y="4220412"/>
            <a:ext cx="3313947" cy="461665"/>
          </a:xfrm>
          <a:prstGeom prst="rect">
            <a:avLst/>
          </a:prstGeom>
          <a:solidFill>
            <a:schemeClr val="accent4"/>
          </a:solidFill>
        </p:spPr>
        <p:txBody>
          <a:bodyPr wrap="square" rtlCol="0">
            <a:spAutoFit/>
          </a:bodyPr>
          <a:lstStyle>
            <a:defPPr>
              <a:defRPr lang="en-US"/>
            </a:defPPr>
            <a:lvl1pPr>
              <a:defRPr sz="1400" b="1">
                <a:solidFill>
                  <a:schemeClr val="bg1"/>
                </a:solidFill>
                <a:cs typeface="Arial" pitchFamily="34" charset="0"/>
              </a:defRPr>
            </a:lvl1p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dirty="0">
                <a:ln>
                  <a:noFill/>
                </a:ln>
                <a:solidFill>
                  <a:prstClr val="white"/>
                </a:solidFill>
                <a:effectLst/>
                <a:uLnTx/>
                <a:uFillTx/>
                <a:latin typeface="Arial"/>
                <a:cs typeface="Arial" pitchFamily="34" charset="0"/>
              </a:rPr>
              <a:t>Axes </a:t>
            </a:r>
            <a:r>
              <a:rPr kumimoji="0" lang="en-US" altLang="ko-KR" sz="2400" b="1" i="0" u="none" strike="noStrike" kern="1200" cap="none" spc="0" normalizeH="0" baseline="0" noProof="0" dirty="0" err="1">
                <a:ln>
                  <a:noFill/>
                </a:ln>
                <a:solidFill>
                  <a:prstClr val="white"/>
                </a:solidFill>
                <a:effectLst/>
                <a:uLnTx/>
                <a:uFillTx/>
                <a:latin typeface="Arial"/>
                <a:cs typeface="Arial" pitchFamily="34" charset="0"/>
              </a:rPr>
              <a:t>d’intervention</a:t>
            </a:r>
            <a:r>
              <a:rPr kumimoji="0" lang="en-US" altLang="ko-KR" sz="2400" b="1" i="0" u="none" strike="noStrike" kern="1200" cap="none" spc="0" normalizeH="0" baseline="0" noProof="0" dirty="0">
                <a:ln>
                  <a:noFill/>
                </a:ln>
                <a:solidFill>
                  <a:prstClr val="white"/>
                </a:solidFill>
                <a:effectLst/>
                <a:uLnTx/>
                <a:uFillTx/>
                <a:latin typeface="Arial"/>
                <a:cs typeface="Arial" pitchFamily="34" charset="0"/>
              </a:rPr>
              <a:t>:</a:t>
            </a:r>
            <a:endParaRPr kumimoji="0" lang="ko-KR" altLang="en-US" sz="2400" b="1" i="0" u="none" strike="noStrike" kern="1200" cap="none" spc="0" normalizeH="0" baseline="0" noProof="0" dirty="0">
              <a:ln>
                <a:noFill/>
              </a:ln>
              <a:solidFill>
                <a:prstClr val="white"/>
              </a:solidFill>
              <a:effectLst/>
              <a:uLnTx/>
              <a:uFillTx/>
              <a:latin typeface="Arial"/>
              <a:cs typeface="Arial" pitchFamily="34" charset="0"/>
            </a:endParaRPr>
          </a:p>
        </p:txBody>
      </p:sp>
      <p:graphicFrame>
        <p:nvGraphicFramePr>
          <p:cNvPr id="19" name="Tableau 18">
            <a:extLst>
              <a:ext uri="{FF2B5EF4-FFF2-40B4-BE49-F238E27FC236}">
                <a16:creationId xmlns:a16="http://schemas.microsoft.com/office/drawing/2014/main" xmlns="" id="{C4DC6226-7E18-4580-9301-17C39C13633F}"/>
              </a:ext>
            </a:extLst>
          </p:cNvPr>
          <p:cNvGraphicFramePr>
            <a:graphicFrameLocks noGrp="1"/>
          </p:cNvGraphicFramePr>
          <p:nvPr>
            <p:extLst>
              <p:ext uri="{D42A27DB-BD31-4B8C-83A1-F6EECF244321}">
                <p14:modId xmlns:p14="http://schemas.microsoft.com/office/powerpoint/2010/main" val="1537367461"/>
              </p:ext>
            </p:extLst>
          </p:nvPr>
        </p:nvGraphicFramePr>
        <p:xfrm>
          <a:off x="4752975" y="1928613"/>
          <a:ext cx="6981825" cy="4101015"/>
        </p:xfrm>
        <a:graphic>
          <a:graphicData uri="http://schemas.openxmlformats.org/drawingml/2006/table">
            <a:tbl>
              <a:tblPr>
                <a:tableStyleId>{775DCB02-9BB8-47FD-8907-85C794F793BA}</a:tableStyleId>
              </a:tblPr>
              <a:tblGrid>
                <a:gridCol w="675661">
                  <a:extLst>
                    <a:ext uri="{9D8B030D-6E8A-4147-A177-3AD203B41FA5}">
                      <a16:colId xmlns:a16="http://schemas.microsoft.com/office/drawing/2014/main" xmlns="" val="173196262"/>
                    </a:ext>
                  </a:extLst>
                </a:gridCol>
                <a:gridCol w="6306164">
                  <a:extLst>
                    <a:ext uri="{9D8B030D-6E8A-4147-A177-3AD203B41FA5}">
                      <a16:colId xmlns:a16="http://schemas.microsoft.com/office/drawing/2014/main" xmlns="" val="844301140"/>
                    </a:ext>
                  </a:extLst>
                </a:gridCol>
              </a:tblGrid>
              <a:tr h="262089">
                <a:tc>
                  <a:txBody>
                    <a:bodyPr/>
                    <a:lstStyle/>
                    <a:p>
                      <a:pPr algn="ctr" fontAlgn="b"/>
                      <a:r>
                        <a:rPr lang="fr-MA" sz="1400" b="0" u="none" strike="noStrike" dirty="0">
                          <a:solidFill>
                            <a:srgbClr val="000000"/>
                          </a:solidFill>
                          <a:effectLst/>
                        </a:rPr>
                        <a:t>1</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Tâches centrales (conseil en évènementiel, repérage des lieux, gestion des relations avec les invités..)</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3283825235"/>
                  </a:ext>
                </a:extLst>
              </a:tr>
              <a:tr h="262089">
                <a:tc>
                  <a:txBody>
                    <a:bodyPr/>
                    <a:lstStyle/>
                    <a:p>
                      <a:pPr algn="ctr" fontAlgn="b"/>
                      <a:r>
                        <a:rPr lang="fr-MA" sz="1400" b="0" u="none" strike="noStrike" dirty="0">
                          <a:solidFill>
                            <a:srgbClr val="000000"/>
                          </a:solidFill>
                          <a:effectLst/>
                        </a:rPr>
                        <a:t>2</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Location et aménagement d’espaces évènementiels (indoor et </a:t>
                      </a:r>
                      <a:r>
                        <a:rPr lang="fr-FR" sz="1600" b="0" u="none" strike="noStrike" dirty="0" err="1">
                          <a:solidFill>
                            <a:schemeClr val="tx1"/>
                          </a:solidFill>
                          <a:effectLst/>
                        </a:rPr>
                        <a:t>outdoor</a:t>
                      </a:r>
                      <a:r>
                        <a:rPr lang="fr-FR" sz="1600" b="0" u="none" strike="noStrike" dirty="0">
                          <a:solidFill>
                            <a:schemeClr val="tx1"/>
                          </a:solidFill>
                          <a:effectLst/>
                        </a:rPr>
                        <a:t>)</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987409091"/>
                  </a:ext>
                </a:extLst>
              </a:tr>
              <a:tr h="262089">
                <a:tc>
                  <a:txBody>
                    <a:bodyPr/>
                    <a:lstStyle/>
                    <a:p>
                      <a:pPr algn="ctr" fontAlgn="b"/>
                      <a:r>
                        <a:rPr lang="fr-MA" sz="1400" b="0" u="none" strike="noStrike" dirty="0">
                          <a:solidFill>
                            <a:srgbClr val="000000"/>
                          </a:solidFill>
                          <a:effectLst/>
                        </a:rPr>
                        <a:t>3</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Location de mobilier et d’équipement évènementiel (indoor et </a:t>
                      </a:r>
                      <a:r>
                        <a:rPr lang="fr-FR" sz="1600" b="0" u="none" strike="noStrike" dirty="0" err="1">
                          <a:solidFill>
                            <a:schemeClr val="tx1"/>
                          </a:solidFill>
                          <a:effectLst/>
                        </a:rPr>
                        <a:t>outdoor</a:t>
                      </a:r>
                      <a:r>
                        <a:rPr lang="fr-FR" sz="1600" b="0" u="none" strike="noStrike" dirty="0">
                          <a:solidFill>
                            <a:schemeClr val="tx1"/>
                          </a:solidFill>
                          <a:effectLst/>
                        </a:rPr>
                        <a:t>)</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3415721624"/>
                  </a:ext>
                </a:extLst>
              </a:tr>
              <a:tr h="262089">
                <a:tc>
                  <a:txBody>
                    <a:bodyPr/>
                    <a:lstStyle/>
                    <a:p>
                      <a:pPr algn="ctr" fontAlgn="b"/>
                      <a:r>
                        <a:rPr lang="fr-MA" sz="1400" b="0" u="none" strike="noStrike" dirty="0">
                          <a:solidFill>
                            <a:srgbClr val="000000"/>
                          </a:solidFill>
                          <a:effectLst/>
                        </a:rPr>
                        <a:t>4</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Signalétique, impression et goodies</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4259243980"/>
                  </a:ext>
                </a:extLst>
              </a:tr>
              <a:tr h="262089">
                <a:tc>
                  <a:txBody>
                    <a:bodyPr/>
                    <a:lstStyle/>
                    <a:p>
                      <a:pPr algn="ctr" fontAlgn="b"/>
                      <a:r>
                        <a:rPr lang="fr-MA" sz="1400" b="0" u="none" strike="noStrike" dirty="0">
                          <a:solidFill>
                            <a:srgbClr val="000000"/>
                          </a:solidFill>
                          <a:effectLst/>
                        </a:rPr>
                        <a:t>5</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MA" sz="1600" b="0" u="none" strike="noStrike" dirty="0">
                          <a:solidFill>
                            <a:schemeClr val="tx1"/>
                          </a:solidFill>
                          <a:effectLst/>
                        </a:rPr>
                        <a:t>Prestations de sonorisation, de projection et d’éclairage</a:t>
                      </a:r>
                      <a:endParaRPr lang="fr-MA"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3018046019"/>
                  </a:ext>
                </a:extLst>
              </a:tr>
              <a:tr h="301536">
                <a:tc>
                  <a:txBody>
                    <a:bodyPr/>
                    <a:lstStyle/>
                    <a:p>
                      <a:pPr algn="ctr" fontAlgn="b"/>
                      <a:r>
                        <a:rPr lang="fr-MA" sz="1400" b="0" u="none" strike="noStrike" dirty="0">
                          <a:solidFill>
                            <a:srgbClr val="000000"/>
                          </a:solidFill>
                          <a:effectLst/>
                        </a:rPr>
                        <a:t>6</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Prestations de captage </a:t>
                      </a:r>
                      <a:r>
                        <a:rPr lang="fr-FR" sz="1600" b="0" u="none" strike="noStrike" dirty="0" smtClean="0">
                          <a:solidFill>
                            <a:schemeClr val="tx1"/>
                          </a:solidFill>
                          <a:effectLst/>
                        </a:rPr>
                        <a:t>audiovisuel</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1241481892"/>
                  </a:ext>
                </a:extLst>
              </a:tr>
              <a:tr h="262089">
                <a:tc>
                  <a:txBody>
                    <a:bodyPr/>
                    <a:lstStyle/>
                    <a:p>
                      <a:pPr algn="ctr" fontAlgn="b"/>
                      <a:r>
                        <a:rPr lang="fr-MA" sz="1400" b="0" u="none" strike="noStrike" dirty="0">
                          <a:solidFill>
                            <a:srgbClr val="000000"/>
                          </a:solidFill>
                          <a:effectLst/>
                        </a:rPr>
                        <a:t>7</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MA" sz="1600" b="0" u="none" strike="noStrike" dirty="0" smtClean="0">
                          <a:solidFill>
                            <a:schemeClr val="tx1"/>
                          </a:solidFill>
                          <a:effectLst/>
                        </a:rPr>
                        <a:t>Prestations </a:t>
                      </a:r>
                      <a:r>
                        <a:rPr lang="fr-MA" sz="1600" b="0" u="none" strike="noStrike" dirty="0">
                          <a:solidFill>
                            <a:schemeClr val="tx1"/>
                          </a:solidFill>
                          <a:effectLst/>
                        </a:rPr>
                        <a:t>de traduction et de location de matériel de traduction</a:t>
                      </a:r>
                      <a:endParaRPr lang="fr-MA"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338334165"/>
                  </a:ext>
                </a:extLst>
              </a:tr>
              <a:tr h="178127">
                <a:tc>
                  <a:txBody>
                    <a:bodyPr/>
                    <a:lstStyle/>
                    <a:p>
                      <a:pPr algn="ctr" fontAlgn="b"/>
                      <a:r>
                        <a:rPr lang="fr-MA" sz="1400" b="0" u="none" strike="noStrike" dirty="0">
                          <a:solidFill>
                            <a:srgbClr val="000000"/>
                          </a:solidFill>
                          <a:effectLst/>
                        </a:rPr>
                        <a:t>8</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Mise en place d’un centre média</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2885002007"/>
                  </a:ext>
                </a:extLst>
              </a:tr>
              <a:tr h="257976">
                <a:tc>
                  <a:txBody>
                    <a:bodyPr/>
                    <a:lstStyle/>
                    <a:p>
                      <a:pPr algn="ctr" fontAlgn="b"/>
                      <a:r>
                        <a:rPr lang="fr-MA" sz="1400" b="0" u="none" strike="noStrike" dirty="0">
                          <a:solidFill>
                            <a:srgbClr val="000000"/>
                          </a:solidFill>
                          <a:effectLst/>
                        </a:rPr>
                        <a:t>9</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Personnel évènementiel </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2452488767"/>
                  </a:ext>
                </a:extLst>
              </a:tr>
              <a:tr h="262089">
                <a:tc>
                  <a:txBody>
                    <a:bodyPr/>
                    <a:lstStyle/>
                    <a:p>
                      <a:pPr algn="ctr" fontAlgn="b"/>
                      <a:r>
                        <a:rPr lang="fr-MA" sz="1400" b="0" u="none" strike="noStrike" dirty="0">
                          <a:solidFill>
                            <a:srgbClr val="000000"/>
                          </a:solidFill>
                          <a:effectLst/>
                        </a:rPr>
                        <a:t>10</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Catering </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1870818302"/>
                  </a:ext>
                </a:extLst>
              </a:tr>
              <a:tr h="262089">
                <a:tc>
                  <a:txBody>
                    <a:bodyPr/>
                    <a:lstStyle/>
                    <a:p>
                      <a:pPr algn="ctr" fontAlgn="b"/>
                      <a:r>
                        <a:rPr lang="fr-MA" sz="1400" b="0" u="none" strike="noStrike" dirty="0">
                          <a:solidFill>
                            <a:srgbClr val="000000"/>
                          </a:solidFill>
                          <a:effectLst/>
                        </a:rPr>
                        <a:t>11</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Sécurité évènementielle (personnel et matériel)</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2776500863"/>
                  </a:ext>
                </a:extLst>
              </a:tr>
              <a:tr h="262089">
                <a:tc>
                  <a:txBody>
                    <a:bodyPr/>
                    <a:lstStyle/>
                    <a:p>
                      <a:pPr algn="ctr" fontAlgn="b"/>
                      <a:r>
                        <a:rPr lang="fr-MA" sz="1400" b="0" u="none" strike="noStrike" dirty="0">
                          <a:solidFill>
                            <a:srgbClr val="000000"/>
                          </a:solidFill>
                          <a:effectLst/>
                        </a:rPr>
                        <a:t>12</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MA" sz="1600" b="0" u="none" strike="noStrike" dirty="0">
                          <a:solidFill>
                            <a:schemeClr val="tx1"/>
                          </a:solidFill>
                          <a:effectLst/>
                        </a:rPr>
                        <a:t>Protection sanitaire</a:t>
                      </a:r>
                      <a:endParaRPr lang="fr-MA"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659107943"/>
                  </a:ext>
                </a:extLst>
              </a:tr>
              <a:tr h="262089">
                <a:tc>
                  <a:txBody>
                    <a:bodyPr/>
                    <a:lstStyle/>
                    <a:p>
                      <a:pPr algn="ctr" fontAlgn="b"/>
                      <a:r>
                        <a:rPr lang="fr-MA" sz="1400" b="0" u="none" strike="noStrike" dirty="0">
                          <a:solidFill>
                            <a:srgbClr val="000000"/>
                          </a:solidFill>
                          <a:effectLst/>
                        </a:rPr>
                        <a:t>13</a:t>
                      </a:r>
                      <a:endParaRPr lang="fr-MA"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fr-FR" sz="1600" b="0" u="none" strike="noStrike" dirty="0">
                          <a:solidFill>
                            <a:schemeClr val="tx1"/>
                          </a:solidFill>
                          <a:effectLst/>
                        </a:rPr>
                        <a:t>Organisation </a:t>
                      </a:r>
                      <a:r>
                        <a:rPr lang="fr-FR" sz="1600" b="0" u="none" strike="noStrike" dirty="0" smtClean="0">
                          <a:solidFill>
                            <a:schemeClr val="tx1"/>
                          </a:solidFill>
                          <a:effectLst/>
                        </a:rPr>
                        <a:t>d’évènements </a:t>
                      </a:r>
                      <a:r>
                        <a:rPr lang="fr-FR" sz="1600" b="0" u="none" strike="noStrike" dirty="0">
                          <a:solidFill>
                            <a:schemeClr val="tx1"/>
                          </a:solidFill>
                          <a:effectLst/>
                        </a:rPr>
                        <a:t>en ligne</a:t>
                      </a:r>
                      <a:endParaRPr lang="fr-FR" sz="1600" b="0"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xmlns="" val="3541461900"/>
                  </a:ext>
                </a:extLst>
              </a:tr>
            </a:tbl>
          </a:graphicData>
        </a:graphic>
      </p:graphicFrame>
      <p:sp>
        <p:nvSpPr>
          <p:cNvPr id="28" name="ZoneTexte 27">
            <a:extLst>
              <a:ext uri="{FF2B5EF4-FFF2-40B4-BE49-F238E27FC236}">
                <a16:creationId xmlns:a16="http://schemas.microsoft.com/office/drawing/2014/main" xmlns="" id="{97F0CE43-54AA-43CE-9086-0DEF613B7830}"/>
              </a:ext>
            </a:extLst>
          </p:cNvPr>
          <p:cNvSpPr txBox="1"/>
          <p:nvPr/>
        </p:nvSpPr>
        <p:spPr>
          <a:xfrm>
            <a:off x="-31958" y="6550223"/>
            <a:ext cx="12284170" cy="307777"/>
          </a:xfrm>
          <a:prstGeom prst="rect">
            <a:avLst/>
          </a:prstGeom>
          <a:solidFill>
            <a:srgbClr val="C00000"/>
          </a:solidFill>
        </p:spPr>
        <p:txBody>
          <a:bodyPr wrap="square" rtlCol="0">
            <a:spAutoFit/>
          </a:bodyPr>
          <a:lstStyle/>
          <a:p>
            <a:pPr algn="ctr"/>
            <a:r>
              <a:rPr lang="fr-MA" sz="1400" dirty="0">
                <a:solidFill>
                  <a:schemeClr val="bg1"/>
                </a:solidFill>
              </a:rPr>
              <a:t>Pages importantes à consulter (pour mieux comprendre l’objet des prestations demandées dans le bordereau des prix): Page 108 à 113</a:t>
            </a:r>
          </a:p>
        </p:txBody>
      </p:sp>
    </p:spTree>
    <p:extLst>
      <p:ext uri="{BB962C8B-B14F-4D97-AF65-F5344CB8AC3E}">
        <p14:creationId xmlns:p14="http://schemas.microsoft.com/office/powerpoint/2010/main" val="24745579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01F85C79-4E81-4F66-8329-0914024E32D6}"/>
              </a:ext>
            </a:extLst>
          </p:cNvPr>
          <p:cNvSpPr>
            <a:spLocks noGrp="1"/>
          </p:cNvSpPr>
          <p:nvPr>
            <p:ph type="dt" sz="half" idx="10"/>
          </p:nvPr>
        </p:nvSpPr>
        <p:spPr/>
        <p:txBody>
          <a:bodyPr/>
          <a:lstStyle/>
          <a:p>
            <a:fld id="{B19459A9-BF71-4869-8140-0A694E4B773B}" type="datetime1">
              <a:rPr lang="en-US" smtClean="0"/>
              <a:t>12/23/2020</a:t>
            </a:fld>
            <a:endParaRPr lang="en-US"/>
          </a:p>
        </p:txBody>
      </p:sp>
      <p:sp>
        <p:nvSpPr>
          <p:cNvPr id="3" name="Espace réservé du pied de page 2">
            <a:extLst>
              <a:ext uri="{FF2B5EF4-FFF2-40B4-BE49-F238E27FC236}">
                <a16:creationId xmlns:a16="http://schemas.microsoft.com/office/drawing/2014/main" xmlns="" id="{23B63441-3AC7-4DAE-BACF-A722D09555AA}"/>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xmlns="" id="{1E666BAA-1EBF-4808-9E84-D307471D722F}"/>
              </a:ext>
            </a:extLst>
          </p:cNvPr>
          <p:cNvSpPr>
            <a:spLocks noGrp="1"/>
          </p:cNvSpPr>
          <p:nvPr>
            <p:ph type="sldNum" sz="quarter" idx="12"/>
          </p:nvPr>
        </p:nvSpPr>
        <p:spPr/>
        <p:txBody>
          <a:bodyPr/>
          <a:lstStyle/>
          <a:p>
            <a:fld id="{B6F15528-21DE-4FAA-801E-634DDDAF4B2B}" type="slidenum">
              <a:rPr lang="fr-FR" smtClean="0"/>
              <a:t>9</a:t>
            </a:fld>
            <a:endParaRPr lang="fr-FR"/>
          </a:p>
        </p:txBody>
      </p:sp>
      <p:sp>
        <p:nvSpPr>
          <p:cNvPr id="8" name="ZoneTexte 7">
            <a:extLst>
              <a:ext uri="{FF2B5EF4-FFF2-40B4-BE49-F238E27FC236}">
                <a16:creationId xmlns:a16="http://schemas.microsoft.com/office/drawing/2014/main" xmlns="" id="{06730286-1150-439D-BCD8-58AB079E87E5}"/>
              </a:ext>
            </a:extLst>
          </p:cNvPr>
          <p:cNvSpPr txBox="1"/>
          <p:nvPr/>
        </p:nvSpPr>
        <p:spPr>
          <a:xfrm>
            <a:off x="1024129" y="1341388"/>
            <a:ext cx="9710737" cy="4524315"/>
          </a:xfrm>
          <a:prstGeom prst="rect">
            <a:avLst/>
          </a:prstGeom>
          <a:noFill/>
        </p:spPr>
        <p:txBody>
          <a:bodyPr wrap="square">
            <a:spAutoFit/>
          </a:bodyPr>
          <a:lstStyle/>
          <a:p>
            <a:r>
              <a:rPr lang="fr-FR" dirty="0"/>
              <a:t>Types d’évènements : Les prestations requises du contractant peuvent varier en fonction de l’envergure de l’événement : </a:t>
            </a:r>
          </a:p>
          <a:p>
            <a:pPr marL="342900" indent="-342900">
              <a:buAutoNum type="arabicPeriod"/>
            </a:pPr>
            <a:r>
              <a:rPr lang="fr-FR" b="1" dirty="0">
                <a:solidFill>
                  <a:srgbClr val="C00000"/>
                </a:solidFill>
              </a:rPr>
              <a:t>Événements de petite envergure : </a:t>
            </a:r>
          </a:p>
          <a:p>
            <a:r>
              <a:rPr lang="fr-FR" dirty="0"/>
              <a:t>✓ De 20 à 50 participants (avec une marge de surréservation de 10 %)</a:t>
            </a:r>
          </a:p>
          <a:p>
            <a:r>
              <a:rPr lang="fr-FR" dirty="0"/>
              <a:t>✓ Moins de 3 orateurs</a:t>
            </a:r>
          </a:p>
          <a:p>
            <a:r>
              <a:rPr lang="fr-FR" dirty="0"/>
              <a:t>✓ D’une durée allant d’une ½ journée jusqu’à 1 jour</a:t>
            </a:r>
          </a:p>
          <a:p>
            <a:endParaRPr lang="fr-FR" b="1" dirty="0" smtClean="0">
              <a:solidFill>
                <a:srgbClr val="C00000"/>
              </a:solidFill>
            </a:endParaRPr>
          </a:p>
          <a:p>
            <a:r>
              <a:rPr lang="fr-FR" b="1" dirty="0" smtClean="0">
                <a:solidFill>
                  <a:srgbClr val="C00000"/>
                </a:solidFill>
              </a:rPr>
              <a:t>2</a:t>
            </a:r>
            <a:r>
              <a:rPr lang="fr-FR" b="1" dirty="0">
                <a:solidFill>
                  <a:srgbClr val="C00000"/>
                </a:solidFill>
              </a:rPr>
              <a:t>. Événements de moyenne envergure : </a:t>
            </a:r>
          </a:p>
          <a:p>
            <a:r>
              <a:rPr lang="fr-FR" dirty="0"/>
              <a:t>✓ De 51 à 200 participants (avec une marge de surréservation de 10 %)</a:t>
            </a:r>
          </a:p>
          <a:p>
            <a:r>
              <a:rPr lang="fr-FR" dirty="0"/>
              <a:t>✓ De 4 à 10 orateurs</a:t>
            </a:r>
          </a:p>
          <a:p>
            <a:r>
              <a:rPr lang="fr-FR" dirty="0"/>
              <a:t>✓ D’une durée allant de 1 jusqu’à 2 jours</a:t>
            </a:r>
          </a:p>
          <a:p>
            <a:endParaRPr lang="fr-FR" b="1" dirty="0" smtClean="0">
              <a:solidFill>
                <a:srgbClr val="C00000"/>
              </a:solidFill>
            </a:endParaRPr>
          </a:p>
          <a:p>
            <a:r>
              <a:rPr lang="fr-FR" b="1" dirty="0" smtClean="0">
                <a:solidFill>
                  <a:srgbClr val="C00000"/>
                </a:solidFill>
              </a:rPr>
              <a:t>3</a:t>
            </a:r>
            <a:r>
              <a:rPr lang="fr-FR" b="1" dirty="0">
                <a:solidFill>
                  <a:srgbClr val="C00000"/>
                </a:solidFill>
              </a:rPr>
              <a:t>. Événements de grande envergure : </a:t>
            </a:r>
          </a:p>
          <a:p>
            <a:r>
              <a:rPr lang="fr-FR" dirty="0"/>
              <a:t>✓ Plus de 201 participants (avec une marge de surréservation de 20 %)</a:t>
            </a:r>
          </a:p>
          <a:p>
            <a:r>
              <a:rPr lang="fr-FR" dirty="0"/>
              <a:t>✓ + 10 orateurs</a:t>
            </a:r>
          </a:p>
          <a:p>
            <a:r>
              <a:rPr lang="fr-FR" dirty="0"/>
              <a:t>✓ D’une durée allant de 1 jusqu’à 4 jours</a:t>
            </a:r>
            <a:endParaRPr lang="fr-MA" dirty="0"/>
          </a:p>
        </p:txBody>
      </p:sp>
      <p:sp>
        <p:nvSpPr>
          <p:cNvPr id="9" name="Text Placeholder 1">
            <a:extLst>
              <a:ext uri="{FF2B5EF4-FFF2-40B4-BE49-F238E27FC236}">
                <a16:creationId xmlns:a16="http://schemas.microsoft.com/office/drawing/2014/main" xmlns="" id="{7EC6CA48-B22C-4296-8037-F02C6D182D58}"/>
              </a:ext>
            </a:extLst>
          </p:cNvPr>
          <p:cNvSpPr txBox="1">
            <a:spLocks/>
          </p:cNvSpPr>
          <p:nvPr/>
        </p:nvSpPr>
        <p:spPr>
          <a:xfrm>
            <a:off x="323529" y="301409"/>
            <a:ext cx="11573197" cy="724247"/>
          </a:xfrm>
          <a:prstGeom prst="rect">
            <a:avLst/>
          </a:prstGeom>
          <a:solidFill>
            <a:srgbClr val="54657D"/>
          </a:solidFill>
        </p:spPr>
        <p:txBody>
          <a:bodyPr vert="horz" lIns="91440" tIns="91440" rIns="91440" bIns="45720" rtlCol="0" anchor="ctr">
            <a:noAutofit/>
          </a:bodyPr>
          <a:lstStyle>
            <a:defPPr>
              <a:defRPr lang="fr-FR"/>
            </a:defPPr>
            <a:lvl1pPr marL="0" algn="l" defTabSz="914400" rtl="0" eaLnBrk="1" latinLnBrk="0" hangingPunct="1">
              <a:defRPr sz="1000" kern="1200">
                <a:solidFill>
                  <a:schemeClr val="tx1">
                    <a:lumMod val="95000"/>
                    <a:lumOff val="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dirty="0" err="1">
                <a:solidFill>
                  <a:schemeClr val="bg1"/>
                </a:solidFill>
              </a:rPr>
              <a:t>Envergure</a:t>
            </a:r>
            <a:r>
              <a:rPr lang="en-US" sz="3600" dirty="0">
                <a:solidFill>
                  <a:schemeClr val="bg1"/>
                </a:solidFill>
              </a:rPr>
              <a:t> des </a:t>
            </a:r>
            <a:r>
              <a:rPr lang="en-US" sz="3600" dirty="0" err="1">
                <a:solidFill>
                  <a:schemeClr val="bg1"/>
                </a:solidFill>
              </a:rPr>
              <a:t>évènements</a:t>
            </a:r>
            <a:endParaRPr lang="en-US" sz="3600" dirty="0">
              <a:solidFill>
                <a:schemeClr val="bg1"/>
              </a:solidFill>
            </a:endParaRPr>
          </a:p>
        </p:txBody>
      </p:sp>
    </p:spTree>
    <p:extLst>
      <p:ext uri="{BB962C8B-B14F-4D97-AF65-F5344CB8AC3E}">
        <p14:creationId xmlns:p14="http://schemas.microsoft.com/office/powerpoint/2010/main" val="922700962"/>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682D6EBE-8D36-4FF2-9DB3-F3D8D7B6715D}"/>
    </a:ext>
  </a:extLst>
</a:theme>
</file>

<file path=ppt/theme/theme4.xml><?xml version="1.0" encoding="utf-8"?>
<a:theme xmlns:a="http://schemas.openxmlformats.org/drawingml/2006/main" name="Section Break Slide Master">
  <a:themeElements>
    <a:clrScheme name="abstract01">
      <a:dk1>
        <a:sysClr val="windowText" lastClr="000000"/>
      </a:dk1>
      <a:lt1>
        <a:sysClr val="window" lastClr="FFFFFF"/>
      </a:lt1>
      <a:dk2>
        <a:srgbClr val="44546A"/>
      </a:dk2>
      <a:lt2>
        <a:srgbClr val="E7E6E6"/>
      </a:lt2>
      <a:accent1>
        <a:srgbClr val="79D155"/>
      </a:accent1>
      <a:accent2>
        <a:srgbClr val="568AD3"/>
      </a:accent2>
      <a:accent3>
        <a:srgbClr val="FFFFFF"/>
      </a:accent3>
      <a:accent4>
        <a:srgbClr val="79D155"/>
      </a:accent4>
      <a:accent5>
        <a:srgbClr val="568AD3"/>
      </a:accent5>
      <a:accent6>
        <a:srgbClr val="FFFFFF"/>
      </a:accent6>
      <a:hlink>
        <a:srgbClr val="FFFFFF"/>
      </a:hlink>
      <a:folHlink>
        <a:srgbClr val="FFFFF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Contents Slide Master">
  <a:themeElements>
    <a:clrScheme name="ALLPPT-ABSTRACT">
      <a:dk1>
        <a:sysClr val="windowText" lastClr="000000"/>
      </a:dk1>
      <a:lt1>
        <a:sysClr val="window" lastClr="FFFFFF"/>
      </a:lt1>
      <a:dk2>
        <a:srgbClr val="44546A"/>
      </a:dk2>
      <a:lt2>
        <a:srgbClr val="E7E6E6"/>
      </a:lt2>
      <a:accent1>
        <a:srgbClr val="79D155"/>
      </a:accent1>
      <a:accent2>
        <a:srgbClr val="A5A5A5"/>
      </a:accent2>
      <a:accent3>
        <a:srgbClr val="595959"/>
      </a:accent3>
      <a:accent4>
        <a:srgbClr val="568AD3"/>
      </a:accent4>
      <a:accent5>
        <a:srgbClr val="A5A5A5"/>
      </a:accent5>
      <a:accent6>
        <a:srgbClr val="595959"/>
      </a:accent6>
      <a:hlink>
        <a:srgbClr val="FFFFFF"/>
      </a:hlink>
      <a:folHlink>
        <a:srgbClr val="FFFFF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4801</TotalTime>
  <Words>2623</Words>
  <Application>Microsoft Office PowerPoint</Application>
  <PresentationFormat>Personnalisé</PresentationFormat>
  <Paragraphs>356</Paragraphs>
  <Slides>34</Slides>
  <Notes>8</Notes>
  <HiddenSlides>0</HiddenSlides>
  <MMClips>0</MMClips>
  <ScaleCrop>false</ScaleCrop>
  <HeadingPairs>
    <vt:vector size="4" baseType="variant">
      <vt:variant>
        <vt:lpstr>Thème</vt:lpstr>
      </vt:variant>
      <vt:variant>
        <vt:i4>5</vt:i4>
      </vt:variant>
      <vt:variant>
        <vt:lpstr>Titres des diapositives</vt:lpstr>
      </vt:variant>
      <vt:variant>
        <vt:i4>34</vt:i4>
      </vt:variant>
    </vt:vector>
  </HeadingPairs>
  <TitlesOfParts>
    <vt:vector size="39" baseType="lpstr">
      <vt:lpstr>1_Custom Design - Showeet</vt:lpstr>
      <vt:lpstr>TITLES</vt:lpstr>
      <vt:lpstr>Integral</vt:lpstr>
      <vt:lpstr>Section Break Slide Master</vt:lpstr>
      <vt:lpstr>Contents Slide Master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Abderrafie ISSAMI</cp:lastModifiedBy>
  <cp:revision>454</cp:revision>
  <cp:lastPrinted>2019-01-22T17:51:58Z</cp:lastPrinted>
  <dcterms:created xsi:type="dcterms:W3CDTF">2018-11-07T12:00:03Z</dcterms:created>
  <dcterms:modified xsi:type="dcterms:W3CDTF">2020-12-23T20:18:38Z</dcterms:modified>
</cp:coreProperties>
</file>